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59" r:id="rId3"/>
    <p:sldId id="260" r:id="rId4"/>
    <p:sldId id="288" r:id="rId5"/>
    <p:sldId id="261" r:id="rId6"/>
    <p:sldId id="262" r:id="rId7"/>
    <p:sldId id="263" r:id="rId8"/>
    <p:sldId id="278" r:id="rId9"/>
    <p:sldId id="264" r:id="rId10"/>
    <p:sldId id="272" r:id="rId11"/>
    <p:sldId id="265" r:id="rId12"/>
    <p:sldId id="266" r:id="rId13"/>
    <p:sldId id="269" r:id="rId14"/>
    <p:sldId id="267" r:id="rId15"/>
    <p:sldId id="268" r:id="rId16"/>
    <p:sldId id="275" r:id="rId17"/>
    <p:sldId id="279" r:id="rId18"/>
    <p:sldId id="285" r:id="rId19"/>
    <p:sldId id="286" r:id="rId20"/>
    <p:sldId id="287" r:id="rId21"/>
    <p:sldId id="280" r:id="rId22"/>
    <p:sldId id="277" r:id="rId23"/>
    <p:sldId id="276" r:id="rId24"/>
    <p:sldId id="270" r:id="rId25"/>
    <p:sldId id="271" r:id="rId26"/>
    <p:sldId id="273" r:id="rId27"/>
    <p:sldId id="282" r:id="rId28"/>
    <p:sldId id="281" r:id="rId29"/>
    <p:sldId id="283" r:id="rId30"/>
    <p:sldId id="284"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19FFA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97" d="100"/>
          <a:sy n="97" d="100"/>
        </p:scale>
        <p:origin x="-102" y="-228"/>
      </p:cViewPr>
      <p:guideLst>
        <p:guide orient="horz" pos="2160"/>
        <p:guide pos="2880"/>
      </p:guideLst>
    </p:cSldViewPr>
  </p:slideViewPr>
  <p:notesTextViewPr>
    <p:cViewPr>
      <p:scale>
        <a:sx n="1" d="1"/>
        <a:sy n="1" d="1"/>
      </p:scale>
      <p:origin x="0" y="0"/>
    </p:cViewPr>
  </p:notesTextViewPr>
  <p:sorterViewPr>
    <p:cViewPr>
      <p:scale>
        <a:sx n="80" d="100"/>
        <a:sy n="80" d="100"/>
      </p:scale>
      <p:origin x="0" y="10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F19395-907B-4703-9C8A-4F934B0665D3}"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3AB08F22-F684-4182-AF8B-3B495A9B2393}" type="pres">
      <dgm:prSet presAssocID="{76F19395-907B-4703-9C8A-4F934B0665D3}" presName="Name0" presStyleCnt="0">
        <dgm:presLayoutVars>
          <dgm:dir/>
          <dgm:resizeHandles val="exact"/>
        </dgm:presLayoutVars>
      </dgm:prSet>
      <dgm:spPr/>
      <dgm:t>
        <a:bodyPr/>
        <a:lstStyle/>
        <a:p>
          <a:endParaRPr lang="en-US"/>
        </a:p>
      </dgm:t>
    </dgm:pt>
  </dgm:ptLst>
  <dgm:cxnLst>
    <dgm:cxn modelId="{E1C09059-DAB1-4350-98CD-8C51E378306F}" type="presOf" srcId="{76F19395-907B-4703-9C8A-4F934B0665D3}" destId="{3AB08F22-F684-4182-AF8B-3B495A9B2393}"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89E6B4-4288-42BA-97B4-E76C81B2DCE6}" type="doc">
      <dgm:prSet loTypeId="urn:microsoft.com/office/officeart/2005/8/layout/gear1" loCatId="relationship" qsTypeId="urn:microsoft.com/office/officeart/2005/8/quickstyle/3d4" qsCatId="3D" csTypeId="urn:microsoft.com/office/officeart/2005/8/colors/accent1_2" csCatId="accent1" phldr="1"/>
      <dgm:spPr/>
    </dgm:pt>
    <dgm:pt modelId="{C29C94A7-E78A-4B77-8256-BE5122E48355}">
      <dgm:prSet phldrT="[Text]" custT="1"/>
      <dgm:spPr>
        <a:solidFill>
          <a:srgbClr val="00FFFF"/>
        </a:solidFill>
      </dgm:spPr>
      <dgm:t>
        <a:bodyPr/>
        <a:lstStyle/>
        <a:p>
          <a:r>
            <a:rPr lang="en-US" sz="2000" dirty="0" smtClean="0">
              <a:solidFill>
                <a:schemeClr val="tx1"/>
              </a:solidFill>
            </a:rPr>
            <a:t>Family</a:t>
          </a:r>
          <a:endParaRPr lang="en-US" sz="2000" dirty="0">
            <a:solidFill>
              <a:schemeClr val="tx1"/>
            </a:solidFill>
          </a:endParaRPr>
        </a:p>
      </dgm:t>
    </dgm:pt>
    <dgm:pt modelId="{031249E8-12F1-409F-A075-96FE32BF1C58}" type="parTrans" cxnId="{104CB3D4-6FEA-4888-98BE-A1C56C06D33D}">
      <dgm:prSet/>
      <dgm:spPr/>
      <dgm:t>
        <a:bodyPr/>
        <a:lstStyle/>
        <a:p>
          <a:endParaRPr lang="en-US"/>
        </a:p>
      </dgm:t>
    </dgm:pt>
    <dgm:pt modelId="{84072F2E-5886-478A-8751-31E2D6BB8DED}" type="sibTrans" cxnId="{104CB3D4-6FEA-4888-98BE-A1C56C06D33D}">
      <dgm:prSet/>
      <dgm:spPr/>
      <dgm:t>
        <a:bodyPr/>
        <a:lstStyle/>
        <a:p>
          <a:endParaRPr lang="en-US"/>
        </a:p>
      </dgm:t>
    </dgm:pt>
    <dgm:pt modelId="{43C03D07-DF52-4BDE-A4B4-1C29458F4C4E}">
      <dgm:prSet phldrT="[Text]"/>
      <dgm:spPr>
        <a:solidFill>
          <a:srgbClr val="19FFAF"/>
        </a:solidFill>
      </dgm:spPr>
      <dgm:t>
        <a:bodyPr/>
        <a:lstStyle/>
        <a:p>
          <a:r>
            <a:rPr lang="en-US" dirty="0" smtClean="0">
              <a:solidFill>
                <a:schemeClr val="tx1"/>
              </a:solidFill>
            </a:rPr>
            <a:t>Investment</a:t>
          </a:r>
          <a:endParaRPr lang="en-US" dirty="0">
            <a:solidFill>
              <a:schemeClr val="tx1"/>
            </a:solidFill>
          </a:endParaRPr>
        </a:p>
      </dgm:t>
    </dgm:pt>
    <dgm:pt modelId="{E6FB05A7-A937-4C09-8797-B973989C7578}" type="parTrans" cxnId="{F03301E9-E922-4D89-9753-F3D0F3567690}">
      <dgm:prSet/>
      <dgm:spPr/>
      <dgm:t>
        <a:bodyPr/>
        <a:lstStyle/>
        <a:p>
          <a:endParaRPr lang="en-US"/>
        </a:p>
      </dgm:t>
    </dgm:pt>
    <dgm:pt modelId="{E0955FBD-6955-4941-B968-BC8F4D479045}" type="sibTrans" cxnId="{F03301E9-E922-4D89-9753-F3D0F3567690}">
      <dgm:prSet/>
      <dgm:spPr/>
      <dgm:t>
        <a:bodyPr/>
        <a:lstStyle/>
        <a:p>
          <a:endParaRPr lang="en-US"/>
        </a:p>
      </dgm:t>
    </dgm:pt>
    <dgm:pt modelId="{7C9F4DEB-53A4-460F-864F-7573254D978F}">
      <dgm:prSet phldrT="[Text]"/>
      <dgm:spPr>
        <a:solidFill>
          <a:srgbClr val="FFFF00"/>
        </a:solidFill>
      </dgm:spPr>
      <dgm:t>
        <a:bodyPr/>
        <a:lstStyle/>
        <a:p>
          <a:r>
            <a:rPr lang="en-US" dirty="0" smtClean="0">
              <a:solidFill>
                <a:schemeClr val="tx1"/>
              </a:solidFill>
            </a:rPr>
            <a:t>Education</a:t>
          </a:r>
          <a:endParaRPr lang="en-US" dirty="0">
            <a:solidFill>
              <a:schemeClr val="tx1"/>
            </a:solidFill>
          </a:endParaRPr>
        </a:p>
      </dgm:t>
    </dgm:pt>
    <dgm:pt modelId="{85A5250D-EDF6-4244-94E2-8E990BD8F0BA}" type="parTrans" cxnId="{4443F6A4-3FF0-49B7-B3AB-4647967A3CDC}">
      <dgm:prSet/>
      <dgm:spPr/>
      <dgm:t>
        <a:bodyPr/>
        <a:lstStyle/>
        <a:p>
          <a:endParaRPr lang="en-US"/>
        </a:p>
      </dgm:t>
    </dgm:pt>
    <dgm:pt modelId="{4058FAE8-6337-4096-A872-F5227313FDAF}" type="sibTrans" cxnId="{4443F6A4-3FF0-49B7-B3AB-4647967A3CDC}">
      <dgm:prSet/>
      <dgm:spPr/>
      <dgm:t>
        <a:bodyPr/>
        <a:lstStyle/>
        <a:p>
          <a:endParaRPr lang="en-US"/>
        </a:p>
      </dgm:t>
    </dgm:pt>
    <dgm:pt modelId="{5726C7BE-54F2-4AF7-ADF5-C452056D4CDB}" type="pres">
      <dgm:prSet presAssocID="{0389E6B4-4288-42BA-97B4-E76C81B2DCE6}" presName="composite" presStyleCnt="0">
        <dgm:presLayoutVars>
          <dgm:chMax val="3"/>
          <dgm:animLvl val="lvl"/>
          <dgm:resizeHandles val="exact"/>
        </dgm:presLayoutVars>
      </dgm:prSet>
      <dgm:spPr/>
    </dgm:pt>
    <dgm:pt modelId="{52D7448C-022A-4B22-916F-F21FBCF400B8}" type="pres">
      <dgm:prSet presAssocID="{C29C94A7-E78A-4B77-8256-BE5122E48355}" presName="gear1" presStyleLbl="node1" presStyleIdx="0" presStyleCnt="3" custLinFactNeighborX="-260" custLinFactNeighborY="-3636">
        <dgm:presLayoutVars>
          <dgm:chMax val="1"/>
          <dgm:bulletEnabled val="1"/>
        </dgm:presLayoutVars>
      </dgm:prSet>
      <dgm:spPr/>
      <dgm:t>
        <a:bodyPr/>
        <a:lstStyle/>
        <a:p>
          <a:endParaRPr lang="en-US"/>
        </a:p>
      </dgm:t>
    </dgm:pt>
    <dgm:pt modelId="{D6154147-9AD0-48A2-84E9-F3DCB20EB249}" type="pres">
      <dgm:prSet presAssocID="{C29C94A7-E78A-4B77-8256-BE5122E48355}" presName="gear1srcNode" presStyleLbl="node1" presStyleIdx="0" presStyleCnt="3"/>
      <dgm:spPr/>
      <dgm:t>
        <a:bodyPr/>
        <a:lstStyle/>
        <a:p>
          <a:endParaRPr lang="en-US"/>
        </a:p>
      </dgm:t>
    </dgm:pt>
    <dgm:pt modelId="{91FBCD8E-CBC1-4A98-AF57-307B0462D578}" type="pres">
      <dgm:prSet presAssocID="{C29C94A7-E78A-4B77-8256-BE5122E48355}" presName="gear1dstNode" presStyleLbl="node1" presStyleIdx="0" presStyleCnt="3"/>
      <dgm:spPr/>
      <dgm:t>
        <a:bodyPr/>
        <a:lstStyle/>
        <a:p>
          <a:endParaRPr lang="en-US"/>
        </a:p>
      </dgm:t>
    </dgm:pt>
    <dgm:pt modelId="{E0D42D94-FA98-4E25-8F60-66A7EFAFCB20}" type="pres">
      <dgm:prSet presAssocID="{43C03D07-DF52-4BDE-A4B4-1C29458F4C4E}" presName="gear2" presStyleLbl="node1" presStyleIdx="1" presStyleCnt="3" custLinFactNeighborX="-357" custLinFactNeighborY="-5000">
        <dgm:presLayoutVars>
          <dgm:chMax val="1"/>
          <dgm:bulletEnabled val="1"/>
        </dgm:presLayoutVars>
      </dgm:prSet>
      <dgm:spPr/>
      <dgm:t>
        <a:bodyPr/>
        <a:lstStyle/>
        <a:p>
          <a:endParaRPr lang="en-US"/>
        </a:p>
      </dgm:t>
    </dgm:pt>
    <dgm:pt modelId="{015E57D0-7EA3-40A9-80EB-736CE9BA08CD}" type="pres">
      <dgm:prSet presAssocID="{43C03D07-DF52-4BDE-A4B4-1C29458F4C4E}" presName="gear2srcNode" presStyleLbl="node1" presStyleIdx="1" presStyleCnt="3"/>
      <dgm:spPr/>
      <dgm:t>
        <a:bodyPr/>
        <a:lstStyle/>
        <a:p>
          <a:endParaRPr lang="en-US"/>
        </a:p>
      </dgm:t>
    </dgm:pt>
    <dgm:pt modelId="{1C91335C-7B78-4919-90EF-FA1DE3C0CD93}" type="pres">
      <dgm:prSet presAssocID="{43C03D07-DF52-4BDE-A4B4-1C29458F4C4E}" presName="gear2dstNode" presStyleLbl="node1" presStyleIdx="1" presStyleCnt="3"/>
      <dgm:spPr/>
      <dgm:t>
        <a:bodyPr/>
        <a:lstStyle/>
        <a:p>
          <a:endParaRPr lang="en-US"/>
        </a:p>
      </dgm:t>
    </dgm:pt>
    <dgm:pt modelId="{8CA9FA40-04C1-407F-893B-951F28479567}" type="pres">
      <dgm:prSet presAssocID="{7C9F4DEB-53A4-460F-864F-7573254D978F}" presName="gear3" presStyleLbl="node1" presStyleIdx="2" presStyleCnt="3"/>
      <dgm:spPr/>
      <dgm:t>
        <a:bodyPr/>
        <a:lstStyle/>
        <a:p>
          <a:endParaRPr lang="en-US"/>
        </a:p>
      </dgm:t>
    </dgm:pt>
    <dgm:pt modelId="{26348109-FCA9-4A9A-8CAC-418ED29413FE}" type="pres">
      <dgm:prSet presAssocID="{7C9F4DEB-53A4-460F-864F-7573254D978F}" presName="gear3tx" presStyleLbl="node1" presStyleIdx="2" presStyleCnt="3">
        <dgm:presLayoutVars>
          <dgm:chMax val="1"/>
          <dgm:bulletEnabled val="1"/>
        </dgm:presLayoutVars>
      </dgm:prSet>
      <dgm:spPr/>
      <dgm:t>
        <a:bodyPr/>
        <a:lstStyle/>
        <a:p>
          <a:endParaRPr lang="en-US"/>
        </a:p>
      </dgm:t>
    </dgm:pt>
    <dgm:pt modelId="{A78DE483-9B66-4DFD-9660-DE23FE49BCF5}" type="pres">
      <dgm:prSet presAssocID="{7C9F4DEB-53A4-460F-864F-7573254D978F}" presName="gear3srcNode" presStyleLbl="node1" presStyleIdx="2" presStyleCnt="3"/>
      <dgm:spPr/>
      <dgm:t>
        <a:bodyPr/>
        <a:lstStyle/>
        <a:p>
          <a:endParaRPr lang="en-US"/>
        </a:p>
      </dgm:t>
    </dgm:pt>
    <dgm:pt modelId="{1246D448-7625-4D34-9344-5EB3DE334BC2}" type="pres">
      <dgm:prSet presAssocID="{7C9F4DEB-53A4-460F-864F-7573254D978F}" presName="gear3dstNode" presStyleLbl="node1" presStyleIdx="2" presStyleCnt="3"/>
      <dgm:spPr/>
      <dgm:t>
        <a:bodyPr/>
        <a:lstStyle/>
        <a:p>
          <a:endParaRPr lang="en-US"/>
        </a:p>
      </dgm:t>
    </dgm:pt>
    <dgm:pt modelId="{99C6FA7C-14AA-4646-A418-ADEFC8569CE6}" type="pres">
      <dgm:prSet presAssocID="{84072F2E-5886-478A-8751-31E2D6BB8DED}" presName="connector1" presStyleLbl="sibTrans2D1" presStyleIdx="0" presStyleCnt="3"/>
      <dgm:spPr/>
      <dgm:t>
        <a:bodyPr/>
        <a:lstStyle/>
        <a:p>
          <a:endParaRPr lang="en-US"/>
        </a:p>
      </dgm:t>
    </dgm:pt>
    <dgm:pt modelId="{1C0D1AD2-BF35-42EF-B9BA-D08AB3FDAE60}" type="pres">
      <dgm:prSet presAssocID="{E0955FBD-6955-4941-B968-BC8F4D479045}" presName="connector2" presStyleLbl="sibTrans2D1" presStyleIdx="1" presStyleCnt="3"/>
      <dgm:spPr/>
      <dgm:t>
        <a:bodyPr/>
        <a:lstStyle/>
        <a:p>
          <a:endParaRPr lang="en-US"/>
        </a:p>
      </dgm:t>
    </dgm:pt>
    <dgm:pt modelId="{DEBF26F4-DA8C-4199-904E-51564839EE4E}" type="pres">
      <dgm:prSet presAssocID="{4058FAE8-6337-4096-A872-F5227313FDAF}" presName="connector3" presStyleLbl="sibTrans2D1" presStyleIdx="2" presStyleCnt="3"/>
      <dgm:spPr/>
      <dgm:t>
        <a:bodyPr/>
        <a:lstStyle/>
        <a:p>
          <a:endParaRPr lang="en-US"/>
        </a:p>
      </dgm:t>
    </dgm:pt>
  </dgm:ptLst>
  <dgm:cxnLst>
    <dgm:cxn modelId="{93776152-CE19-46D1-9C45-23C49F863984}" type="presOf" srcId="{7C9F4DEB-53A4-460F-864F-7573254D978F}" destId="{1246D448-7625-4D34-9344-5EB3DE334BC2}" srcOrd="3" destOrd="0" presId="urn:microsoft.com/office/officeart/2005/8/layout/gear1"/>
    <dgm:cxn modelId="{15747B2A-F6EB-4D1A-B284-F5F85DBCF0BA}" type="presOf" srcId="{4058FAE8-6337-4096-A872-F5227313FDAF}" destId="{DEBF26F4-DA8C-4199-904E-51564839EE4E}" srcOrd="0" destOrd="0" presId="urn:microsoft.com/office/officeart/2005/8/layout/gear1"/>
    <dgm:cxn modelId="{33739C8A-73C2-4ACF-BF6C-7559893BEB21}" type="presOf" srcId="{43C03D07-DF52-4BDE-A4B4-1C29458F4C4E}" destId="{1C91335C-7B78-4919-90EF-FA1DE3C0CD93}" srcOrd="2" destOrd="0" presId="urn:microsoft.com/office/officeart/2005/8/layout/gear1"/>
    <dgm:cxn modelId="{2724FFDE-941A-46FA-89E7-4ED66C788D24}" type="presOf" srcId="{84072F2E-5886-478A-8751-31E2D6BB8DED}" destId="{99C6FA7C-14AA-4646-A418-ADEFC8569CE6}" srcOrd="0" destOrd="0" presId="urn:microsoft.com/office/officeart/2005/8/layout/gear1"/>
    <dgm:cxn modelId="{5F39DCD8-32CB-4691-A438-873443D9C453}" type="presOf" srcId="{E0955FBD-6955-4941-B968-BC8F4D479045}" destId="{1C0D1AD2-BF35-42EF-B9BA-D08AB3FDAE60}" srcOrd="0" destOrd="0" presId="urn:microsoft.com/office/officeart/2005/8/layout/gear1"/>
    <dgm:cxn modelId="{F03301E9-E922-4D89-9753-F3D0F3567690}" srcId="{0389E6B4-4288-42BA-97B4-E76C81B2DCE6}" destId="{43C03D07-DF52-4BDE-A4B4-1C29458F4C4E}" srcOrd="1" destOrd="0" parTransId="{E6FB05A7-A937-4C09-8797-B973989C7578}" sibTransId="{E0955FBD-6955-4941-B968-BC8F4D479045}"/>
    <dgm:cxn modelId="{47296294-2A32-4FE0-BD6E-608950D8D43C}" type="presOf" srcId="{43C03D07-DF52-4BDE-A4B4-1C29458F4C4E}" destId="{015E57D0-7EA3-40A9-80EB-736CE9BA08CD}" srcOrd="1" destOrd="0" presId="urn:microsoft.com/office/officeart/2005/8/layout/gear1"/>
    <dgm:cxn modelId="{22ED1D5D-C70C-493F-9909-F6438E9E418D}" type="presOf" srcId="{0389E6B4-4288-42BA-97B4-E76C81B2DCE6}" destId="{5726C7BE-54F2-4AF7-ADF5-C452056D4CDB}" srcOrd="0" destOrd="0" presId="urn:microsoft.com/office/officeart/2005/8/layout/gear1"/>
    <dgm:cxn modelId="{8F909AFF-7725-41B2-A865-05C83BB19130}" type="presOf" srcId="{7C9F4DEB-53A4-460F-864F-7573254D978F}" destId="{A78DE483-9B66-4DFD-9660-DE23FE49BCF5}" srcOrd="2" destOrd="0" presId="urn:microsoft.com/office/officeart/2005/8/layout/gear1"/>
    <dgm:cxn modelId="{E4B96D7B-43AC-487E-8174-34978FA32DC8}" type="presOf" srcId="{7C9F4DEB-53A4-460F-864F-7573254D978F}" destId="{26348109-FCA9-4A9A-8CAC-418ED29413FE}" srcOrd="1" destOrd="0" presId="urn:microsoft.com/office/officeart/2005/8/layout/gear1"/>
    <dgm:cxn modelId="{9AE3AEE1-BE7E-4AAD-BE3D-5E06D2D9938C}" type="presOf" srcId="{C29C94A7-E78A-4B77-8256-BE5122E48355}" destId="{52D7448C-022A-4B22-916F-F21FBCF400B8}" srcOrd="0" destOrd="0" presId="urn:microsoft.com/office/officeart/2005/8/layout/gear1"/>
    <dgm:cxn modelId="{42B3749F-F89A-44CA-847F-C6747474E3D1}" type="presOf" srcId="{C29C94A7-E78A-4B77-8256-BE5122E48355}" destId="{D6154147-9AD0-48A2-84E9-F3DCB20EB249}" srcOrd="1" destOrd="0" presId="urn:microsoft.com/office/officeart/2005/8/layout/gear1"/>
    <dgm:cxn modelId="{104CB3D4-6FEA-4888-98BE-A1C56C06D33D}" srcId="{0389E6B4-4288-42BA-97B4-E76C81B2DCE6}" destId="{C29C94A7-E78A-4B77-8256-BE5122E48355}" srcOrd="0" destOrd="0" parTransId="{031249E8-12F1-409F-A075-96FE32BF1C58}" sibTransId="{84072F2E-5886-478A-8751-31E2D6BB8DED}"/>
    <dgm:cxn modelId="{76BE59B1-005D-4E11-9A61-DFA0508F9565}" type="presOf" srcId="{43C03D07-DF52-4BDE-A4B4-1C29458F4C4E}" destId="{E0D42D94-FA98-4E25-8F60-66A7EFAFCB20}" srcOrd="0" destOrd="0" presId="urn:microsoft.com/office/officeart/2005/8/layout/gear1"/>
    <dgm:cxn modelId="{63180E42-F703-4D8B-BF34-E24D4D733438}" type="presOf" srcId="{C29C94A7-E78A-4B77-8256-BE5122E48355}" destId="{91FBCD8E-CBC1-4A98-AF57-307B0462D578}" srcOrd="2" destOrd="0" presId="urn:microsoft.com/office/officeart/2005/8/layout/gear1"/>
    <dgm:cxn modelId="{B85E46EF-89FF-458C-9EAB-C1FCD91A4750}" type="presOf" srcId="{7C9F4DEB-53A4-460F-864F-7573254D978F}" destId="{8CA9FA40-04C1-407F-893B-951F28479567}" srcOrd="0" destOrd="0" presId="urn:microsoft.com/office/officeart/2005/8/layout/gear1"/>
    <dgm:cxn modelId="{4443F6A4-3FF0-49B7-B3AB-4647967A3CDC}" srcId="{0389E6B4-4288-42BA-97B4-E76C81B2DCE6}" destId="{7C9F4DEB-53A4-460F-864F-7573254D978F}" srcOrd="2" destOrd="0" parTransId="{85A5250D-EDF6-4244-94E2-8E990BD8F0BA}" sibTransId="{4058FAE8-6337-4096-A872-F5227313FDAF}"/>
    <dgm:cxn modelId="{144B7F92-4A26-4F10-A35F-AAF89C95B905}" type="presParOf" srcId="{5726C7BE-54F2-4AF7-ADF5-C452056D4CDB}" destId="{52D7448C-022A-4B22-916F-F21FBCF400B8}" srcOrd="0" destOrd="0" presId="urn:microsoft.com/office/officeart/2005/8/layout/gear1"/>
    <dgm:cxn modelId="{B489CD63-E31D-441B-87D0-AF66947B3092}" type="presParOf" srcId="{5726C7BE-54F2-4AF7-ADF5-C452056D4CDB}" destId="{D6154147-9AD0-48A2-84E9-F3DCB20EB249}" srcOrd="1" destOrd="0" presId="urn:microsoft.com/office/officeart/2005/8/layout/gear1"/>
    <dgm:cxn modelId="{D50D42B2-E4D6-4F65-8597-514E14788D71}" type="presParOf" srcId="{5726C7BE-54F2-4AF7-ADF5-C452056D4CDB}" destId="{91FBCD8E-CBC1-4A98-AF57-307B0462D578}" srcOrd="2" destOrd="0" presId="urn:microsoft.com/office/officeart/2005/8/layout/gear1"/>
    <dgm:cxn modelId="{9ADDAE89-C94A-4840-84E4-D840F0A2E47F}" type="presParOf" srcId="{5726C7BE-54F2-4AF7-ADF5-C452056D4CDB}" destId="{E0D42D94-FA98-4E25-8F60-66A7EFAFCB20}" srcOrd="3" destOrd="0" presId="urn:microsoft.com/office/officeart/2005/8/layout/gear1"/>
    <dgm:cxn modelId="{3E16430A-ED5E-44C6-880C-CE0E5E1DC6CD}" type="presParOf" srcId="{5726C7BE-54F2-4AF7-ADF5-C452056D4CDB}" destId="{015E57D0-7EA3-40A9-80EB-736CE9BA08CD}" srcOrd="4" destOrd="0" presId="urn:microsoft.com/office/officeart/2005/8/layout/gear1"/>
    <dgm:cxn modelId="{7F5CC8EB-00C4-431B-ADF5-52D6C0BD2CC0}" type="presParOf" srcId="{5726C7BE-54F2-4AF7-ADF5-C452056D4CDB}" destId="{1C91335C-7B78-4919-90EF-FA1DE3C0CD93}" srcOrd="5" destOrd="0" presId="urn:microsoft.com/office/officeart/2005/8/layout/gear1"/>
    <dgm:cxn modelId="{E27347DE-6BD5-468A-9D22-C823F7D27030}" type="presParOf" srcId="{5726C7BE-54F2-4AF7-ADF5-C452056D4CDB}" destId="{8CA9FA40-04C1-407F-893B-951F28479567}" srcOrd="6" destOrd="0" presId="urn:microsoft.com/office/officeart/2005/8/layout/gear1"/>
    <dgm:cxn modelId="{204F2231-A924-4E72-A28B-1ED61FE4C90B}" type="presParOf" srcId="{5726C7BE-54F2-4AF7-ADF5-C452056D4CDB}" destId="{26348109-FCA9-4A9A-8CAC-418ED29413FE}" srcOrd="7" destOrd="0" presId="urn:microsoft.com/office/officeart/2005/8/layout/gear1"/>
    <dgm:cxn modelId="{8272F33E-6759-43E8-AD1B-E4463D4594EC}" type="presParOf" srcId="{5726C7BE-54F2-4AF7-ADF5-C452056D4CDB}" destId="{A78DE483-9B66-4DFD-9660-DE23FE49BCF5}" srcOrd="8" destOrd="0" presId="urn:microsoft.com/office/officeart/2005/8/layout/gear1"/>
    <dgm:cxn modelId="{D1B92FDF-5EF9-43B2-BE74-94CE761BE87B}" type="presParOf" srcId="{5726C7BE-54F2-4AF7-ADF5-C452056D4CDB}" destId="{1246D448-7625-4D34-9344-5EB3DE334BC2}" srcOrd="9" destOrd="0" presId="urn:microsoft.com/office/officeart/2005/8/layout/gear1"/>
    <dgm:cxn modelId="{0773EFCE-E713-4F83-B196-1D56D820D4FC}" type="presParOf" srcId="{5726C7BE-54F2-4AF7-ADF5-C452056D4CDB}" destId="{99C6FA7C-14AA-4646-A418-ADEFC8569CE6}" srcOrd="10" destOrd="0" presId="urn:microsoft.com/office/officeart/2005/8/layout/gear1"/>
    <dgm:cxn modelId="{A34406A7-FF6A-49D5-AAAE-2265F99C825D}" type="presParOf" srcId="{5726C7BE-54F2-4AF7-ADF5-C452056D4CDB}" destId="{1C0D1AD2-BF35-42EF-B9BA-D08AB3FDAE60}" srcOrd="11" destOrd="0" presId="urn:microsoft.com/office/officeart/2005/8/layout/gear1"/>
    <dgm:cxn modelId="{23454591-1915-41E6-B09F-C66D000FB623}" type="presParOf" srcId="{5726C7BE-54F2-4AF7-ADF5-C452056D4CDB}" destId="{DEBF26F4-DA8C-4199-904E-51564839EE4E}"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C5D3B9-4C95-4055-AA3C-A330E54B1C7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30B6171-F505-4FE0-BE2D-F3CB68E9328A}">
      <dgm:prSet custT="1"/>
      <dgm:spPr>
        <a:solidFill>
          <a:srgbClr val="00FF90"/>
        </a:solidFill>
        <a:ln>
          <a:noFill/>
        </a:ln>
      </dgm:spPr>
      <dgm:t>
        <a:bodyPr/>
        <a:lstStyle/>
        <a:p>
          <a:pPr rtl="0"/>
          <a:r>
            <a:rPr lang="en-US" sz="2400" b="1" dirty="0" smtClean="0">
              <a:solidFill>
                <a:schemeClr val="tx1"/>
              </a:solidFill>
            </a:rPr>
            <a:t>Country</a:t>
          </a:r>
          <a:endParaRPr lang="en-US" sz="2400" b="1" dirty="0">
            <a:solidFill>
              <a:schemeClr val="tx1"/>
            </a:solidFill>
          </a:endParaRPr>
        </a:p>
      </dgm:t>
    </dgm:pt>
    <dgm:pt modelId="{4145B84A-64D0-4C44-81A0-3AD55CE4614C}" type="parTrans" cxnId="{545417F7-7F32-4AB7-A4AF-1B3CF2CD8159}">
      <dgm:prSet/>
      <dgm:spPr/>
      <dgm:t>
        <a:bodyPr/>
        <a:lstStyle/>
        <a:p>
          <a:endParaRPr lang="en-US"/>
        </a:p>
      </dgm:t>
    </dgm:pt>
    <dgm:pt modelId="{E4D77DF9-9576-485B-A8AF-250C56A00CBC}" type="sibTrans" cxnId="{545417F7-7F32-4AB7-A4AF-1B3CF2CD8159}">
      <dgm:prSet/>
      <dgm:spPr/>
      <dgm:t>
        <a:bodyPr/>
        <a:lstStyle/>
        <a:p>
          <a:endParaRPr lang="en-US"/>
        </a:p>
      </dgm:t>
    </dgm:pt>
    <dgm:pt modelId="{3550ACC6-3BA0-4842-BB54-AED6B1C51B9E}">
      <dgm:prSet/>
      <dgm:spPr>
        <a:solidFill>
          <a:schemeClr val="bg1">
            <a:lumMod val="95000"/>
            <a:alpha val="90000"/>
          </a:schemeClr>
        </a:solidFill>
        <a:ln>
          <a:noFill/>
        </a:ln>
      </dgm:spPr>
      <dgm:t>
        <a:bodyPr/>
        <a:lstStyle/>
        <a:p>
          <a:pPr rtl="0"/>
          <a:r>
            <a:rPr lang="en-US" dirty="0" smtClean="0"/>
            <a:t>Colombia</a:t>
          </a:r>
          <a:endParaRPr lang="en-US" dirty="0"/>
        </a:p>
      </dgm:t>
    </dgm:pt>
    <dgm:pt modelId="{5947B72E-5F46-4A44-8F0B-E9992DBB75C2}" type="parTrans" cxnId="{CA7D159D-D829-48BC-873B-0694A582C08C}">
      <dgm:prSet/>
      <dgm:spPr/>
      <dgm:t>
        <a:bodyPr/>
        <a:lstStyle/>
        <a:p>
          <a:endParaRPr lang="en-US"/>
        </a:p>
      </dgm:t>
    </dgm:pt>
    <dgm:pt modelId="{67EFED14-0B04-45A6-856C-DA5E7BC8B1CA}" type="sibTrans" cxnId="{CA7D159D-D829-48BC-873B-0694A582C08C}">
      <dgm:prSet/>
      <dgm:spPr/>
      <dgm:t>
        <a:bodyPr/>
        <a:lstStyle/>
        <a:p>
          <a:endParaRPr lang="en-US"/>
        </a:p>
      </dgm:t>
    </dgm:pt>
    <dgm:pt modelId="{DC994BD5-A916-4A1D-B124-B18E4E060C08}">
      <dgm:prSet custT="1"/>
      <dgm:spPr>
        <a:solidFill>
          <a:srgbClr val="00FFFF"/>
        </a:solidFill>
        <a:ln>
          <a:noFill/>
        </a:ln>
      </dgm:spPr>
      <dgm:t>
        <a:bodyPr/>
        <a:lstStyle/>
        <a:p>
          <a:pPr rtl="0"/>
          <a:r>
            <a:rPr lang="en-US" sz="2400" b="1" dirty="0" smtClean="0">
              <a:solidFill>
                <a:schemeClr val="tx1"/>
              </a:solidFill>
            </a:rPr>
            <a:t>% Higher Education Coverage</a:t>
          </a:r>
          <a:endParaRPr lang="en-US" sz="2400" b="1" dirty="0">
            <a:solidFill>
              <a:schemeClr val="tx1"/>
            </a:solidFill>
          </a:endParaRPr>
        </a:p>
      </dgm:t>
    </dgm:pt>
    <dgm:pt modelId="{AA22047B-FD97-4CFA-8250-6365D7AE6215}" type="parTrans" cxnId="{C1019325-D487-44AC-A4ED-4509BB5B37EA}">
      <dgm:prSet/>
      <dgm:spPr/>
      <dgm:t>
        <a:bodyPr/>
        <a:lstStyle/>
        <a:p>
          <a:endParaRPr lang="en-US"/>
        </a:p>
      </dgm:t>
    </dgm:pt>
    <dgm:pt modelId="{A54C790D-CC91-4346-8130-69EE2DA10DE3}" type="sibTrans" cxnId="{C1019325-D487-44AC-A4ED-4509BB5B37EA}">
      <dgm:prSet/>
      <dgm:spPr/>
      <dgm:t>
        <a:bodyPr/>
        <a:lstStyle/>
        <a:p>
          <a:endParaRPr lang="en-US"/>
        </a:p>
      </dgm:t>
    </dgm:pt>
    <dgm:pt modelId="{B1C2F406-7DA9-4EB3-9474-DB05A8D36D80}">
      <dgm:prSet/>
      <dgm:spPr>
        <a:solidFill>
          <a:schemeClr val="bg1">
            <a:lumMod val="95000"/>
            <a:alpha val="90000"/>
          </a:schemeClr>
        </a:solidFill>
        <a:ln>
          <a:noFill/>
        </a:ln>
      </dgm:spPr>
      <dgm:t>
        <a:bodyPr/>
        <a:lstStyle/>
        <a:p>
          <a:pPr rtl="0"/>
          <a:r>
            <a:rPr lang="en-US" dirty="0" smtClean="0"/>
            <a:t>35%</a:t>
          </a:r>
          <a:endParaRPr lang="en-US" dirty="0"/>
        </a:p>
      </dgm:t>
    </dgm:pt>
    <dgm:pt modelId="{5482679D-4309-4920-868C-50A5E0CC218B}" type="parTrans" cxnId="{645B47AF-6A4B-49B8-8847-74BF94B7D2E1}">
      <dgm:prSet/>
      <dgm:spPr/>
      <dgm:t>
        <a:bodyPr/>
        <a:lstStyle/>
        <a:p>
          <a:endParaRPr lang="en-US"/>
        </a:p>
      </dgm:t>
    </dgm:pt>
    <dgm:pt modelId="{EBE6F4DF-577F-40B7-AFDC-091D395E17C7}" type="sibTrans" cxnId="{645B47AF-6A4B-49B8-8847-74BF94B7D2E1}">
      <dgm:prSet/>
      <dgm:spPr/>
      <dgm:t>
        <a:bodyPr/>
        <a:lstStyle/>
        <a:p>
          <a:endParaRPr lang="en-US"/>
        </a:p>
      </dgm:t>
    </dgm:pt>
    <dgm:pt modelId="{000B1D3D-4198-4A54-98F6-5D05C2D1516B}">
      <dgm:prSet/>
      <dgm:spPr>
        <a:solidFill>
          <a:schemeClr val="bg1">
            <a:lumMod val="95000"/>
            <a:alpha val="90000"/>
          </a:schemeClr>
        </a:solidFill>
        <a:ln>
          <a:noFill/>
        </a:ln>
      </dgm:spPr>
      <dgm:t>
        <a:bodyPr/>
        <a:lstStyle/>
        <a:p>
          <a:pPr rtl="0"/>
          <a:r>
            <a:rPr lang="en-US" dirty="0" smtClean="0"/>
            <a:t>Europe</a:t>
          </a:r>
          <a:endParaRPr lang="en-US" dirty="0"/>
        </a:p>
      </dgm:t>
    </dgm:pt>
    <dgm:pt modelId="{CEDF1FA4-BCD2-4CB1-B094-364222FE0BF7}" type="parTrans" cxnId="{29F08B30-3290-4E1A-AB32-2B1F67268BF9}">
      <dgm:prSet/>
      <dgm:spPr/>
      <dgm:t>
        <a:bodyPr/>
        <a:lstStyle/>
        <a:p>
          <a:endParaRPr lang="en-US"/>
        </a:p>
      </dgm:t>
    </dgm:pt>
    <dgm:pt modelId="{D5801223-C5F0-4305-BFDB-8265B2AB84E4}" type="sibTrans" cxnId="{29F08B30-3290-4E1A-AB32-2B1F67268BF9}">
      <dgm:prSet/>
      <dgm:spPr/>
      <dgm:t>
        <a:bodyPr/>
        <a:lstStyle/>
        <a:p>
          <a:endParaRPr lang="en-US"/>
        </a:p>
      </dgm:t>
    </dgm:pt>
    <dgm:pt modelId="{C91614EA-F1AA-40A9-ACC2-7291FCB2E9B4}">
      <dgm:prSet/>
      <dgm:spPr>
        <a:solidFill>
          <a:schemeClr val="bg1">
            <a:lumMod val="95000"/>
            <a:alpha val="90000"/>
          </a:schemeClr>
        </a:solidFill>
        <a:ln>
          <a:noFill/>
        </a:ln>
      </dgm:spPr>
      <dgm:t>
        <a:bodyPr/>
        <a:lstStyle/>
        <a:p>
          <a:pPr rtl="0"/>
          <a:endParaRPr lang="en-US" dirty="0"/>
        </a:p>
      </dgm:t>
    </dgm:pt>
    <dgm:pt modelId="{EC2221A6-C419-4519-9CC8-D02D3810834F}" type="parTrans" cxnId="{7FF07E71-5291-4917-A210-BC0D13E1FC54}">
      <dgm:prSet/>
      <dgm:spPr/>
      <dgm:t>
        <a:bodyPr/>
        <a:lstStyle/>
        <a:p>
          <a:endParaRPr lang="en-US"/>
        </a:p>
      </dgm:t>
    </dgm:pt>
    <dgm:pt modelId="{22A0C3AE-ACFE-4D44-B91A-0A149DDAC976}" type="sibTrans" cxnId="{7FF07E71-5291-4917-A210-BC0D13E1FC54}">
      <dgm:prSet/>
      <dgm:spPr/>
      <dgm:t>
        <a:bodyPr/>
        <a:lstStyle/>
        <a:p>
          <a:endParaRPr lang="en-US"/>
        </a:p>
      </dgm:t>
    </dgm:pt>
    <dgm:pt modelId="{4D863F7E-60FC-4212-A64F-1CD2060CD3C3}">
      <dgm:prSet/>
      <dgm:spPr>
        <a:solidFill>
          <a:schemeClr val="bg1">
            <a:lumMod val="95000"/>
            <a:alpha val="90000"/>
          </a:schemeClr>
        </a:solidFill>
        <a:ln>
          <a:noFill/>
        </a:ln>
      </dgm:spPr>
      <dgm:t>
        <a:bodyPr/>
        <a:lstStyle/>
        <a:p>
          <a:pPr rtl="0"/>
          <a:r>
            <a:rPr lang="en-US" dirty="0" smtClean="0"/>
            <a:t>Asia</a:t>
          </a:r>
          <a:endParaRPr lang="en-US" dirty="0"/>
        </a:p>
      </dgm:t>
    </dgm:pt>
    <dgm:pt modelId="{56A89E7D-A64E-49BE-B69D-07232B4BE9B9}" type="parTrans" cxnId="{D57CC69D-1494-4F83-80B1-E0DC05815755}">
      <dgm:prSet/>
      <dgm:spPr/>
      <dgm:t>
        <a:bodyPr/>
        <a:lstStyle/>
        <a:p>
          <a:endParaRPr lang="en-US"/>
        </a:p>
      </dgm:t>
    </dgm:pt>
    <dgm:pt modelId="{26DE4EBE-155F-4C31-9852-8BD366426A86}" type="sibTrans" cxnId="{D57CC69D-1494-4F83-80B1-E0DC05815755}">
      <dgm:prSet/>
      <dgm:spPr/>
      <dgm:t>
        <a:bodyPr/>
        <a:lstStyle/>
        <a:p>
          <a:endParaRPr lang="en-US"/>
        </a:p>
      </dgm:t>
    </dgm:pt>
    <dgm:pt modelId="{3BFEA3A1-AFC9-4FDE-B513-C9F4497CCC25}">
      <dgm:prSet/>
      <dgm:spPr>
        <a:solidFill>
          <a:schemeClr val="bg1">
            <a:lumMod val="95000"/>
            <a:alpha val="90000"/>
          </a:schemeClr>
        </a:solidFill>
        <a:ln>
          <a:noFill/>
        </a:ln>
      </dgm:spPr>
      <dgm:t>
        <a:bodyPr/>
        <a:lstStyle/>
        <a:p>
          <a:pPr rtl="0"/>
          <a:r>
            <a:rPr lang="en-US" dirty="0" smtClean="0"/>
            <a:t>USA	</a:t>
          </a:r>
          <a:endParaRPr lang="en-US" dirty="0"/>
        </a:p>
      </dgm:t>
    </dgm:pt>
    <dgm:pt modelId="{78EE1BCB-16E6-407D-8FEB-2DCC45786D62}" type="parTrans" cxnId="{E1D9FAF9-3A31-4603-8E0F-51115DC3CD24}">
      <dgm:prSet/>
      <dgm:spPr/>
      <dgm:t>
        <a:bodyPr/>
        <a:lstStyle/>
        <a:p>
          <a:endParaRPr lang="en-US"/>
        </a:p>
      </dgm:t>
    </dgm:pt>
    <dgm:pt modelId="{D3D5A977-F023-4310-AA84-C117C66E0E01}" type="sibTrans" cxnId="{E1D9FAF9-3A31-4603-8E0F-51115DC3CD24}">
      <dgm:prSet/>
      <dgm:spPr/>
      <dgm:t>
        <a:bodyPr/>
        <a:lstStyle/>
        <a:p>
          <a:endParaRPr lang="en-US"/>
        </a:p>
      </dgm:t>
    </dgm:pt>
    <dgm:pt modelId="{C9109E12-B0F3-4AFA-A079-236F94302DBC}">
      <dgm:prSet/>
      <dgm:spPr>
        <a:solidFill>
          <a:schemeClr val="bg1">
            <a:lumMod val="95000"/>
            <a:alpha val="90000"/>
          </a:schemeClr>
        </a:solidFill>
        <a:ln>
          <a:noFill/>
        </a:ln>
      </dgm:spPr>
      <dgm:t>
        <a:bodyPr/>
        <a:lstStyle/>
        <a:p>
          <a:pPr rtl="0"/>
          <a:r>
            <a:rPr lang="en-US" dirty="0" smtClean="0"/>
            <a:t>Chile	</a:t>
          </a:r>
          <a:endParaRPr lang="en-US" dirty="0"/>
        </a:p>
      </dgm:t>
    </dgm:pt>
    <dgm:pt modelId="{6C11A9A4-89C8-4274-9239-C3168306180B}" type="parTrans" cxnId="{5BA004EB-87F9-40D3-9714-0999A4AFE9AA}">
      <dgm:prSet/>
      <dgm:spPr/>
      <dgm:t>
        <a:bodyPr/>
        <a:lstStyle/>
        <a:p>
          <a:endParaRPr lang="en-US"/>
        </a:p>
      </dgm:t>
    </dgm:pt>
    <dgm:pt modelId="{3514E65F-ECDE-4236-920D-D1EBE547E1AC}" type="sibTrans" cxnId="{5BA004EB-87F9-40D3-9714-0999A4AFE9AA}">
      <dgm:prSet/>
      <dgm:spPr/>
      <dgm:t>
        <a:bodyPr/>
        <a:lstStyle/>
        <a:p>
          <a:endParaRPr lang="en-US"/>
        </a:p>
      </dgm:t>
    </dgm:pt>
    <dgm:pt modelId="{1ED3FCAE-A7EF-4052-B245-D1A3E050BAA2}">
      <dgm:prSet/>
      <dgm:spPr>
        <a:solidFill>
          <a:schemeClr val="bg1">
            <a:lumMod val="95000"/>
            <a:alpha val="90000"/>
          </a:schemeClr>
        </a:solidFill>
        <a:ln>
          <a:noFill/>
        </a:ln>
      </dgm:spPr>
      <dgm:t>
        <a:bodyPr/>
        <a:lstStyle/>
        <a:p>
          <a:pPr rtl="0"/>
          <a:r>
            <a:rPr lang="en-US" dirty="0" smtClean="0"/>
            <a:t>32%</a:t>
          </a:r>
          <a:endParaRPr lang="en-US" dirty="0"/>
        </a:p>
      </dgm:t>
    </dgm:pt>
    <dgm:pt modelId="{0B2F6D31-1506-4020-A64B-3BD0DB049734}" type="parTrans" cxnId="{88E01632-BC62-4805-813A-065365CCBEAB}">
      <dgm:prSet/>
      <dgm:spPr/>
      <dgm:t>
        <a:bodyPr/>
        <a:lstStyle/>
        <a:p>
          <a:endParaRPr lang="en-US"/>
        </a:p>
      </dgm:t>
    </dgm:pt>
    <dgm:pt modelId="{4EA80271-692D-47B7-9C75-0AD96E4D00A2}" type="sibTrans" cxnId="{88E01632-BC62-4805-813A-065365CCBEAB}">
      <dgm:prSet/>
      <dgm:spPr/>
      <dgm:t>
        <a:bodyPr/>
        <a:lstStyle/>
        <a:p>
          <a:endParaRPr lang="en-US"/>
        </a:p>
      </dgm:t>
    </dgm:pt>
    <dgm:pt modelId="{18C9C035-5772-4ECD-8C77-7BEF7DE3DA05}">
      <dgm:prSet/>
      <dgm:spPr>
        <a:solidFill>
          <a:schemeClr val="bg1">
            <a:lumMod val="95000"/>
            <a:alpha val="90000"/>
          </a:schemeClr>
        </a:solidFill>
        <a:ln>
          <a:noFill/>
        </a:ln>
      </dgm:spPr>
      <dgm:t>
        <a:bodyPr/>
        <a:lstStyle/>
        <a:p>
          <a:pPr rtl="0"/>
          <a:r>
            <a:rPr lang="en-US" dirty="0" smtClean="0"/>
            <a:t>82%</a:t>
          </a:r>
          <a:endParaRPr lang="en-US" dirty="0"/>
        </a:p>
      </dgm:t>
    </dgm:pt>
    <dgm:pt modelId="{496775BF-E1F9-45B7-B687-05B2FF451512}" type="parTrans" cxnId="{5CFC55DA-34C1-44E8-A832-C98F30D2E43E}">
      <dgm:prSet/>
      <dgm:spPr/>
      <dgm:t>
        <a:bodyPr/>
        <a:lstStyle/>
        <a:p>
          <a:endParaRPr lang="en-US"/>
        </a:p>
      </dgm:t>
    </dgm:pt>
    <dgm:pt modelId="{9D779D81-BE43-4397-8D87-5FEF775EB4B4}" type="sibTrans" cxnId="{5CFC55DA-34C1-44E8-A832-C98F30D2E43E}">
      <dgm:prSet/>
      <dgm:spPr/>
      <dgm:t>
        <a:bodyPr/>
        <a:lstStyle/>
        <a:p>
          <a:endParaRPr lang="en-US"/>
        </a:p>
      </dgm:t>
    </dgm:pt>
    <dgm:pt modelId="{BD9694F9-8C31-4EAC-8C2F-D64D2EFF7A4E}">
      <dgm:prSet/>
      <dgm:spPr>
        <a:solidFill>
          <a:schemeClr val="bg1">
            <a:lumMod val="95000"/>
            <a:alpha val="90000"/>
          </a:schemeClr>
        </a:solidFill>
        <a:ln>
          <a:noFill/>
        </a:ln>
      </dgm:spPr>
      <dgm:t>
        <a:bodyPr/>
        <a:lstStyle/>
        <a:p>
          <a:pPr rtl="0"/>
          <a:endParaRPr lang="en-US" dirty="0"/>
        </a:p>
      </dgm:t>
    </dgm:pt>
    <dgm:pt modelId="{85BF7133-F0D5-43A4-8B3C-5975AD94DA56}" type="parTrans" cxnId="{68832F17-6B8C-4D8B-B024-2D5A0389756E}">
      <dgm:prSet/>
      <dgm:spPr/>
      <dgm:t>
        <a:bodyPr/>
        <a:lstStyle/>
        <a:p>
          <a:endParaRPr lang="en-US"/>
        </a:p>
      </dgm:t>
    </dgm:pt>
    <dgm:pt modelId="{E4646CA5-8F8D-452C-AC7D-5B0F2C49BF2F}" type="sibTrans" cxnId="{68832F17-6B8C-4D8B-B024-2D5A0389756E}">
      <dgm:prSet/>
      <dgm:spPr/>
      <dgm:t>
        <a:bodyPr/>
        <a:lstStyle/>
        <a:p>
          <a:endParaRPr lang="en-US"/>
        </a:p>
      </dgm:t>
    </dgm:pt>
    <dgm:pt modelId="{1BAFCB28-D1F6-47B0-90B8-E6C0CA3D44D8}">
      <dgm:prSet/>
      <dgm:spPr>
        <a:solidFill>
          <a:schemeClr val="bg1">
            <a:lumMod val="95000"/>
            <a:alpha val="90000"/>
          </a:schemeClr>
        </a:solidFill>
        <a:ln>
          <a:noFill/>
        </a:ln>
      </dgm:spPr>
      <dgm:t>
        <a:bodyPr/>
        <a:lstStyle/>
        <a:p>
          <a:pPr rtl="0"/>
          <a:r>
            <a:rPr lang="en-US" dirty="0" smtClean="0"/>
            <a:t>67%</a:t>
          </a:r>
          <a:endParaRPr lang="en-US" dirty="0"/>
        </a:p>
      </dgm:t>
    </dgm:pt>
    <dgm:pt modelId="{B1C08863-A3EA-47DF-8A40-E783F0703EE2}" type="parTrans" cxnId="{317E7991-F2F3-4EF1-BD0B-1BCF3CDE7458}">
      <dgm:prSet/>
      <dgm:spPr/>
      <dgm:t>
        <a:bodyPr/>
        <a:lstStyle/>
        <a:p>
          <a:endParaRPr lang="en-US"/>
        </a:p>
      </dgm:t>
    </dgm:pt>
    <dgm:pt modelId="{A181B7FC-6857-4936-9976-B3A6FB8E3132}" type="sibTrans" cxnId="{317E7991-F2F3-4EF1-BD0B-1BCF3CDE7458}">
      <dgm:prSet/>
      <dgm:spPr/>
      <dgm:t>
        <a:bodyPr/>
        <a:lstStyle/>
        <a:p>
          <a:endParaRPr lang="en-US"/>
        </a:p>
      </dgm:t>
    </dgm:pt>
    <dgm:pt modelId="{0D2D7C85-E87F-4FCC-B2F4-78CEA58CA5BF}">
      <dgm:prSet/>
      <dgm:spPr>
        <a:solidFill>
          <a:schemeClr val="bg1">
            <a:lumMod val="95000"/>
            <a:alpha val="90000"/>
          </a:schemeClr>
        </a:solidFill>
        <a:ln>
          <a:noFill/>
        </a:ln>
      </dgm:spPr>
      <dgm:t>
        <a:bodyPr/>
        <a:lstStyle/>
        <a:p>
          <a:pPr rtl="0"/>
          <a:r>
            <a:rPr lang="en-US" dirty="0" smtClean="0"/>
            <a:t>62%</a:t>
          </a:r>
          <a:endParaRPr lang="en-US" dirty="0"/>
        </a:p>
      </dgm:t>
    </dgm:pt>
    <dgm:pt modelId="{C67F2817-4944-454D-9D22-0C506F5699A9}" type="parTrans" cxnId="{A08F6FA4-564D-46E0-AAF5-FFFF6FC0C041}">
      <dgm:prSet/>
      <dgm:spPr/>
      <dgm:t>
        <a:bodyPr/>
        <a:lstStyle/>
        <a:p>
          <a:endParaRPr lang="en-US"/>
        </a:p>
      </dgm:t>
    </dgm:pt>
    <dgm:pt modelId="{B81209D6-EC83-4B22-B21C-2B0DE4771E29}" type="sibTrans" cxnId="{A08F6FA4-564D-46E0-AAF5-FFFF6FC0C041}">
      <dgm:prSet/>
      <dgm:spPr/>
      <dgm:t>
        <a:bodyPr/>
        <a:lstStyle/>
        <a:p>
          <a:endParaRPr lang="en-US"/>
        </a:p>
      </dgm:t>
    </dgm:pt>
    <dgm:pt modelId="{30A3B33E-CBB7-4A2A-804A-537655693E7E}">
      <dgm:prSet/>
      <dgm:spPr>
        <a:solidFill>
          <a:schemeClr val="bg1">
            <a:lumMod val="95000"/>
            <a:alpha val="90000"/>
          </a:schemeClr>
        </a:solidFill>
        <a:ln>
          <a:noFill/>
        </a:ln>
      </dgm:spPr>
      <dgm:t>
        <a:bodyPr/>
        <a:lstStyle/>
        <a:p>
          <a:pPr rtl="0"/>
          <a:r>
            <a:rPr lang="en-US" dirty="0" smtClean="0"/>
            <a:t>25% </a:t>
          </a:r>
          <a:endParaRPr lang="en-US" dirty="0"/>
        </a:p>
      </dgm:t>
    </dgm:pt>
    <dgm:pt modelId="{99454602-4377-4BB4-9C86-97B445A5DA20}" type="parTrans" cxnId="{D9DB494B-6241-4860-9FCE-353FBA248834}">
      <dgm:prSet/>
      <dgm:spPr/>
      <dgm:t>
        <a:bodyPr/>
        <a:lstStyle/>
        <a:p>
          <a:endParaRPr lang="en-US"/>
        </a:p>
      </dgm:t>
    </dgm:pt>
    <dgm:pt modelId="{43D24AAA-0106-4A20-ABE2-6D139FCC7B85}" type="sibTrans" cxnId="{D9DB494B-6241-4860-9FCE-353FBA248834}">
      <dgm:prSet/>
      <dgm:spPr/>
      <dgm:t>
        <a:bodyPr/>
        <a:lstStyle/>
        <a:p>
          <a:endParaRPr lang="en-US"/>
        </a:p>
      </dgm:t>
    </dgm:pt>
    <dgm:pt modelId="{08D21379-EC0C-45DE-AF72-165A5844A54F}">
      <dgm:prSet/>
      <dgm:spPr>
        <a:solidFill>
          <a:schemeClr val="bg1">
            <a:lumMod val="95000"/>
            <a:alpha val="90000"/>
          </a:schemeClr>
        </a:solidFill>
        <a:ln>
          <a:noFill/>
        </a:ln>
      </dgm:spPr>
      <dgm:t>
        <a:bodyPr/>
        <a:lstStyle/>
        <a:p>
          <a:pPr rtl="0"/>
          <a:r>
            <a:rPr lang="en-US" dirty="0" smtClean="0"/>
            <a:t>Mexico</a:t>
          </a:r>
          <a:endParaRPr lang="en-US" dirty="0"/>
        </a:p>
      </dgm:t>
    </dgm:pt>
    <dgm:pt modelId="{EA3BBF17-7E80-4351-8F12-8029A96912EE}" type="parTrans" cxnId="{B7037D87-0BB2-485D-AFDC-558E50D67042}">
      <dgm:prSet/>
      <dgm:spPr/>
      <dgm:t>
        <a:bodyPr/>
        <a:lstStyle/>
        <a:p>
          <a:endParaRPr lang="en-US"/>
        </a:p>
      </dgm:t>
    </dgm:pt>
    <dgm:pt modelId="{6F1D64B6-8E5C-45EE-99A5-060AD2938D8E}" type="sibTrans" cxnId="{B7037D87-0BB2-485D-AFDC-558E50D67042}">
      <dgm:prSet/>
      <dgm:spPr/>
      <dgm:t>
        <a:bodyPr/>
        <a:lstStyle/>
        <a:p>
          <a:endParaRPr lang="en-US"/>
        </a:p>
      </dgm:t>
    </dgm:pt>
    <dgm:pt modelId="{F6897A01-AC62-4ECA-9FC7-B4989DE83CDF}" type="pres">
      <dgm:prSet presAssocID="{42C5D3B9-4C95-4055-AA3C-A330E54B1C75}" presName="Name0" presStyleCnt="0">
        <dgm:presLayoutVars>
          <dgm:dir/>
          <dgm:animLvl val="lvl"/>
          <dgm:resizeHandles val="exact"/>
        </dgm:presLayoutVars>
      </dgm:prSet>
      <dgm:spPr/>
      <dgm:t>
        <a:bodyPr/>
        <a:lstStyle/>
        <a:p>
          <a:endParaRPr lang="en-US"/>
        </a:p>
      </dgm:t>
    </dgm:pt>
    <dgm:pt modelId="{83B1F35E-7FD4-4FA4-8208-0F01C240BF7A}" type="pres">
      <dgm:prSet presAssocID="{830B6171-F505-4FE0-BE2D-F3CB68E9328A}" presName="composite" presStyleCnt="0"/>
      <dgm:spPr/>
    </dgm:pt>
    <dgm:pt modelId="{4B59A44D-5B82-48F6-8181-FE1DB716FB67}" type="pres">
      <dgm:prSet presAssocID="{830B6171-F505-4FE0-BE2D-F3CB68E9328A}" presName="parTx" presStyleLbl="alignNode1" presStyleIdx="0" presStyleCnt="2" custLinFactNeighborX="-2099" custLinFactNeighborY="-52484">
        <dgm:presLayoutVars>
          <dgm:chMax val="0"/>
          <dgm:chPref val="0"/>
          <dgm:bulletEnabled val="1"/>
        </dgm:presLayoutVars>
      </dgm:prSet>
      <dgm:spPr/>
      <dgm:t>
        <a:bodyPr/>
        <a:lstStyle/>
        <a:p>
          <a:endParaRPr lang="en-US"/>
        </a:p>
      </dgm:t>
    </dgm:pt>
    <dgm:pt modelId="{B586A0BE-F88B-4B47-B492-6AF5BC606399}" type="pres">
      <dgm:prSet presAssocID="{830B6171-F505-4FE0-BE2D-F3CB68E9328A}" presName="desTx" presStyleLbl="alignAccFollowNode1" presStyleIdx="0" presStyleCnt="2">
        <dgm:presLayoutVars>
          <dgm:bulletEnabled val="1"/>
        </dgm:presLayoutVars>
      </dgm:prSet>
      <dgm:spPr/>
      <dgm:t>
        <a:bodyPr/>
        <a:lstStyle/>
        <a:p>
          <a:endParaRPr lang="en-US"/>
        </a:p>
      </dgm:t>
    </dgm:pt>
    <dgm:pt modelId="{40E233A2-DDA1-47B8-AF15-3E7B04CF7515}" type="pres">
      <dgm:prSet presAssocID="{E4D77DF9-9576-485B-A8AF-250C56A00CBC}" presName="space" presStyleCnt="0"/>
      <dgm:spPr/>
    </dgm:pt>
    <dgm:pt modelId="{FB9491E1-FD64-4DE9-AE92-647A6B02B0AB}" type="pres">
      <dgm:prSet presAssocID="{DC994BD5-A916-4A1D-B124-B18E4E060C08}" presName="composite" presStyleCnt="0"/>
      <dgm:spPr/>
    </dgm:pt>
    <dgm:pt modelId="{09E647C7-660E-48A1-A43B-2B2BAD2BE47E}" type="pres">
      <dgm:prSet presAssocID="{DC994BD5-A916-4A1D-B124-B18E4E060C08}" presName="parTx" presStyleLbl="alignNode1" presStyleIdx="1" presStyleCnt="2" custLinFactNeighborX="1392" custLinFactNeighborY="-17206">
        <dgm:presLayoutVars>
          <dgm:chMax val="0"/>
          <dgm:chPref val="0"/>
          <dgm:bulletEnabled val="1"/>
        </dgm:presLayoutVars>
      </dgm:prSet>
      <dgm:spPr/>
      <dgm:t>
        <a:bodyPr/>
        <a:lstStyle/>
        <a:p>
          <a:endParaRPr lang="en-US"/>
        </a:p>
      </dgm:t>
    </dgm:pt>
    <dgm:pt modelId="{B61FA1F0-3B1C-4E3E-817D-4CEC506BC26D}" type="pres">
      <dgm:prSet presAssocID="{DC994BD5-A916-4A1D-B124-B18E4E060C08}" presName="desTx" presStyleLbl="alignAccFollowNode1" presStyleIdx="1" presStyleCnt="2">
        <dgm:presLayoutVars>
          <dgm:bulletEnabled val="1"/>
        </dgm:presLayoutVars>
      </dgm:prSet>
      <dgm:spPr/>
      <dgm:t>
        <a:bodyPr/>
        <a:lstStyle/>
        <a:p>
          <a:endParaRPr lang="en-US"/>
        </a:p>
      </dgm:t>
    </dgm:pt>
  </dgm:ptLst>
  <dgm:cxnLst>
    <dgm:cxn modelId="{E1D9FAF9-3A31-4603-8E0F-51115DC3CD24}" srcId="{830B6171-F505-4FE0-BE2D-F3CB68E9328A}" destId="{3BFEA3A1-AFC9-4FDE-B513-C9F4497CCC25}" srcOrd="6" destOrd="0" parTransId="{78EE1BCB-16E6-407D-8FEB-2DCC45786D62}" sibTransId="{D3D5A977-F023-4310-AA84-C117C66E0E01}"/>
    <dgm:cxn modelId="{317E7991-F2F3-4EF1-BD0B-1BCF3CDE7458}" srcId="{DC994BD5-A916-4A1D-B124-B18E4E060C08}" destId="{1BAFCB28-D1F6-47B0-90B8-E6C0CA3D44D8}" srcOrd="5" destOrd="0" parTransId="{B1C08863-A3EA-47DF-8A40-E783F0703EE2}" sibTransId="{A181B7FC-6857-4936-9976-B3A6FB8E3132}"/>
    <dgm:cxn modelId="{B7037D87-0BB2-485D-AFDC-558E50D67042}" srcId="{830B6171-F505-4FE0-BE2D-F3CB68E9328A}" destId="{08D21379-EC0C-45DE-AF72-165A5844A54F}" srcOrd="2" destOrd="0" parTransId="{EA3BBF17-7E80-4351-8F12-8029A96912EE}" sibTransId="{6F1D64B6-8E5C-45EE-99A5-060AD2938D8E}"/>
    <dgm:cxn modelId="{03EF4A87-DD29-44EE-8818-45B0590BEC53}" type="presOf" srcId="{1ED3FCAE-A7EF-4052-B245-D1A3E050BAA2}" destId="{B61FA1F0-3B1C-4E3E-817D-4CEC506BC26D}" srcOrd="0" destOrd="1" presId="urn:microsoft.com/office/officeart/2005/8/layout/hList1"/>
    <dgm:cxn modelId="{C1019325-D487-44AC-A4ED-4509BB5B37EA}" srcId="{42C5D3B9-4C95-4055-AA3C-A330E54B1C75}" destId="{DC994BD5-A916-4A1D-B124-B18E4E060C08}" srcOrd="1" destOrd="0" parTransId="{AA22047B-FD97-4CFA-8250-6365D7AE6215}" sibTransId="{A54C790D-CC91-4346-8130-69EE2DA10DE3}"/>
    <dgm:cxn modelId="{CD292FE8-E4E2-42E8-817C-B6129650B1D7}" type="presOf" srcId="{000B1D3D-4198-4A54-98F6-5D05C2D1516B}" destId="{B586A0BE-F88B-4B47-B492-6AF5BC606399}" srcOrd="0" destOrd="4" presId="urn:microsoft.com/office/officeart/2005/8/layout/hList1"/>
    <dgm:cxn modelId="{334BBD11-9438-4316-A6E0-1A9AD7EE7A4E}" type="presOf" srcId="{18C9C035-5772-4ECD-8C77-7BEF7DE3DA05}" destId="{B61FA1F0-3B1C-4E3E-817D-4CEC506BC26D}" srcOrd="0" destOrd="4" presId="urn:microsoft.com/office/officeart/2005/8/layout/hList1"/>
    <dgm:cxn modelId="{645B47AF-6A4B-49B8-8847-74BF94B7D2E1}" srcId="{DC994BD5-A916-4A1D-B124-B18E4E060C08}" destId="{B1C2F406-7DA9-4EB3-9474-DB05A8D36D80}" srcOrd="0" destOrd="0" parTransId="{5482679D-4309-4920-868C-50A5E0CC218B}" sibTransId="{EBE6F4DF-577F-40B7-AFDC-091D395E17C7}"/>
    <dgm:cxn modelId="{88E01632-BC62-4805-813A-065365CCBEAB}" srcId="{DC994BD5-A916-4A1D-B124-B18E4E060C08}" destId="{1ED3FCAE-A7EF-4052-B245-D1A3E050BAA2}" srcOrd="1" destOrd="0" parTransId="{0B2F6D31-1506-4020-A64B-3BD0DB049734}" sibTransId="{4EA80271-692D-47B7-9C75-0AD96E4D00A2}"/>
    <dgm:cxn modelId="{E9DB4B99-45CC-4859-9286-20F552E03E1A}" type="presOf" srcId="{3550ACC6-3BA0-4842-BB54-AED6B1C51B9E}" destId="{B586A0BE-F88B-4B47-B492-6AF5BC606399}" srcOrd="0" destOrd="0" presId="urn:microsoft.com/office/officeart/2005/8/layout/hList1"/>
    <dgm:cxn modelId="{5CFC55DA-34C1-44E8-A832-C98F30D2E43E}" srcId="{DC994BD5-A916-4A1D-B124-B18E4E060C08}" destId="{18C9C035-5772-4ECD-8C77-7BEF7DE3DA05}" srcOrd="4" destOrd="0" parTransId="{496775BF-E1F9-45B7-B687-05B2FF451512}" sibTransId="{9D779D81-BE43-4397-8D87-5FEF775EB4B4}"/>
    <dgm:cxn modelId="{CA7D159D-D829-48BC-873B-0694A582C08C}" srcId="{830B6171-F505-4FE0-BE2D-F3CB68E9328A}" destId="{3550ACC6-3BA0-4842-BB54-AED6B1C51B9E}" srcOrd="0" destOrd="0" parTransId="{5947B72E-5F46-4A44-8F0B-E9992DBB75C2}" sibTransId="{67EFED14-0B04-45A6-856C-DA5E7BC8B1CA}"/>
    <dgm:cxn modelId="{B2AB7F05-505C-449A-B24E-C3DC64C09217}" type="presOf" srcId="{3BFEA3A1-AFC9-4FDE-B513-C9F4497CCC25}" destId="{B586A0BE-F88B-4B47-B492-6AF5BC606399}" srcOrd="0" destOrd="6" presId="urn:microsoft.com/office/officeart/2005/8/layout/hList1"/>
    <dgm:cxn modelId="{29F08B30-3290-4E1A-AB32-2B1F67268BF9}" srcId="{830B6171-F505-4FE0-BE2D-F3CB68E9328A}" destId="{000B1D3D-4198-4A54-98F6-5D05C2D1516B}" srcOrd="4" destOrd="0" parTransId="{CEDF1FA4-BCD2-4CB1-B094-364222FE0BF7}" sibTransId="{D5801223-C5F0-4305-BFDB-8265B2AB84E4}"/>
    <dgm:cxn modelId="{476C57CF-1CDA-40DA-93E3-7DBDBC74938D}" type="presOf" srcId="{1BAFCB28-D1F6-47B0-90B8-E6C0CA3D44D8}" destId="{B61FA1F0-3B1C-4E3E-817D-4CEC506BC26D}" srcOrd="0" destOrd="5" presId="urn:microsoft.com/office/officeart/2005/8/layout/hList1"/>
    <dgm:cxn modelId="{D57CC69D-1494-4F83-80B1-E0DC05815755}" srcId="{830B6171-F505-4FE0-BE2D-F3CB68E9328A}" destId="{4D863F7E-60FC-4212-A64F-1CD2060CD3C3}" srcOrd="5" destOrd="0" parTransId="{56A89E7D-A64E-49BE-B69D-07232B4BE9B9}" sibTransId="{26DE4EBE-155F-4C31-9852-8BD366426A86}"/>
    <dgm:cxn modelId="{3DDF388F-0B82-44CD-8500-D247601FE1DF}" type="presOf" srcId="{B1C2F406-7DA9-4EB3-9474-DB05A8D36D80}" destId="{B61FA1F0-3B1C-4E3E-817D-4CEC506BC26D}" srcOrd="0" destOrd="0" presId="urn:microsoft.com/office/officeart/2005/8/layout/hList1"/>
    <dgm:cxn modelId="{3CB81651-4182-49C7-884A-974D5A620B25}" type="presOf" srcId="{C9109E12-B0F3-4AFA-A079-236F94302DBC}" destId="{B586A0BE-F88B-4B47-B492-6AF5BC606399}" srcOrd="0" destOrd="1" presId="urn:microsoft.com/office/officeart/2005/8/layout/hList1"/>
    <dgm:cxn modelId="{D60DECB2-C8F6-44AD-98FA-F355B1B107A7}" type="presOf" srcId="{DC994BD5-A916-4A1D-B124-B18E4E060C08}" destId="{09E647C7-660E-48A1-A43B-2B2BAD2BE47E}" srcOrd="0" destOrd="0" presId="urn:microsoft.com/office/officeart/2005/8/layout/hList1"/>
    <dgm:cxn modelId="{B4E7BE0B-5E4B-4C93-8AF3-180A76A7F559}" type="presOf" srcId="{30A3B33E-CBB7-4A2A-804A-537655693E7E}" destId="{B61FA1F0-3B1C-4E3E-817D-4CEC506BC26D}" srcOrd="0" destOrd="2" presId="urn:microsoft.com/office/officeart/2005/8/layout/hList1"/>
    <dgm:cxn modelId="{06672103-75C8-445E-8835-888EF9E52AD3}" type="presOf" srcId="{BD9694F9-8C31-4EAC-8C2F-D64D2EFF7A4E}" destId="{B61FA1F0-3B1C-4E3E-817D-4CEC506BC26D}" srcOrd="0" destOrd="3" presId="urn:microsoft.com/office/officeart/2005/8/layout/hList1"/>
    <dgm:cxn modelId="{3B006CA5-9EBC-422C-9874-B914685D8C9F}" type="presOf" srcId="{0D2D7C85-E87F-4FCC-B2F4-78CEA58CA5BF}" destId="{B61FA1F0-3B1C-4E3E-817D-4CEC506BC26D}" srcOrd="0" destOrd="6" presId="urn:microsoft.com/office/officeart/2005/8/layout/hList1"/>
    <dgm:cxn modelId="{545417F7-7F32-4AB7-A4AF-1B3CF2CD8159}" srcId="{42C5D3B9-4C95-4055-AA3C-A330E54B1C75}" destId="{830B6171-F505-4FE0-BE2D-F3CB68E9328A}" srcOrd="0" destOrd="0" parTransId="{4145B84A-64D0-4C44-81A0-3AD55CE4614C}" sibTransId="{E4D77DF9-9576-485B-A8AF-250C56A00CBC}"/>
    <dgm:cxn modelId="{F3670E8A-4448-41AB-858C-6B6C589DFFB8}" type="presOf" srcId="{42C5D3B9-4C95-4055-AA3C-A330E54B1C75}" destId="{F6897A01-AC62-4ECA-9FC7-B4989DE83CDF}" srcOrd="0" destOrd="0" presId="urn:microsoft.com/office/officeart/2005/8/layout/hList1"/>
    <dgm:cxn modelId="{B01C7C5D-6F71-4127-B810-AC2018AEBFCC}" type="presOf" srcId="{C91614EA-F1AA-40A9-ACC2-7291FCB2E9B4}" destId="{B586A0BE-F88B-4B47-B492-6AF5BC606399}" srcOrd="0" destOrd="3" presId="urn:microsoft.com/office/officeart/2005/8/layout/hList1"/>
    <dgm:cxn modelId="{B44ACD10-4C07-4600-B2DD-685793BED5A4}" type="presOf" srcId="{08D21379-EC0C-45DE-AF72-165A5844A54F}" destId="{B586A0BE-F88B-4B47-B492-6AF5BC606399}" srcOrd="0" destOrd="2" presId="urn:microsoft.com/office/officeart/2005/8/layout/hList1"/>
    <dgm:cxn modelId="{68832F17-6B8C-4D8B-B024-2D5A0389756E}" srcId="{DC994BD5-A916-4A1D-B124-B18E4E060C08}" destId="{BD9694F9-8C31-4EAC-8C2F-D64D2EFF7A4E}" srcOrd="3" destOrd="0" parTransId="{85BF7133-F0D5-43A4-8B3C-5975AD94DA56}" sibTransId="{E4646CA5-8F8D-452C-AC7D-5B0F2C49BF2F}"/>
    <dgm:cxn modelId="{D9DB494B-6241-4860-9FCE-353FBA248834}" srcId="{DC994BD5-A916-4A1D-B124-B18E4E060C08}" destId="{30A3B33E-CBB7-4A2A-804A-537655693E7E}" srcOrd="2" destOrd="0" parTransId="{99454602-4377-4BB4-9C86-97B445A5DA20}" sibTransId="{43D24AAA-0106-4A20-ABE2-6D139FCC7B85}"/>
    <dgm:cxn modelId="{A08F6FA4-564D-46E0-AAF5-FFFF6FC0C041}" srcId="{DC994BD5-A916-4A1D-B124-B18E4E060C08}" destId="{0D2D7C85-E87F-4FCC-B2F4-78CEA58CA5BF}" srcOrd="6" destOrd="0" parTransId="{C67F2817-4944-454D-9D22-0C506F5699A9}" sibTransId="{B81209D6-EC83-4B22-B21C-2B0DE4771E29}"/>
    <dgm:cxn modelId="{F92E8B6F-7557-41E9-A21F-9A3B476DC85B}" type="presOf" srcId="{4D863F7E-60FC-4212-A64F-1CD2060CD3C3}" destId="{B586A0BE-F88B-4B47-B492-6AF5BC606399}" srcOrd="0" destOrd="5" presId="urn:microsoft.com/office/officeart/2005/8/layout/hList1"/>
    <dgm:cxn modelId="{7FF07E71-5291-4917-A210-BC0D13E1FC54}" srcId="{830B6171-F505-4FE0-BE2D-F3CB68E9328A}" destId="{C91614EA-F1AA-40A9-ACC2-7291FCB2E9B4}" srcOrd="3" destOrd="0" parTransId="{EC2221A6-C419-4519-9CC8-D02D3810834F}" sibTransId="{22A0C3AE-ACFE-4D44-B91A-0A149DDAC976}"/>
    <dgm:cxn modelId="{35DFB3B2-224F-415B-A4F4-92B2F4F2AFB9}" type="presOf" srcId="{830B6171-F505-4FE0-BE2D-F3CB68E9328A}" destId="{4B59A44D-5B82-48F6-8181-FE1DB716FB67}" srcOrd="0" destOrd="0" presId="urn:microsoft.com/office/officeart/2005/8/layout/hList1"/>
    <dgm:cxn modelId="{5BA004EB-87F9-40D3-9714-0999A4AFE9AA}" srcId="{830B6171-F505-4FE0-BE2D-F3CB68E9328A}" destId="{C9109E12-B0F3-4AFA-A079-236F94302DBC}" srcOrd="1" destOrd="0" parTransId="{6C11A9A4-89C8-4274-9239-C3168306180B}" sibTransId="{3514E65F-ECDE-4236-920D-D1EBE547E1AC}"/>
    <dgm:cxn modelId="{6FB1087D-AC86-4BE4-A577-1C74237D7AD7}" type="presParOf" srcId="{F6897A01-AC62-4ECA-9FC7-B4989DE83CDF}" destId="{83B1F35E-7FD4-4FA4-8208-0F01C240BF7A}" srcOrd="0" destOrd="0" presId="urn:microsoft.com/office/officeart/2005/8/layout/hList1"/>
    <dgm:cxn modelId="{79CEEFB9-6B00-48D3-B0D6-B16E00DB51DB}" type="presParOf" srcId="{83B1F35E-7FD4-4FA4-8208-0F01C240BF7A}" destId="{4B59A44D-5B82-48F6-8181-FE1DB716FB67}" srcOrd="0" destOrd="0" presId="urn:microsoft.com/office/officeart/2005/8/layout/hList1"/>
    <dgm:cxn modelId="{76780222-20E7-4F44-B553-59C143B6776D}" type="presParOf" srcId="{83B1F35E-7FD4-4FA4-8208-0F01C240BF7A}" destId="{B586A0BE-F88B-4B47-B492-6AF5BC606399}" srcOrd="1" destOrd="0" presId="urn:microsoft.com/office/officeart/2005/8/layout/hList1"/>
    <dgm:cxn modelId="{EF3BD1C4-56F6-46F3-A839-8616F32D832F}" type="presParOf" srcId="{F6897A01-AC62-4ECA-9FC7-B4989DE83CDF}" destId="{40E233A2-DDA1-47B8-AF15-3E7B04CF7515}" srcOrd="1" destOrd="0" presId="urn:microsoft.com/office/officeart/2005/8/layout/hList1"/>
    <dgm:cxn modelId="{B4EF076F-2851-4ED3-B5DD-B7817C8A7393}" type="presParOf" srcId="{F6897A01-AC62-4ECA-9FC7-B4989DE83CDF}" destId="{FB9491E1-FD64-4DE9-AE92-647A6B02B0AB}" srcOrd="2" destOrd="0" presId="urn:microsoft.com/office/officeart/2005/8/layout/hList1"/>
    <dgm:cxn modelId="{DB84575A-3751-4BED-8897-358D28BE507C}" type="presParOf" srcId="{FB9491E1-FD64-4DE9-AE92-647A6B02B0AB}" destId="{09E647C7-660E-48A1-A43B-2B2BAD2BE47E}" srcOrd="0" destOrd="0" presId="urn:microsoft.com/office/officeart/2005/8/layout/hList1"/>
    <dgm:cxn modelId="{EA6EE1FB-63E4-403A-A7E0-FE053EDFF30C}" type="presParOf" srcId="{FB9491E1-FD64-4DE9-AE92-647A6B02B0AB}" destId="{B61FA1F0-3B1C-4E3E-817D-4CEC506BC26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0906036-3460-43E8-A28A-9FC05B36B003}"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n-US"/>
        </a:p>
      </dgm:t>
    </dgm:pt>
    <dgm:pt modelId="{854FD0B9-31F0-4A2B-8246-4EB4539E1466}">
      <dgm:prSet phldrT="[Text]" custT="1"/>
      <dgm:spPr>
        <a:solidFill>
          <a:srgbClr val="FF008C"/>
        </a:solidFill>
        <a:ln>
          <a:solidFill>
            <a:schemeClr val="tx1"/>
          </a:solidFill>
        </a:ln>
      </dgm:spPr>
      <dgm:t>
        <a:bodyPr/>
        <a:lstStyle/>
        <a:p>
          <a:pPr>
            <a:spcAft>
              <a:spcPts val="0"/>
            </a:spcAft>
          </a:pPr>
          <a:r>
            <a:rPr lang="en-US" sz="2000" b="0" dirty="0" smtClean="0">
              <a:solidFill>
                <a:schemeClr val="tx1"/>
              </a:solidFill>
            </a:rPr>
            <a:t>First Generation &amp;</a:t>
          </a:r>
        </a:p>
        <a:p>
          <a:pPr>
            <a:spcAft>
              <a:spcPts val="0"/>
            </a:spcAft>
          </a:pPr>
          <a:r>
            <a:rPr lang="en-US" sz="2000" b="0" dirty="0" smtClean="0">
              <a:solidFill>
                <a:schemeClr val="tx1"/>
              </a:solidFill>
            </a:rPr>
            <a:t>Latino Students</a:t>
          </a:r>
          <a:endParaRPr lang="en-US" sz="2000" b="0" dirty="0">
            <a:solidFill>
              <a:schemeClr val="tx1"/>
            </a:solidFill>
          </a:endParaRPr>
        </a:p>
      </dgm:t>
    </dgm:pt>
    <dgm:pt modelId="{09D48831-B0F3-4CE3-AC17-C6CA126C0EA3}" type="parTrans" cxnId="{EAFA678B-33CB-433F-ADEB-CE13BC0FEDA7}">
      <dgm:prSet/>
      <dgm:spPr/>
      <dgm:t>
        <a:bodyPr/>
        <a:lstStyle/>
        <a:p>
          <a:endParaRPr lang="en-US"/>
        </a:p>
      </dgm:t>
    </dgm:pt>
    <dgm:pt modelId="{5061A95F-53D5-4861-95B9-CF40E558572E}" type="sibTrans" cxnId="{EAFA678B-33CB-433F-ADEB-CE13BC0FEDA7}">
      <dgm:prSet/>
      <dgm:spPr/>
      <dgm:t>
        <a:bodyPr/>
        <a:lstStyle/>
        <a:p>
          <a:endParaRPr lang="en-US"/>
        </a:p>
      </dgm:t>
    </dgm:pt>
    <dgm:pt modelId="{AAD50477-BB12-4B9A-8317-EF0ED98C6B14}">
      <dgm:prSet phldrT="[Text]" custT="1"/>
      <dgm:spPr>
        <a:solidFill>
          <a:srgbClr val="FFFF00"/>
        </a:solidFill>
        <a:ln>
          <a:solidFill>
            <a:schemeClr val="tx1"/>
          </a:solidFill>
        </a:ln>
      </dgm:spPr>
      <dgm:t>
        <a:bodyPr/>
        <a:lstStyle/>
        <a:p>
          <a:pPr>
            <a:lnSpc>
              <a:spcPct val="100000"/>
            </a:lnSpc>
            <a:spcAft>
              <a:spcPts val="0"/>
            </a:spcAft>
          </a:pPr>
          <a:r>
            <a:rPr lang="en-US" sz="1700" b="0" dirty="0" smtClean="0">
              <a:solidFill>
                <a:schemeClr val="tx1"/>
              </a:solidFill>
            </a:rPr>
            <a:t>- Difficulty borrowing  </a:t>
          </a:r>
        </a:p>
        <a:p>
          <a:pPr>
            <a:lnSpc>
              <a:spcPct val="100000"/>
            </a:lnSpc>
            <a:spcAft>
              <a:spcPts val="0"/>
            </a:spcAft>
          </a:pPr>
          <a:r>
            <a:rPr lang="en-US" sz="1700" b="0" dirty="0" smtClean="0">
              <a:solidFill>
                <a:schemeClr val="tx1"/>
              </a:solidFill>
            </a:rPr>
            <a:t>  money</a:t>
          </a:r>
        </a:p>
        <a:p>
          <a:pPr>
            <a:lnSpc>
              <a:spcPct val="100000"/>
            </a:lnSpc>
            <a:spcAft>
              <a:spcPts val="0"/>
            </a:spcAft>
          </a:pPr>
          <a:r>
            <a:rPr lang="en-US" sz="1700" b="0" dirty="0" smtClean="0">
              <a:solidFill>
                <a:schemeClr val="tx1"/>
              </a:solidFill>
            </a:rPr>
            <a:t>- Believe they cannot </a:t>
          </a:r>
        </a:p>
        <a:p>
          <a:pPr>
            <a:lnSpc>
              <a:spcPct val="100000"/>
            </a:lnSpc>
            <a:spcAft>
              <a:spcPts val="0"/>
            </a:spcAft>
          </a:pPr>
          <a:r>
            <a:rPr lang="en-US" sz="1700" b="0" dirty="0" smtClean="0">
              <a:solidFill>
                <a:schemeClr val="tx1"/>
              </a:solidFill>
            </a:rPr>
            <a:t>  receive financial aid</a:t>
          </a:r>
        </a:p>
        <a:p>
          <a:pPr>
            <a:lnSpc>
              <a:spcPct val="100000"/>
            </a:lnSpc>
            <a:spcAft>
              <a:spcPts val="0"/>
            </a:spcAft>
          </a:pPr>
          <a:r>
            <a:rPr lang="en-US" sz="1700" b="0" dirty="0" smtClean="0">
              <a:solidFill>
                <a:schemeClr val="tx1"/>
              </a:solidFill>
            </a:rPr>
            <a:t>- Few  opportunities  for   </a:t>
          </a:r>
        </a:p>
        <a:p>
          <a:pPr>
            <a:lnSpc>
              <a:spcPct val="100000"/>
            </a:lnSpc>
            <a:spcAft>
              <a:spcPts val="0"/>
            </a:spcAft>
          </a:pPr>
          <a:r>
            <a:rPr lang="en-US" sz="1700" b="0" dirty="0" smtClean="0">
              <a:solidFill>
                <a:schemeClr val="tx1"/>
              </a:solidFill>
            </a:rPr>
            <a:t>  steady employment</a:t>
          </a:r>
        </a:p>
        <a:p>
          <a:pPr>
            <a:lnSpc>
              <a:spcPct val="100000"/>
            </a:lnSpc>
            <a:spcAft>
              <a:spcPts val="0"/>
            </a:spcAft>
          </a:pPr>
          <a:r>
            <a:rPr lang="en-US" sz="1700" b="0" dirty="0" smtClean="0">
              <a:solidFill>
                <a:schemeClr val="tx1"/>
              </a:solidFill>
            </a:rPr>
            <a:t>- Limited scholarship </a:t>
          </a:r>
        </a:p>
        <a:p>
          <a:pPr>
            <a:lnSpc>
              <a:spcPct val="100000"/>
            </a:lnSpc>
            <a:spcAft>
              <a:spcPts val="0"/>
            </a:spcAft>
          </a:pPr>
          <a:r>
            <a:rPr lang="en-US" sz="1700" b="0" dirty="0" smtClean="0">
              <a:solidFill>
                <a:schemeClr val="tx1"/>
              </a:solidFill>
            </a:rPr>
            <a:t>  opportunity (not as </a:t>
          </a:r>
        </a:p>
        <a:p>
          <a:pPr>
            <a:lnSpc>
              <a:spcPct val="100000"/>
            </a:lnSpc>
            <a:spcAft>
              <a:spcPts val="0"/>
            </a:spcAft>
          </a:pPr>
          <a:r>
            <a:rPr lang="en-US" sz="1700" b="0" dirty="0" smtClean="0">
              <a:solidFill>
                <a:schemeClr val="tx1"/>
              </a:solidFill>
            </a:rPr>
            <a:t>  prepared)</a:t>
          </a:r>
          <a:br>
            <a:rPr lang="en-US" sz="1700" b="0" dirty="0" smtClean="0">
              <a:solidFill>
                <a:schemeClr val="tx1"/>
              </a:solidFill>
            </a:rPr>
          </a:br>
          <a:r>
            <a:rPr lang="en-US" sz="1700" b="0" dirty="0" smtClean="0">
              <a:solidFill>
                <a:schemeClr val="tx1"/>
              </a:solidFill>
            </a:rPr>
            <a:t>- Non-tuition expenses </a:t>
          </a:r>
          <a:r>
            <a:rPr lang="en-US" sz="1000" dirty="0" smtClean="0"/>
            <a:t/>
          </a:r>
          <a:br>
            <a:rPr lang="en-US" sz="1000" dirty="0" smtClean="0"/>
          </a:br>
          <a:endParaRPr lang="en-US" sz="1000" dirty="0"/>
        </a:p>
      </dgm:t>
    </dgm:pt>
    <dgm:pt modelId="{A7EAB7CA-3F47-4FC8-9724-3718689DBE56}" type="parTrans" cxnId="{5968318A-FA54-4273-B747-034A5873D10B}">
      <dgm:prSet/>
      <dgm:spPr/>
      <dgm:t>
        <a:bodyPr/>
        <a:lstStyle/>
        <a:p>
          <a:endParaRPr lang="en-US"/>
        </a:p>
      </dgm:t>
    </dgm:pt>
    <dgm:pt modelId="{BF83522F-AC11-4064-A3D4-BB72ECDEC631}" type="sibTrans" cxnId="{5968318A-FA54-4273-B747-034A5873D10B}">
      <dgm:prSet/>
      <dgm:spPr/>
      <dgm:t>
        <a:bodyPr/>
        <a:lstStyle/>
        <a:p>
          <a:endParaRPr lang="en-US"/>
        </a:p>
      </dgm:t>
    </dgm:pt>
    <dgm:pt modelId="{35EEBDB7-67C9-4077-9E57-C2FD3B65D446}">
      <dgm:prSet phldrT="[Text]" custT="1"/>
      <dgm:spPr>
        <a:solidFill>
          <a:srgbClr val="00FF90"/>
        </a:solidFill>
        <a:ln>
          <a:solidFill>
            <a:schemeClr val="tx1"/>
          </a:solidFill>
        </a:ln>
      </dgm:spPr>
      <dgm:t>
        <a:bodyPr/>
        <a:lstStyle/>
        <a:p>
          <a:r>
            <a:rPr lang="en-US" sz="2000" b="0" u="none" dirty="0" smtClean="0">
              <a:solidFill>
                <a:schemeClr val="tx1"/>
              </a:solidFill>
            </a:rPr>
            <a:t>Undocumented Students</a:t>
          </a:r>
          <a:endParaRPr lang="en-US" sz="2000" b="0" u="none" dirty="0">
            <a:solidFill>
              <a:schemeClr val="tx1"/>
            </a:solidFill>
          </a:endParaRPr>
        </a:p>
      </dgm:t>
    </dgm:pt>
    <dgm:pt modelId="{97BF2EAF-B4BC-4C4F-873F-2689AB92B5ED}" type="parTrans" cxnId="{554E8B52-A803-4471-ABF4-706E1C270574}">
      <dgm:prSet/>
      <dgm:spPr/>
      <dgm:t>
        <a:bodyPr/>
        <a:lstStyle/>
        <a:p>
          <a:endParaRPr lang="en-US"/>
        </a:p>
      </dgm:t>
    </dgm:pt>
    <dgm:pt modelId="{697E70FE-9C4B-4A2E-8DAB-A7D50DE85ADF}" type="sibTrans" cxnId="{554E8B52-A803-4471-ABF4-706E1C270574}">
      <dgm:prSet/>
      <dgm:spPr/>
      <dgm:t>
        <a:bodyPr/>
        <a:lstStyle/>
        <a:p>
          <a:endParaRPr lang="en-US"/>
        </a:p>
      </dgm:t>
    </dgm:pt>
    <dgm:pt modelId="{F484F566-F151-41B6-A2BF-DFE62D64327E}">
      <dgm:prSet/>
      <dgm:spPr>
        <a:solidFill>
          <a:srgbClr val="FFFF00"/>
        </a:solidFill>
        <a:ln>
          <a:solidFill>
            <a:schemeClr val="tx1"/>
          </a:solidFill>
        </a:ln>
      </dgm:spPr>
      <dgm:t>
        <a:bodyPr/>
        <a:lstStyle/>
        <a:p>
          <a:pPr>
            <a:lnSpc>
              <a:spcPct val="90000"/>
            </a:lnSpc>
            <a:spcAft>
              <a:spcPct val="15000"/>
            </a:spcAft>
          </a:pPr>
          <a:endParaRPr lang="en-US" sz="800" dirty="0"/>
        </a:p>
      </dgm:t>
    </dgm:pt>
    <dgm:pt modelId="{696C874A-4EB8-411D-87D0-9AB71193E32F}" type="parTrans" cxnId="{2228D534-200C-4AB5-96E2-7893D16C4900}">
      <dgm:prSet/>
      <dgm:spPr/>
      <dgm:t>
        <a:bodyPr/>
        <a:lstStyle/>
        <a:p>
          <a:endParaRPr lang="en-US"/>
        </a:p>
      </dgm:t>
    </dgm:pt>
    <dgm:pt modelId="{C651BB4B-DA6F-42DB-8DCB-BA9E201C2281}" type="sibTrans" cxnId="{2228D534-200C-4AB5-96E2-7893D16C4900}">
      <dgm:prSet/>
      <dgm:spPr/>
      <dgm:t>
        <a:bodyPr/>
        <a:lstStyle/>
        <a:p>
          <a:endParaRPr lang="en-US"/>
        </a:p>
      </dgm:t>
    </dgm:pt>
    <dgm:pt modelId="{B6D29855-934C-436F-9C34-E61C03D74CE6}">
      <dgm:prSet phldrT="[Text]" custT="1"/>
      <dgm:spPr>
        <a:solidFill>
          <a:srgbClr val="00FFFF"/>
        </a:solidFill>
        <a:ln>
          <a:solidFill>
            <a:schemeClr val="tx1"/>
          </a:solidFill>
        </a:ln>
      </dgm:spPr>
      <dgm:t>
        <a:bodyPr/>
        <a:lstStyle/>
        <a:p>
          <a:pPr algn="l">
            <a:spcAft>
              <a:spcPts val="0"/>
            </a:spcAft>
          </a:pPr>
          <a:r>
            <a:rPr lang="en-US" sz="1700" dirty="0" smtClean="0">
              <a:solidFill>
                <a:schemeClr val="tx1"/>
              </a:solidFill>
            </a:rPr>
            <a:t>- Lack of information about  </a:t>
          </a:r>
        </a:p>
        <a:p>
          <a:pPr algn="l">
            <a:spcAft>
              <a:spcPts val="0"/>
            </a:spcAft>
          </a:pPr>
          <a:r>
            <a:rPr lang="en-US" sz="1700" dirty="0" smtClean="0">
              <a:solidFill>
                <a:schemeClr val="tx1"/>
              </a:solidFill>
            </a:rPr>
            <a:t>  federal loans, federal </a:t>
          </a:r>
        </a:p>
        <a:p>
          <a:pPr algn="l">
            <a:spcAft>
              <a:spcPts val="0"/>
            </a:spcAft>
          </a:pPr>
          <a:r>
            <a:rPr lang="en-US" sz="1700" dirty="0" smtClean="0">
              <a:solidFill>
                <a:schemeClr val="tx1"/>
              </a:solidFill>
            </a:rPr>
            <a:t>  grants, and private loans</a:t>
          </a:r>
          <a:br>
            <a:rPr lang="en-US" sz="1700" dirty="0" smtClean="0">
              <a:solidFill>
                <a:schemeClr val="tx1"/>
              </a:solidFill>
            </a:rPr>
          </a:br>
          <a:r>
            <a:rPr lang="en-US" sz="1700" dirty="0" smtClean="0">
              <a:solidFill>
                <a:schemeClr val="tx1"/>
              </a:solidFill>
            </a:rPr>
            <a:t>- Lack of bilingual &amp; </a:t>
          </a:r>
        </a:p>
        <a:p>
          <a:pPr algn="l">
            <a:spcAft>
              <a:spcPts val="0"/>
            </a:spcAft>
          </a:pPr>
          <a:r>
            <a:rPr lang="en-US" sz="1700" dirty="0" smtClean="0">
              <a:solidFill>
                <a:schemeClr val="tx1"/>
              </a:solidFill>
            </a:rPr>
            <a:t>  bicultural staff </a:t>
          </a:r>
          <a:r>
            <a:rPr lang="en-US" sz="1700" dirty="0" smtClean="0"/>
            <a:t/>
          </a:r>
          <a:br>
            <a:rPr lang="en-US" sz="1700" dirty="0" smtClean="0"/>
          </a:br>
          <a:endParaRPr lang="en-US" sz="1700" dirty="0"/>
        </a:p>
      </dgm:t>
    </dgm:pt>
    <dgm:pt modelId="{B15F424F-3B10-4F58-9D1C-A343AF0A9982}" type="sibTrans" cxnId="{D8E950CC-D282-4EC6-B0ED-9CA3DAB8E3DE}">
      <dgm:prSet/>
      <dgm:spPr/>
      <dgm:t>
        <a:bodyPr/>
        <a:lstStyle/>
        <a:p>
          <a:endParaRPr lang="en-US"/>
        </a:p>
      </dgm:t>
    </dgm:pt>
    <dgm:pt modelId="{96167BB9-F4AE-49FF-B403-48797E8FD57D}" type="parTrans" cxnId="{D8E950CC-D282-4EC6-B0ED-9CA3DAB8E3DE}">
      <dgm:prSet/>
      <dgm:spPr/>
      <dgm:t>
        <a:bodyPr/>
        <a:lstStyle/>
        <a:p>
          <a:endParaRPr lang="en-US"/>
        </a:p>
      </dgm:t>
    </dgm:pt>
    <dgm:pt modelId="{10FA1499-05D7-47E8-A02F-C85B3C772063}">
      <dgm:prSet/>
      <dgm:spPr>
        <a:solidFill>
          <a:srgbClr val="FFFF00"/>
        </a:solidFill>
        <a:ln>
          <a:solidFill>
            <a:schemeClr val="tx1"/>
          </a:solidFill>
        </a:ln>
      </dgm:spPr>
      <dgm:t>
        <a:bodyPr/>
        <a:lstStyle/>
        <a:p>
          <a:pPr>
            <a:lnSpc>
              <a:spcPct val="90000"/>
            </a:lnSpc>
            <a:spcAft>
              <a:spcPct val="15000"/>
            </a:spcAft>
          </a:pPr>
          <a:endParaRPr lang="en-US" sz="800" dirty="0"/>
        </a:p>
      </dgm:t>
    </dgm:pt>
    <dgm:pt modelId="{E0E77956-67E1-4F28-A717-9E7EBDE9EA74}" type="sibTrans" cxnId="{3B608B87-7F69-4A64-855A-3A4755319282}">
      <dgm:prSet/>
      <dgm:spPr/>
      <dgm:t>
        <a:bodyPr/>
        <a:lstStyle/>
        <a:p>
          <a:endParaRPr lang="en-US"/>
        </a:p>
      </dgm:t>
    </dgm:pt>
    <dgm:pt modelId="{8778148B-FF0E-449E-88D5-25FF22353A01}" type="parTrans" cxnId="{3B608B87-7F69-4A64-855A-3A4755319282}">
      <dgm:prSet/>
      <dgm:spPr/>
      <dgm:t>
        <a:bodyPr/>
        <a:lstStyle/>
        <a:p>
          <a:endParaRPr lang="en-US"/>
        </a:p>
      </dgm:t>
    </dgm:pt>
    <dgm:pt modelId="{B90E7C63-D87E-417B-8560-4BA50900097D}">
      <dgm:prSet/>
      <dgm:spPr>
        <a:solidFill>
          <a:srgbClr val="FFFF00"/>
        </a:solidFill>
        <a:ln>
          <a:solidFill>
            <a:schemeClr val="tx1"/>
          </a:solidFill>
        </a:ln>
      </dgm:spPr>
      <dgm:t>
        <a:bodyPr/>
        <a:lstStyle/>
        <a:p>
          <a:pPr>
            <a:lnSpc>
              <a:spcPct val="90000"/>
            </a:lnSpc>
            <a:spcAft>
              <a:spcPct val="15000"/>
            </a:spcAft>
          </a:pPr>
          <a:endParaRPr lang="en-US" sz="800" dirty="0"/>
        </a:p>
      </dgm:t>
    </dgm:pt>
    <dgm:pt modelId="{5DD94ED5-8DF3-48AC-A397-1B7F02710F1B}" type="sibTrans" cxnId="{22EB95D8-3C3C-4336-9816-745E318BC9D9}">
      <dgm:prSet/>
      <dgm:spPr/>
      <dgm:t>
        <a:bodyPr/>
        <a:lstStyle/>
        <a:p>
          <a:endParaRPr lang="en-US"/>
        </a:p>
      </dgm:t>
    </dgm:pt>
    <dgm:pt modelId="{52EEB5F9-6031-4EF3-86E2-3E232AC2BC71}" type="parTrans" cxnId="{22EB95D8-3C3C-4336-9816-745E318BC9D9}">
      <dgm:prSet/>
      <dgm:spPr/>
      <dgm:t>
        <a:bodyPr/>
        <a:lstStyle/>
        <a:p>
          <a:endParaRPr lang="en-US"/>
        </a:p>
      </dgm:t>
    </dgm:pt>
    <dgm:pt modelId="{5E7C2500-D275-42A8-8C43-57599DF8EBA6}">
      <dgm:prSet custT="1"/>
      <dgm:spPr>
        <a:solidFill>
          <a:srgbClr val="FFFF00"/>
        </a:solidFill>
        <a:ln>
          <a:solidFill>
            <a:schemeClr val="tx1"/>
          </a:solidFill>
        </a:ln>
      </dgm:spPr>
      <dgm:t>
        <a:bodyPr/>
        <a:lstStyle/>
        <a:p>
          <a:pPr algn="l"/>
          <a:r>
            <a:rPr lang="en-US" sz="1700" dirty="0" smtClean="0">
              <a:solidFill>
                <a:schemeClr val="tx1"/>
              </a:solidFill>
            </a:rPr>
            <a:t>- Parent concerns</a:t>
          </a:r>
          <a:br>
            <a:rPr lang="en-US" sz="1700" dirty="0" smtClean="0">
              <a:solidFill>
                <a:schemeClr val="tx1"/>
              </a:solidFill>
            </a:rPr>
          </a:br>
          <a:r>
            <a:rPr lang="en-US" sz="1700" dirty="0" smtClean="0">
              <a:solidFill>
                <a:schemeClr val="tx1"/>
              </a:solidFill>
            </a:rPr>
            <a:t>- Fear deportation</a:t>
          </a:r>
          <a:br>
            <a:rPr lang="en-US" sz="1700" dirty="0" smtClean="0">
              <a:solidFill>
                <a:schemeClr val="tx1"/>
              </a:solidFill>
            </a:rPr>
          </a:br>
          <a:r>
            <a:rPr lang="en-US" sz="1700" dirty="0" smtClean="0">
              <a:solidFill>
                <a:schemeClr val="tx1"/>
              </a:solidFill>
            </a:rPr>
            <a:t>- Poverty</a:t>
          </a:r>
          <a:br>
            <a:rPr lang="en-US" sz="1700" dirty="0" smtClean="0">
              <a:solidFill>
                <a:schemeClr val="tx1"/>
              </a:solidFill>
            </a:rPr>
          </a:br>
          <a:r>
            <a:rPr lang="en-US" sz="1700" dirty="0" smtClean="0">
              <a:solidFill>
                <a:schemeClr val="tx1"/>
              </a:solidFill>
            </a:rPr>
            <a:t>- Fear of the unknown</a:t>
          </a:r>
          <a:br>
            <a:rPr lang="en-US" sz="1700" dirty="0" smtClean="0">
              <a:solidFill>
                <a:schemeClr val="tx1"/>
              </a:solidFill>
            </a:rPr>
          </a:br>
          <a:r>
            <a:rPr lang="en-US" sz="1700" dirty="0" smtClean="0">
              <a:solidFill>
                <a:schemeClr val="tx1"/>
              </a:solidFill>
            </a:rPr>
            <a:t>- Differing school norms</a:t>
          </a:r>
          <a:br>
            <a:rPr lang="en-US" sz="1700" dirty="0" smtClean="0">
              <a:solidFill>
                <a:schemeClr val="tx1"/>
              </a:solidFill>
            </a:rPr>
          </a:br>
          <a:r>
            <a:rPr lang="en-US" sz="1700" dirty="0" smtClean="0">
              <a:solidFill>
                <a:schemeClr val="tx1"/>
              </a:solidFill>
            </a:rPr>
            <a:t>- Language barriers</a:t>
          </a:r>
          <a:endParaRPr lang="en-US" sz="1700" dirty="0">
            <a:solidFill>
              <a:schemeClr val="tx1"/>
            </a:solidFill>
          </a:endParaRPr>
        </a:p>
      </dgm:t>
    </dgm:pt>
    <dgm:pt modelId="{68E8FAA9-BC57-4D24-AACC-D0CDDCA4D14C}" type="parTrans" cxnId="{5104B25E-5E69-42AF-9CC2-0AEEE55FB0D9}">
      <dgm:prSet/>
      <dgm:spPr/>
      <dgm:t>
        <a:bodyPr/>
        <a:lstStyle/>
        <a:p>
          <a:endParaRPr lang="en-US"/>
        </a:p>
      </dgm:t>
    </dgm:pt>
    <dgm:pt modelId="{800204DC-D0F4-4A9B-900D-EDBBC32EBC33}" type="sibTrans" cxnId="{5104B25E-5E69-42AF-9CC2-0AEEE55FB0D9}">
      <dgm:prSet/>
      <dgm:spPr/>
      <dgm:t>
        <a:bodyPr/>
        <a:lstStyle/>
        <a:p>
          <a:endParaRPr lang="en-US"/>
        </a:p>
      </dgm:t>
    </dgm:pt>
    <dgm:pt modelId="{DF1A2519-1136-4911-B219-BD89EF353DEA}">
      <dgm:prSet custT="1"/>
      <dgm:spPr>
        <a:solidFill>
          <a:srgbClr val="FF008C"/>
        </a:solidFill>
        <a:ln>
          <a:solidFill>
            <a:schemeClr val="tx1"/>
          </a:solidFill>
        </a:ln>
      </dgm:spPr>
      <dgm:t>
        <a:bodyPr/>
        <a:lstStyle/>
        <a:p>
          <a:pPr algn="l"/>
          <a:r>
            <a:rPr lang="en-US" sz="1700" dirty="0" smtClean="0">
              <a:solidFill>
                <a:schemeClr val="tx1"/>
              </a:solidFill>
            </a:rPr>
            <a:t>- Psychological</a:t>
          </a:r>
          <a:br>
            <a:rPr lang="en-US" sz="1700" dirty="0" smtClean="0">
              <a:solidFill>
                <a:schemeClr val="tx1"/>
              </a:solidFill>
            </a:rPr>
          </a:br>
          <a:r>
            <a:rPr lang="en-US" sz="1700" dirty="0" smtClean="0">
              <a:solidFill>
                <a:schemeClr val="tx1"/>
              </a:solidFill>
            </a:rPr>
            <a:t>- Painful memories</a:t>
          </a:r>
          <a:br>
            <a:rPr lang="en-US" sz="1700" dirty="0" smtClean="0">
              <a:solidFill>
                <a:schemeClr val="tx1"/>
              </a:solidFill>
            </a:rPr>
          </a:br>
          <a:r>
            <a:rPr lang="en-US" sz="1700" dirty="0" smtClean="0">
              <a:solidFill>
                <a:schemeClr val="tx1"/>
              </a:solidFill>
            </a:rPr>
            <a:t>- Hiding real self</a:t>
          </a:r>
          <a:br>
            <a:rPr lang="en-US" sz="1700" dirty="0" smtClean="0">
              <a:solidFill>
                <a:schemeClr val="tx1"/>
              </a:solidFill>
            </a:rPr>
          </a:br>
          <a:r>
            <a:rPr lang="en-US" sz="1700" dirty="0" smtClean="0">
              <a:solidFill>
                <a:schemeClr val="tx1"/>
              </a:solidFill>
            </a:rPr>
            <a:t>- Hopelessness</a:t>
          </a:r>
          <a:endParaRPr lang="en-US" sz="1700" dirty="0">
            <a:solidFill>
              <a:schemeClr val="tx1"/>
            </a:solidFill>
          </a:endParaRPr>
        </a:p>
      </dgm:t>
    </dgm:pt>
    <dgm:pt modelId="{68A4EFA8-E582-4BE3-A989-0CB3802E59E0}" type="parTrans" cxnId="{A18DADC5-2BE9-4F55-9597-9B6A8AD260DC}">
      <dgm:prSet/>
      <dgm:spPr/>
      <dgm:t>
        <a:bodyPr/>
        <a:lstStyle/>
        <a:p>
          <a:endParaRPr lang="en-US"/>
        </a:p>
      </dgm:t>
    </dgm:pt>
    <dgm:pt modelId="{2F623F19-0F0E-467C-A7A0-71D9CE683A66}" type="sibTrans" cxnId="{A18DADC5-2BE9-4F55-9597-9B6A8AD260DC}">
      <dgm:prSet/>
      <dgm:spPr/>
      <dgm:t>
        <a:bodyPr/>
        <a:lstStyle/>
        <a:p>
          <a:endParaRPr lang="en-US"/>
        </a:p>
      </dgm:t>
    </dgm:pt>
    <dgm:pt modelId="{5EF25F6A-853C-4689-AC23-175E6A68FFFB}" type="pres">
      <dgm:prSet presAssocID="{F0906036-3460-43E8-A28A-9FC05B36B003}" presName="diagram" presStyleCnt="0">
        <dgm:presLayoutVars>
          <dgm:dir/>
          <dgm:resizeHandles val="exact"/>
        </dgm:presLayoutVars>
      </dgm:prSet>
      <dgm:spPr/>
      <dgm:t>
        <a:bodyPr/>
        <a:lstStyle/>
        <a:p>
          <a:endParaRPr lang="en-US"/>
        </a:p>
      </dgm:t>
    </dgm:pt>
    <dgm:pt modelId="{573E93A7-E132-42E4-9FDB-20BA40E3CF7E}" type="pres">
      <dgm:prSet presAssocID="{854FD0B9-31F0-4A2B-8246-4EB4539E1466}" presName="node" presStyleLbl="node1" presStyleIdx="0" presStyleCnt="6" custLinFactNeighborX="5565" custLinFactNeighborY="-49348">
        <dgm:presLayoutVars>
          <dgm:bulletEnabled val="1"/>
        </dgm:presLayoutVars>
      </dgm:prSet>
      <dgm:spPr/>
      <dgm:t>
        <a:bodyPr/>
        <a:lstStyle/>
        <a:p>
          <a:endParaRPr lang="en-US"/>
        </a:p>
      </dgm:t>
    </dgm:pt>
    <dgm:pt modelId="{05B5AABA-FEA2-483F-9BFD-C55BE7D5C174}" type="pres">
      <dgm:prSet presAssocID="{5061A95F-53D5-4861-95B9-CF40E558572E}" presName="sibTrans" presStyleCnt="0"/>
      <dgm:spPr/>
    </dgm:pt>
    <dgm:pt modelId="{01B8FCCE-7AD8-493C-BB6C-29ED724C99D7}" type="pres">
      <dgm:prSet presAssocID="{35EEBDB7-67C9-4077-9E57-C2FD3B65D446}" presName="node" presStyleLbl="node1" presStyleIdx="1" presStyleCnt="6" custLinFactNeighborX="59913" custLinFactNeighborY="-49348">
        <dgm:presLayoutVars>
          <dgm:bulletEnabled val="1"/>
        </dgm:presLayoutVars>
      </dgm:prSet>
      <dgm:spPr/>
      <dgm:t>
        <a:bodyPr/>
        <a:lstStyle/>
        <a:p>
          <a:endParaRPr lang="en-US"/>
        </a:p>
      </dgm:t>
    </dgm:pt>
    <dgm:pt modelId="{99ED154B-9ABF-43E4-82AD-602554048DEF}" type="pres">
      <dgm:prSet presAssocID="{697E70FE-9C4B-4A2E-8DAB-A7D50DE85ADF}" presName="sibTrans" presStyleCnt="0"/>
      <dgm:spPr/>
    </dgm:pt>
    <dgm:pt modelId="{305809FB-CF44-4FB9-BDAD-8DC1D5E68E28}" type="pres">
      <dgm:prSet presAssocID="{B6D29855-934C-436F-9C34-E61C03D74CE6}" presName="node" presStyleLbl="node1" presStyleIdx="2" presStyleCnt="6" custLinFactX="-5739" custLinFactY="3695" custLinFactNeighborX="-100000" custLinFactNeighborY="100000">
        <dgm:presLayoutVars>
          <dgm:bulletEnabled val="1"/>
        </dgm:presLayoutVars>
      </dgm:prSet>
      <dgm:spPr/>
      <dgm:t>
        <a:bodyPr/>
        <a:lstStyle/>
        <a:p>
          <a:endParaRPr lang="en-US"/>
        </a:p>
      </dgm:t>
    </dgm:pt>
    <dgm:pt modelId="{4EE2BDBC-E9FC-4E7A-A826-001C57675FD4}" type="pres">
      <dgm:prSet presAssocID="{B15F424F-3B10-4F58-9D1C-A343AF0A9982}" presName="sibTrans" presStyleCnt="0"/>
      <dgm:spPr/>
    </dgm:pt>
    <dgm:pt modelId="{4255A2AF-D51D-46DC-ADEB-B1703A878F21}" type="pres">
      <dgm:prSet presAssocID="{AAD50477-BB12-4B9A-8317-EF0ED98C6B14}" presName="node" presStyleLbl="node1" presStyleIdx="3" presStyleCnt="6" custScaleX="94782" custScaleY="183476" custLinFactNeighborX="-2608" custLinFactNeighborY="-10941">
        <dgm:presLayoutVars>
          <dgm:bulletEnabled val="1"/>
        </dgm:presLayoutVars>
      </dgm:prSet>
      <dgm:spPr/>
      <dgm:t>
        <a:bodyPr/>
        <a:lstStyle/>
        <a:p>
          <a:endParaRPr lang="en-US"/>
        </a:p>
      </dgm:t>
    </dgm:pt>
    <dgm:pt modelId="{14593796-3C55-479C-9146-CB49B9C7673A}" type="pres">
      <dgm:prSet presAssocID="{BF83522F-AC11-4064-A3D4-BB72ECDEC631}" presName="sibTrans" presStyleCnt="0"/>
      <dgm:spPr/>
    </dgm:pt>
    <dgm:pt modelId="{2AE76F5E-3CBB-43B7-A118-3EA0A314EF0D}" type="pres">
      <dgm:prSet presAssocID="{5E7C2500-D275-42A8-8C43-57599DF8EBA6}" presName="node" presStyleLbl="node1" presStyleIdx="4" presStyleCnt="6" custLinFactX="4436" custLinFactNeighborX="100000" custLinFactNeighborY="-54710">
        <dgm:presLayoutVars>
          <dgm:bulletEnabled val="1"/>
        </dgm:presLayoutVars>
      </dgm:prSet>
      <dgm:spPr/>
      <dgm:t>
        <a:bodyPr/>
        <a:lstStyle/>
        <a:p>
          <a:endParaRPr lang="en-US"/>
        </a:p>
      </dgm:t>
    </dgm:pt>
    <dgm:pt modelId="{88FE6455-7FC3-4540-8917-24A6C9DDB789}" type="pres">
      <dgm:prSet presAssocID="{800204DC-D0F4-4A9B-900D-EDBBC32EBC33}" presName="sibTrans" presStyleCnt="0"/>
      <dgm:spPr/>
    </dgm:pt>
    <dgm:pt modelId="{DED103B8-534B-44D5-9583-CE0DC3189090}" type="pres">
      <dgm:prSet presAssocID="{DF1A2519-1136-4911-B219-BD89EF353DEA}" presName="node" presStyleLbl="node1" presStyleIdx="5" presStyleCnt="6" custScaleX="83653" custScaleY="72174" custLinFactNeighborX="-50435" custLinFactNeighborY="53986">
        <dgm:presLayoutVars>
          <dgm:bulletEnabled val="1"/>
        </dgm:presLayoutVars>
      </dgm:prSet>
      <dgm:spPr/>
      <dgm:t>
        <a:bodyPr/>
        <a:lstStyle/>
        <a:p>
          <a:endParaRPr lang="en-US"/>
        </a:p>
      </dgm:t>
    </dgm:pt>
  </dgm:ptLst>
  <dgm:cxnLst>
    <dgm:cxn modelId="{5968318A-FA54-4273-B747-034A5873D10B}" srcId="{F0906036-3460-43E8-A28A-9FC05B36B003}" destId="{AAD50477-BB12-4B9A-8317-EF0ED98C6B14}" srcOrd="3" destOrd="0" parTransId="{A7EAB7CA-3F47-4FC8-9724-3718689DBE56}" sibTransId="{BF83522F-AC11-4064-A3D4-BB72ECDEC631}"/>
    <dgm:cxn modelId="{5072731D-44F8-466F-A922-A130ED9175BD}" type="presOf" srcId="{F0906036-3460-43E8-A28A-9FC05B36B003}" destId="{5EF25F6A-853C-4689-AC23-175E6A68FFFB}" srcOrd="0" destOrd="0" presId="urn:microsoft.com/office/officeart/2005/8/layout/default#1"/>
    <dgm:cxn modelId="{B510BD84-212E-4911-83B4-774D969E1AE2}" type="presOf" srcId="{DF1A2519-1136-4911-B219-BD89EF353DEA}" destId="{DED103B8-534B-44D5-9583-CE0DC3189090}" srcOrd="0" destOrd="0" presId="urn:microsoft.com/office/officeart/2005/8/layout/default#1"/>
    <dgm:cxn modelId="{EAFA678B-33CB-433F-ADEB-CE13BC0FEDA7}" srcId="{F0906036-3460-43E8-A28A-9FC05B36B003}" destId="{854FD0B9-31F0-4A2B-8246-4EB4539E1466}" srcOrd="0" destOrd="0" parTransId="{09D48831-B0F3-4CE3-AC17-C6CA126C0EA3}" sibTransId="{5061A95F-53D5-4861-95B9-CF40E558572E}"/>
    <dgm:cxn modelId="{5104B25E-5E69-42AF-9CC2-0AEEE55FB0D9}" srcId="{F0906036-3460-43E8-A28A-9FC05B36B003}" destId="{5E7C2500-D275-42A8-8C43-57599DF8EBA6}" srcOrd="4" destOrd="0" parTransId="{68E8FAA9-BC57-4D24-AACC-D0CDDCA4D14C}" sibTransId="{800204DC-D0F4-4A9B-900D-EDBBC32EBC33}"/>
    <dgm:cxn modelId="{9D38D661-DA2A-47ED-BE4C-E4665E7D2CFB}" type="presOf" srcId="{F484F566-F151-41B6-A2BF-DFE62D64327E}" destId="{4255A2AF-D51D-46DC-ADEB-B1703A878F21}" srcOrd="0" destOrd="3" presId="urn:microsoft.com/office/officeart/2005/8/layout/default#1"/>
    <dgm:cxn modelId="{9C0EEC2D-3882-4F09-BACC-369908B7736A}" type="presOf" srcId="{B90E7C63-D87E-417B-8560-4BA50900097D}" destId="{4255A2AF-D51D-46DC-ADEB-B1703A878F21}" srcOrd="0" destOrd="2" presId="urn:microsoft.com/office/officeart/2005/8/layout/default#1"/>
    <dgm:cxn modelId="{A9BAB224-3E02-4852-B54B-C8AF4C921213}" type="presOf" srcId="{10FA1499-05D7-47E8-A02F-C85B3C772063}" destId="{4255A2AF-D51D-46DC-ADEB-B1703A878F21}" srcOrd="0" destOrd="1" presId="urn:microsoft.com/office/officeart/2005/8/layout/default#1"/>
    <dgm:cxn modelId="{20B4819F-8F1D-4A7F-8BA5-4C3836FCFE10}" type="presOf" srcId="{5E7C2500-D275-42A8-8C43-57599DF8EBA6}" destId="{2AE76F5E-3CBB-43B7-A118-3EA0A314EF0D}" srcOrd="0" destOrd="0" presId="urn:microsoft.com/office/officeart/2005/8/layout/default#1"/>
    <dgm:cxn modelId="{D8E950CC-D282-4EC6-B0ED-9CA3DAB8E3DE}" srcId="{F0906036-3460-43E8-A28A-9FC05B36B003}" destId="{B6D29855-934C-436F-9C34-E61C03D74CE6}" srcOrd="2" destOrd="0" parTransId="{96167BB9-F4AE-49FF-B403-48797E8FD57D}" sibTransId="{B15F424F-3B10-4F58-9D1C-A343AF0A9982}"/>
    <dgm:cxn modelId="{9D09E7F6-A9C6-4331-8F4F-A002CC7A13CE}" type="presOf" srcId="{AAD50477-BB12-4B9A-8317-EF0ED98C6B14}" destId="{4255A2AF-D51D-46DC-ADEB-B1703A878F21}" srcOrd="0" destOrd="0" presId="urn:microsoft.com/office/officeart/2005/8/layout/default#1"/>
    <dgm:cxn modelId="{3B608B87-7F69-4A64-855A-3A4755319282}" srcId="{AAD50477-BB12-4B9A-8317-EF0ED98C6B14}" destId="{10FA1499-05D7-47E8-A02F-C85B3C772063}" srcOrd="0" destOrd="0" parTransId="{8778148B-FF0E-449E-88D5-25FF22353A01}" sibTransId="{E0E77956-67E1-4F28-A717-9E7EBDE9EA74}"/>
    <dgm:cxn modelId="{22EB95D8-3C3C-4336-9816-745E318BC9D9}" srcId="{AAD50477-BB12-4B9A-8317-EF0ED98C6B14}" destId="{B90E7C63-D87E-417B-8560-4BA50900097D}" srcOrd="1" destOrd="0" parTransId="{52EEB5F9-6031-4EF3-86E2-3E232AC2BC71}" sibTransId="{5DD94ED5-8DF3-48AC-A397-1B7F02710F1B}"/>
    <dgm:cxn modelId="{2228D534-200C-4AB5-96E2-7893D16C4900}" srcId="{AAD50477-BB12-4B9A-8317-EF0ED98C6B14}" destId="{F484F566-F151-41B6-A2BF-DFE62D64327E}" srcOrd="2" destOrd="0" parTransId="{696C874A-4EB8-411D-87D0-9AB71193E32F}" sibTransId="{C651BB4B-DA6F-42DB-8DCB-BA9E201C2281}"/>
    <dgm:cxn modelId="{A18DADC5-2BE9-4F55-9597-9B6A8AD260DC}" srcId="{F0906036-3460-43E8-A28A-9FC05B36B003}" destId="{DF1A2519-1136-4911-B219-BD89EF353DEA}" srcOrd="5" destOrd="0" parTransId="{68A4EFA8-E582-4BE3-A989-0CB3802E59E0}" sibTransId="{2F623F19-0F0E-467C-A7A0-71D9CE683A66}"/>
    <dgm:cxn modelId="{4C65EB67-675E-4A0E-9CC5-962E2BBF3E8E}" type="presOf" srcId="{35EEBDB7-67C9-4077-9E57-C2FD3B65D446}" destId="{01B8FCCE-7AD8-493C-BB6C-29ED724C99D7}" srcOrd="0" destOrd="0" presId="urn:microsoft.com/office/officeart/2005/8/layout/default#1"/>
    <dgm:cxn modelId="{344371EF-5F6C-443D-91FD-028682C83B89}" type="presOf" srcId="{B6D29855-934C-436F-9C34-E61C03D74CE6}" destId="{305809FB-CF44-4FB9-BDAD-8DC1D5E68E28}" srcOrd="0" destOrd="0" presId="urn:microsoft.com/office/officeart/2005/8/layout/default#1"/>
    <dgm:cxn modelId="{554E8B52-A803-4471-ABF4-706E1C270574}" srcId="{F0906036-3460-43E8-A28A-9FC05B36B003}" destId="{35EEBDB7-67C9-4077-9E57-C2FD3B65D446}" srcOrd="1" destOrd="0" parTransId="{97BF2EAF-B4BC-4C4F-873F-2689AB92B5ED}" sibTransId="{697E70FE-9C4B-4A2E-8DAB-A7D50DE85ADF}"/>
    <dgm:cxn modelId="{EACEB471-3492-484F-A1AC-B2A7711CD7FE}" type="presOf" srcId="{854FD0B9-31F0-4A2B-8246-4EB4539E1466}" destId="{573E93A7-E132-42E4-9FDB-20BA40E3CF7E}" srcOrd="0" destOrd="0" presId="urn:microsoft.com/office/officeart/2005/8/layout/default#1"/>
    <dgm:cxn modelId="{C8A12BDD-C388-4B28-9FC1-6DDDB183693B}" type="presParOf" srcId="{5EF25F6A-853C-4689-AC23-175E6A68FFFB}" destId="{573E93A7-E132-42E4-9FDB-20BA40E3CF7E}" srcOrd="0" destOrd="0" presId="urn:microsoft.com/office/officeart/2005/8/layout/default#1"/>
    <dgm:cxn modelId="{28CB8FAD-6DA0-4BD6-B63E-D2BE854D9E53}" type="presParOf" srcId="{5EF25F6A-853C-4689-AC23-175E6A68FFFB}" destId="{05B5AABA-FEA2-483F-9BFD-C55BE7D5C174}" srcOrd="1" destOrd="0" presId="urn:microsoft.com/office/officeart/2005/8/layout/default#1"/>
    <dgm:cxn modelId="{9EAA739E-02BC-42CA-B076-6793B3F32CF5}" type="presParOf" srcId="{5EF25F6A-853C-4689-AC23-175E6A68FFFB}" destId="{01B8FCCE-7AD8-493C-BB6C-29ED724C99D7}" srcOrd="2" destOrd="0" presId="urn:microsoft.com/office/officeart/2005/8/layout/default#1"/>
    <dgm:cxn modelId="{58A55966-B42C-4C16-9CCA-CFC9B27FF9EB}" type="presParOf" srcId="{5EF25F6A-853C-4689-AC23-175E6A68FFFB}" destId="{99ED154B-9ABF-43E4-82AD-602554048DEF}" srcOrd="3" destOrd="0" presId="urn:microsoft.com/office/officeart/2005/8/layout/default#1"/>
    <dgm:cxn modelId="{BB935788-E818-46AF-B5D3-6459CE77DC85}" type="presParOf" srcId="{5EF25F6A-853C-4689-AC23-175E6A68FFFB}" destId="{305809FB-CF44-4FB9-BDAD-8DC1D5E68E28}" srcOrd="4" destOrd="0" presId="urn:microsoft.com/office/officeart/2005/8/layout/default#1"/>
    <dgm:cxn modelId="{E4BE0F1F-8601-42CE-80EC-33269D0C988B}" type="presParOf" srcId="{5EF25F6A-853C-4689-AC23-175E6A68FFFB}" destId="{4EE2BDBC-E9FC-4E7A-A826-001C57675FD4}" srcOrd="5" destOrd="0" presId="urn:microsoft.com/office/officeart/2005/8/layout/default#1"/>
    <dgm:cxn modelId="{9C90840C-3474-4A68-936B-D492CF915B4C}" type="presParOf" srcId="{5EF25F6A-853C-4689-AC23-175E6A68FFFB}" destId="{4255A2AF-D51D-46DC-ADEB-B1703A878F21}" srcOrd="6" destOrd="0" presId="urn:microsoft.com/office/officeart/2005/8/layout/default#1"/>
    <dgm:cxn modelId="{91605B7B-56B6-4F53-AF8A-3F8B9FBF8DFB}" type="presParOf" srcId="{5EF25F6A-853C-4689-AC23-175E6A68FFFB}" destId="{14593796-3C55-479C-9146-CB49B9C7673A}" srcOrd="7" destOrd="0" presId="urn:microsoft.com/office/officeart/2005/8/layout/default#1"/>
    <dgm:cxn modelId="{4887591B-90E1-404F-8C89-00EA45809803}" type="presParOf" srcId="{5EF25F6A-853C-4689-AC23-175E6A68FFFB}" destId="{2AE76F5E-3CBB-43B7-A118-3EA0A314EF0D}" srcOrd="8" destOrd="0" presId="urn:microsoft.com/office/officeart/2005/8/layout/default#1"/>
    <dgm:cxn modelId="{987ED170-EED4-4A6F-A2F9-162B638ED694}" type="presParOf" srcId="{5EF25F6A-853C-4689-AC23-175E6A68FFFB}" destId="{88FE6455-7FC3-4540-8917-24A6C9DDB789}" srcOrd="9" destOrd="0" presId="urn:microsoft.com/office/officeart/2005/8/layout/default#1"/>
    <dgm:cxn modelId="{C0883678-C722-4E4D-B648-5A83B92B852B}" type="presParOf" srcId="{5EF25F6A-853C-4689-AC23-175E6A68FFFB}" destId="{DED103B8-534B-44D5-9583-CE0DC3189090}"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7448C-022A-4B22-916F-F21FBCF400B8}">
      <dsp:nvSpPr>
        <dsp:cNvPr id="0" name=""/>
        <dsp:cNvSpPr/>
      </dsp:nvSpPr>
      <dsp:spPr>
        <a:xfrm>
          <a:off x="3307072" y="2293630"/>
          <a:ext cx="2933700" cy="2933700"/>
        </a:xfrm>
        <a:prstGeom prst="gear9">
          <a:avLst/>
        </a:prstGeom>
        <a:solidFill>
          <a:srgbClr val="00FFFF"/>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Family</a:t>
          </a:r>
          <a:endParaRPr lang="en-US" sz="2000" kern="1200" dirty="0">
            <a:solidFill>
              <a:schemeClr val="tx1"/>
            </a:solidFill>
          </a:endParaRPr>
        </a:p>
      </dsp:txBody>
      <dsp:txXfrm>
        <a:off x="3896876" y="2980835"/>
        <a:ext cx="1754092" cy="1507983"/>
      </dsp:txXfrm>
    </dsp:sp>
    <dsp:sp modelId="{E0D42D94-FA98-4E25-8F60-66A7EFAFCB20}">
      <dsp:nvSpPr>
        <dsp:cNvPr id="0" name=""/>
        <dsp:cNvSpPr/>
      </dsp:nvSpPr>
      <dsp:spPr>
        <a:xfrm>
          <a:off x="1600203" y="1600199"/>
          <a:ext cx="2133600" cy="2133600"/>
        </a:xfrm>
        <a:prstGeom prst="gear6">
          <a:avLst/>
        </a:prstGeom>
        <a:solidFill>
          <a:srgbClr val="19FFAF"/>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Investment</a:t>
          </a:r>
          <a:endParaRPr lang="en-US" sz="1700" kern="1200" dirty="0">
            <a:solidFill>
              <a:schemeClr val="tx1"/>
            </a:solidFill>
          </a:endParaRPr>
        </a:p>
      </dsp:txBody>
      <dsp:txXfrm>
        <a:off x="2137343" y="2140586"/>
        <a:ext cx="1059320" cy="1052826"/>
      </dsp:txXfrm>
    </dsp:sp>
    <dsp:sp modelId="{8CA9FA40-04C1-407F-893B-951F28479567}">
      <dsp:nvSpPr>
        <dsp:cNvPr id="0" name=""/>
        <dsp:cNvSpPr/>
      </dsp:nvSpPr>
      <dsp:spPr>
        <a:xfrm rot="20700000">
          <a:off x="2802853" y="234913"/>
          <a:ext cx="2090492" cy="2090492"/>
        </a:xfrm>
        <a:prstGeom prst="gear6">
          <a:avLst/>
        </a:prstGeom>
        <a:solidFill>
          <a:srgbClr val="FFFF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solidFill>
                <a:schemeClr val="tx1"/>
              </a:solidFill>
            </a:rPr>
            <a:t>Education</a:t>
          </a:r>
          <a:endParaRPr lang="en-US" sz="1700" kern="1200" dirty="0">
            <a:solidFill>
              <a:schemeClr val="tx1"/>
            </a:solidFill>
          </a:endParaRPr>
        </a:p>
      </dsp:txBody>
      <dsp:txXfrm rot="-20700000">
        <a:off x="3261360" y="693419"/>
        <a:ext cx="1173480" cy="1173480"/>
      </dsp:txXfrm>
    </dsp:sp>
    <dsp:sp modelId="{99C6FA7C-14AA-4646-A418-ADEFC8569CE6}">
      <dsp:nvSpPr>
        <dsp:cNvPr id="0" name=""/>
        <dsp:cNvSpPr/>
      </dsp:nvSpPr>
      <dsp:spPr>
        <a:xfrm>
          <a:off x="3101831" y="1950342"/>
          <a:ext cx="3755136" cy="3755136"/>
        </a:xfrm>
        <a:prstGeom prst="circularArrow">
          <a:avLst>
            <a:gd name="adj1" fmla="val 4688"/>
            <a:gd name="adj2" fmla="val 299029"/>
            <a:gd name="adj3" fmla="val 2538006"/>
            <a:gd name="adj4" fmla="val 15815005"/>
            <a:gd name="adj5" fmla="val 5469"/>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1C0D1AD2-BF35-42EF-B9BA-D08AB3FDAE60}">
      <dsp:nvSpPr>
        <dsp:cNvPr id="0" name=""/>
        <dsp:cNvSpPr/>
      </dsp:nvSpPr>
      <dsp:spPr>
        <a:xfrm>
          <a:off x="1229963" y="1229903"/>
          <a:ext cx="2728341" cy="2728341"/>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DEBF26F4-DA8C-4199-904E-51564839EE4E}">
      <dsp:nvSpPr>
        <dsp:cNvPr id="0" name=""/>
        <dsp:cNvSpPr/>
      </dsp:nvSpPr>
      <dsp:spPr>
        <a:xfrm>
          <a:off x="2319301" y="-227873"/>
          <a:ext cx="2941701" cy="2941701"/>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59A44D-5B82-48F6-8181-FE1DB716FB67}">
      <dsp:nvSpPr>
        <dsp:cNvPr id="0" name=""/>
        <dsp:cNvSpPr/>
      </dsp:nvSpPr>
      <dsp:spPr>
        <a:xfrm>
          <a:off x="0" y="0"/>
          <a:ext cx="3631927" cy="869790"/>
        </a:xfrm>
        <a:prstGeom prst="rect">
          <a:avLst/>
        </a:prstGeom>
        <a:solidFill>
          <a:srgbClr val="00FF9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tx1"/>
              </a:solidFill>
            </a:rPr>
            <a:t>Country</a:t>
          </a:r>
          <a:endParaRPr lang="en-US" sz="2400" b="1" kern="1200" dirty="0">
            <a:solidFill>
              <a:schemeClr val="tx1"/>
            </a:solidFill>
          </a:endParaRPr>
        </a:p>
      </dsp:txBody>
      <dsp:txXfrm>
        <a:off x="0" y="0"/>
        <a:ext cx="3631927" cy="869790"/>
      </dsp:txXfrm>
    </dsp:sp>
    <dsp:sp modelId="{B586A0BE-F88B-4B47-B492-6AF5BC606399}">
      <dsp:nvSpPr>
        <dsp:cNvPr id="0" name=""/>
        <dsp:cNvSpPr/>
      </dsp:nvSpPr>
      <dsp:spPr>
        <a:xfrm>
          <a:off x="37" y="914841"/>
          <a:ext cx="3631927" cy="2651670"/>
        </a:xfrm>
        <a:prstGeom prst="rect">
          <a:avLst/>
        </a:prstGeom>
        <a:solidFill>
          <a:schemeClr val="bg1">
            <a:lumMod val="9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smtClean="0"/>
            <a:t>Colombia</a:t>
          </a:r>
          <a:endParaRPr lang="en-US" sz="2100" kern="1200" dirty="0"/>
        </a:p>
        <a:p>
          <a:pPr marL="228600" lvl="1" indent="-228600" algn="l" defTabSz="933450" rtl="0">
            <a:lnSpc>
              <a:spcPct val="90000"/>
            </a:lnSpc>
            <a:spcBef>
              <a:spcPct val="0"/>
            </a:spcBef>
            <a:spcAft>
              <a:spcPct val="15000"/>
            </a:spcAft>
            <a:buChar char="••"/>
          </a:pPr>
          <a:r>
            <a:rPr lang="en-US" sz="2100" kern="1200" dirty="0" smtClean="0"/>
            <a:t>Chile	</a:t>
          </a:r>
          <a:endParaRPr lang="en-US" sz="2100" kern="1200" dirty="0"/>
        </a:p>
        <a:p>
          <a:pPr marL="228600" lvl="1" indent="-228600" algn="l" defTabSz="933450" rtl="0">
            <a:lnSpc>
              <a:spcPct val="90000"/>
            </a:lnSpc>
            <a:spcBef>
              <a:spcPct val="0"/>
            </a:spcBef>
            <a:spcAft>
              <a:spcPct val="15000"/>
            </a:spcAft>
            <a:buChar char="••"/>
          </a:pPr>
          <a:r>
            <a:rPr lang="en-US" sz="2100" kern="1200" dirty="0" smtClean="0"/>
            <a:t>Mexico</a:t>
          </a:r>
          <a:endParaRPr lang="en-US" sz="2100" kern="1200" dirty="0"/>
        </a:p>
        <a:p>
          <a:pPr marL="228600" lvl="1" indent="-228600" algn="l" defTabSz="933450" rtl="0">
            <a:lnSpc>
              <a:spcPct val="90000"/>
            </a:lnSpc>
            <a:spcBef>
              <a:spcPct val="0"/>
            </a:spcBef>
            <a:spcAft>
              <a:spcPct val="15000"/>
            </a:spcAft>
            <a:buChar char="••"/>
          </a:pPr>
          <a:endParaRPr lang="en-US" sz="2100" kern="1200" dirty="0"/>
        </a:p>
        <a:p>
          <a:pPr marL="228600" lvl="1" indent="-228600" algn="l" defTabSz="933450" rtl="0">
            <a:lnSpc>
              <a:spcPct val="90000"/>
            </a:lnSpc>
            <a:spcBef>
              <a:spcPct val="0"/>
            </a:spcBef>
            <a:spcAft>
              <a:spcPct val="15000"/>
            </a:spcAft>
            <a:buChar char="••"/>
          </a:pPr>
          <a:r>
            <a:rPr lang="en-US" sz="2100" kern="1200" dirty="0" smtClean="0"/>
            <a:t>Europe</a:t>
          </a:r>
          <a:endParaRPr lang="en-US" sz="2100" kern="1200" dirty="0"/>
        </a:p>
        <a:p>
          <a:pPr marL="228600" lvl="1" indent="-228600" algn="l" defTabSz="933450" rtl="0">
            <a:lnSpc>
              <a:spcPct val="90000"/>
            </a:lnSpc>
            <a:spcBef>
              <a:spcPct val="0"/>
            </a:spcBef>
            <a:spcAft>
              <a:spcPct val="15000"/>
            </a:spcAft>
            <a:buChar char="••"/>
          </a:pPr>
          <a:r>
            <a:rPr lang="en-US" sz="2100" kern="1200" dirty="0" smtClean="0"/>
            <a:t>Asia</a:t>
          </a:r>
          <a:endParaRPr lang="en-US" sz="2100" kern="1200" dirty="0"/>
        </a:p>
        <a:p>
          <a:pPr marL="228600" lvl="1" indent="-228600" algn="l" defTabSz="933450" rtl="0">
            <a:lnSpc>
              <a:spcPct val="90000"/>
            </a:lnSpc>
            <a:spcBef>
              <a:spcPct val="0"/>
            </a:spcBef>
            <a:spcAft>
              <a:spcPct val="15000"/>
            </a:spcAft>
            <a:buChar char="••"/>
          </a:pPr>
          <a:r>
            <a:rPr lang="en-US" sz="2100" kern="1200" dirty="0" smtClean="0"/>
            <a:t>USA	</a:t>
          </a:r>
          <a:endParaRPr lang="en-US" sz="2100" kern="1200" dirty="0"/>
        </a:p>
      </dsp:txBody>
      <dsp:txXfrm>
        <a:off x="37" y="914841"/>
        <a:ext cx="3631927" cy="2651670"/>
      </dsp:txXfrm>
    </dsp:sp>
    <dsp:sp modelId="{09E647C7-660E-48A1-A43B-2B2BAD2BE47E}">
      <dsp:nvSpPr>
        <dsp:cNvPr id="0" name=""/>
        <dsp:cNvSpPr/>
      </dsp:nvSpPr>
      <dsp:spPr>
        <a:xfrm>
          <a:off x="4140472" y="0"/>
          <a:ext cx="3631927" cy="869790"/>
        </a:xfrm>
        <a:prstGeom prst="rect">
          <a:avLst/>
        </a:prstGeom>
        <a:solidFill>
          <a:srgbClr val="00FFF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tx1"/>
              </a:solidFill>
            </a:rPr>
            <a:t>% Higher Education Coverage</a:t>
          </a:r>
          <a:endParaRPr lang="en-US" sz="2400" b="1" kern="1200" dirty="0">
            <a:solidFill>
              <a:schemeClr val="tx1"/>
            </a:solidFill>
          </a:endParaRPr>
        </a:p>
      </dsp:txBody>
      <dsp:txXfrm>
        <a:off x="4140472" y="0"/>
        <a:ext cx="3631927" cy="869790"/>
      </dsp:txXfrm>
    </dsp:sp>
    <dsp:sp modelId="{B61FA1F0-3B1C-4E3E-817D-4CEC506BC26D}">
      <dsp:nvSpPr>
        <dsp:cNvPr id="0" name=""/>
        <dsp:cNvSpPr/>
      </dsp:nvSpPr>
      <dsp:spPr>
        <a:xfrm>
          <a:off x="4140434" y="914841"/>
          <a:ext cx="3631927" cy="2651670"/>
        </a:xfrm>
        <a:prstGeom prst="rect">
          <a:avLst/>
        </a:prstGeom>
        <a:solidFill>
          <a:schemeClr val="bg1">
            <a:lumMod val="95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rtl="0">
            <a:lnSpc>
              <a:spcPct val="90000"/>
            </a:lnSpc>
            <a:spcBef>
              <a:spcPct val="0"/>
            </a:spcBef>
            <a:spcAft>
              <a:spcPct val="15000"/>
            </a:spcAft>
            <a:buChar char="••"/>
          </a:pPr>
          <a:r>
            <a:rPr lang="en-US" sz="2100" kern="1200" dirty="0" smtClean="0"/>
            <a:t>35%</a:t>
          </a:r>
          <a:endParaRPr lang="en-US" sz="2100" kern="1200" dirty="0"/>
        </a:p>
        <a:p>
          <a:pPr marL="228600" lvl="1" indent="-228600" algn="l" defTabSz="933450" rtl="0">
            <a:lnSpc>
              <a:spcPct val="90000"/>
            </a:lnSpc>
            <a:spcBef>
              <a:spcPct val="0"/>
            </a:spcBef>
            <a:spcAft>
              <a:spcPct val="15000"/>
            </a:spcAft>
            <a:buChar char="••"/>
          </a:pPr>
          <a:r>
            <a:rPr lang="en-US" sz="2100" kern="1200" dirty="0" smtClean="0"/>
            <a:t>32%</a:t>
          </a:r>
          <a:endParaRPr lang="en-US" sz="2100" kern="1200" dirty="0"/>
        </a:p>
        <a:p>
          <a:pPr marL="228600" lvl="1" indent="-228600" algn="l" defTabSz="933450" rtl="0">
            <a:lnSpc>
              <a:spcPct val="90000"/>
            </a:lnSpc>
            <a:spcBef>
              <a:spcPct val="0"/>
            </a:spcBef>
            <a:spcAft>
              <a:spcPct val="15000"/>
            </a:spcAft>
            <a:buChar char="••"/>
          </a:pPr>
          <a:r>
            <a:rPr lang="en-US" sz="2100" kern="1200" dirty="0" smtClean="0"/>
            <a:t>25% </a:t>
          </a:r>
          <a:endParaRPr lang="en-US" sz="2100" kern="1200" dirty="0"/>
        </a:p>
        <a:p>
          <a:pPr marL="228600" lvl="1" indent="-228600" algn="l" defTabSz="933450" rtl="0">
            <a:lnSpc>
              <a:spcPct val="90000"/>
            </a:lnSpc>
            <a:spcBef>
              <a:spcPct val="0"/>
            </a:spcBef>
            <a:spcAft>
              <a:spcPct val="15000"/>
            </a:spcAft>
            <a:buChar char="••"/>
          </a:pPr>
          <a:endParaRPr lang="en-US" sz="2100" kern="1200" dirty="0"/>
        </a:p>
        <a:p>
          <a:pPr marL="228600" lvl="1" indent="-228600" algn="l" defTabSz="933450" rtl="0">
            <a:lnSpc>
              <a:spcPct val="90000"/>
            </a:lnSpc>
            <a:spcBef>
              <a:spcPct val="0"/>
            </a:spcBef>
            <a:spcAft>
              <a:spcPct val="15000"/>
            </a:spcAft>
            <a:buChar char="••"/>
          </a:pPr>
          <a:r>
            <a:rPr lang="en-US" sz="2100" kern="1200" dirty="0" smtClean="0"/>
            <a:t>82%</a:t>
          </a:r>
          <a:endParaRPr lang="en-US" sz="2100" kern="1200" dirty="0"/>
        </a:p>
        <a:p>
          <a:pPr marL="228600" lvl="1" indent="-228600" algn="l" defTabSz="933450" rtl="0">
            <a:lnSpc>
              <a:spcPct val="90000"/>
            </a:lnSpc>
            <a:spcBef>
              <a:spcPct val="0"/>
            </a:spcBef>
            <a:spcAft>
              <a:spcPct val="15000"/>
            </a:spcAft>
            <a:buChar char="••"/>
          </a:pPr>
          <a:r>
            <a:rPr lang="en-US" sz="2100" kern="1200" dirty="0" smtClean="0"/>
            <a:t>67%</a:t>
          </a:r>
          <a:endParaRPr lang="en-US" sz="2100" kern="1200" dirty="0"/>
        </a:p>
        <a:p>
          <a:pPr marL="228600" lvl="1" indent="-228600" algn="l" defTabSz="933450" rtl="0">
            <a:lnSpc>
              <a:spcPct val="90000"/>
            </a:lnSpc>
            <a:spcBef>
              <a:spcPct val="0"/>
            </a:spcBef>
            <a:spcAft>
              <a:spcPct val="15000"/>
            </a:spcAft>
            <a:buChar char="••"/>
          </a:pPr>
          <a:r>
            <a:rPr lang="en-US" sz="2100" kern="1200" dirty="0" smtClean="0"/>
            <a:t>62%</a:t>
          </a:r>
          <a:endParaRPr lang="en-US" sz="2100" kern="1200" dirty="0"/>
        </a:p>
      </dsp:txBody>
      <dsp:txXfrm>
        <a:off x="4140434" y="914841"/>
        <a:ext cx="3631927" cy="26516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E93A7-E132-42E4-9FDB-20BA40E3CF7E}">
      <dsp:nvSpPr>
        <dsp:cNvPr id="0" name=""/>
        <dsp:cNvSpPr/>
      </dsp:nvSpPr>
      <dsp:spPr>
        <a:xfrm>
          <a:off x="152394" y="0"/>
          <a:ext cx="2738437" cy="1643062"/>
        </a:xfrm>
        <a:prstGeom prst="rect">
          <a:avLst/>
        </a:prstGeom>
        <a:solidFill>
          <a:srgbClr val="FF008C"/>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ts val="0"/>
            </a:spcAft>
          </a:pPr>
          <a:r>
            <a:rPr lang="en-US" sz="2000" b="0" kern="1200" dirty="0" smtClean="0">
              <a:solidFill>
                <a:schemeClr val="tx1"/>
              </a:solidFill>
            </a:rPr>
            <a:t>First Generation &amp;</a:t>
          </a:r>
        </a:p>
        <a:p>
          <a:pPr lvl="0" algn="ctr" defTabSz="889000">
            <a:lnSpc>
              <a:spcPct val="90000"/>
            </a:lnSpc>
            <a:spcBef>
              <a:spcPct val="0"/>
            </a:spcBef>
            <a:spcAft>
              <a:spcPts val="0"/>
            </a:spcAft>
          </a:pPr>
          <a:r>
            <a:rPr lang="en-US" sz="2000" b="0" kern="1200" dirty="0" smtClean="0">
              <a:solidFill>
                <a:schemeClr val="tx1"/>
              </a:solidFill>
            </a:rPr>
            <a:t>Latino Students</a:t>
          </a:r>
          <a:endParaRPr lang="en-US" sz="2000" b="0" kern="1200" dirty="0">
            <a:solidFill>
              <a:schemeClr val="tx1"/>
            </a:solidFill>
          </a:endParaRPr>
        </a:p>
      </dsp:txBody>
      <dsp:txXfrm>
        <a:off x="152394" y="0"/>
        <a:ext cx="2738437" cy="1643062"/>
      </dsp:txXfrm>
    </dsp:sp>
    <dsp:sp modelId="{01B8FCCE-7AD8-493C-BB6C-29ED724C99D7}">
      <dsp:nvSpPr>
        <dsp:cNvPr id="0" name=""/>
        <dsp:cNvSpPr/>
      </dsp:nvSpPr>
      <dsp:spPr>
        <a:xfrm>
          <a:off x="4652961" y="0"/>
          <a:ext cx="2738437" cy="1643062"/>
        </a:xfrm>
        <a:prstGeom prst="rect">
          <a:avLst/>
        </a:prstGeom>
        <a:solidFill>
          <a:srgbClr val="00FF9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u="none" kern="1200" dirty="0" smtClean="0">
              <a:solidFill>
                <a:schemeClr val="tx1"/>
              </a:solidFill>
            </a:rPr>
            <a:t>Undocumented Students</a:t>
          </a:r>
          <a:endParaRPr lang="en-US" sz="2000" b="0" u="none" kern="1200" dirty="0">
            <a:solidFill>
              <a:schemeClr val="tx1"/>
            </a:solidFill>
          </a:endParaRPr>
        </a:p>
      </dsp:txBody>
      <dsp:txXfrm>
        <a:off x="4652961" y="0"/>
        <a:ext cx="2738437" cy="1643062"/>
      </dsp:txXfrm>
    </dsp:sp>
    <dsp:sp modelId="{305809FB-CF44-4FB9-BDAD-8DC1D5E68E28}">
      <dsp:nvSpPr>
        <dsp:cNvPr id="0" name=""/>
        <dsp:cNvSpPr/>
      </dsp:nvSpPr>
      <dsp:spPr>
        <a:xfrm>
          <a:off x="3128966" y="1866907"/>
          <a:ext cx="2738437" cy="1643062"/>
        </a:xfrm>
        <a:prstGeom prst="rect">
          <a:avLst/>
        </a:prstGeom>
        <a:solidFill>
          <a:srgbClr val="00FFFF"/>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ts val="0"/>
            </a:spcAft>
          </a:pPr>
          <a:r>
            <a:rPr lang="en-US" sz="1700" kern="1200" dirty="0" smtClean="0">
              <a:solidFill>
                <a:schemeClr val="tx1"/>
              </a:solidFill>
            </a:rPr>
            <a:t>- Lack of information about  </a:t>
          </a:r>
        </a:p>
        <a:p>
          <a:pPr lvl="0" algn="l" defTabSz="755650">
            <a:lnSpc>
              <a:spcPct val="90000"/>
            </a:lnSpc>
            <a:spcBef>
              <a:spcPct val="0"/>
            </a:spcBef>
            <a:spcAft>
              <a:spcPts val="0"/>
            </a:spcAft>
          </a:pPr>
          <a:r>
            <a:rPr lang="en-US" sz="1700" kern="1200" dirty="0" smtClean="0">
              <a:solidFill>
                <a:schemeClr val="tx1"/>
              </a:solidFill>
            </a:rPr>
            <a:t>  federal loans, federal </a:t>
          </a:r>
        </a:p>
        <a:p>
          <a:pPr lvl="0" algn="l" defTabSz="755650">
            <a:lnSpc>
              <a:spcPct val="90000"/>
            </a:lnSpc>
            <a:spcBef>
              <a:spcPct val="0"/>
            </a:spcBef>
            <a:spcAft>
              <a:spcPts val="0"/>
            </a:spcAft>
          </a:pPr>
          <a:r>
            <a:rPr lang="en-US" sz="1700" kern="1200" dirty="0" smtClean="0">
              <a:solidFill>
                <a:schemeClr val="tx1"/>
              </a:solidFill>
            </a:rPr>
            <a:t>  grants, and private loans</a:t>
          </a:r>
          <a:br>
            <a:rPr lang="en-US" sz="1700" kern="1200" dirty="0" smtClean="0">
              <a:solidFill>
                <a:schemeClr val="tx1"/>
              </a:solidFill>
            </a:rPr>
          </a:br>
          <a:r>
            <a:rPr lang="en-US" sz="1700" kern="1200" dirty="0" smtClean="0">
              <a:solidFill>
                <a:schemeClr val="tx1"/>
              </a:solidFill>
            </a:rPr>
            <a:t>- Lack of bilingual &amp; </a:t>
          </a:r>
        </a:p>
        <a:p>
          <a:pPr lvl="0" algn="l" defTabSz="755650">
            <a:lnSpc>
              <a:spcPct val="90000"/>
            </a:lnSpc>
            <a:spcBef>
              <a:spcPct val="0"/>
            </a:spcBef>
            <a:spcAft>
              <a:spcPts val="0"/>
            </a:spcAft>
          </a:pPr>
          <a:r>
            <a:rPr lang="en-US" sz="1700" kern="1200" dirty="0" smtClean="0">
              <a:solidFill>
                <a:schemeClr val="tx1"/>
              </a:solidFill>
            </a:rPr>
            <a:t>  bicultural staff </a:t>
          </a:r>
          <a:r>
            <a:rPr lang="en-US" sz="1700" kern="1200" dirty="0" smtClean="0"/>
            <a:t/>
          </a:r>
          <a:br>
            <a:rPr lang="en-US" sz="1700" kern="1200" dirty="0" smtClean="0"/>
          </a:br>
          <a:endParaRPr lang="en-US" sz="1700" kern="1200" dirty="0"/>
        </a:p>
      </dsp:txBody>
      <dsp:txXfrm>
        <a:off x="3128966" y="1866907"/>
        <a:ext cx="2738437" cy="1643062"/>
      </dsp:txXfrm>
    </dsp:sp>
    <dsp:sp modelId="{4255A2AF-D51D-46DC-ADEB-B1703A878F21}">
      <dsp:nvSpPr>
        <dsp:cNvPr id="0" name=""/>
        <dsp:cNvSpPr/>
      </dsp:nvSpPr>
      <dsp:spPr>
        <a:xfrm>
          <a:off x="223853" y="1900272"/>
          <a:ext cx="2595545" cy="3014625"/>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100000"/>
            </a:lnSpc>
            <a:spcBef>
              <a:spcPct val="0"/>
            </a:spcBef>
            <a:spcAft>
              <a:spcPts val="0"/>
            </a:spcAft>
          </a:pPr>
          <a:r>
            <a:rPr lang="en-US" sz="1700" b="0" kern="1200" dirty="0" smtClean="0">
              <a:solidFill>
                <a:schemeClr val="tx1"/>
              </a:solidFill>
            </a:rPr>
            <a:t>- Difficulty borrowing  </a:t>
          </a:r>
        </a:p>
        <a:p>
          <a:pPr lvl="0" algn="l" defTabSz="755650">
            <a:lnSpc>
              <a:spcPct val="100000"/>
            </a:lnSpc>
            <a:spcBef>
              <a:spcPct val="0"/>
            </a:spcBef>
            <a:spcAft>
              <a:spcPts val="0"/>
            </a:spcAft>
          </a:pPr>
          <a:r>
            <a:rPr lang="en-US" sz="1700" b="0" kern="1200" dirty="0" smtClean="0">
              <a:solidFill>
                <a:schemeClr val="tx1"/>
              </a:solidFill>
            </a:rPr>
            <a:t>  money</a:t>
          </a:r>
        </a:p>
        <a:p>
          <a:pPr lvl="0" algn="l" defTabSz="755650">
            <a:lnSpc>
              <a:spcPct val="100000"/>
            </a:lnSpc>
            <a:spcBef>
              <a:spcPct val="0"/>
            </a:spcBef>
            <a:spcAft>
              <a:spcPts val="0"/>
            </a:spcAft>
          </a:pPr>
          <a:r>
            <a:rPr lang="en-US" sz="1700" b="0" kern="1200" dirty="0" smtClean="0">
              <a:solidFill>
                <a:schemeClr val="tx1"/>
              </a:solidFill>
            </a:rPr>
            <a:t>- Believe they cannot </a:t>
          </a:r>
        </a:p>
        <a:p>
          <a:pPr lvl="0" algn="l" defTabSz="755650">
            <a:lnSpc>
              <a:spcPct val="100000"/>
            </a:lnSpc>
            <a:spcBef>
              <a:spcPct val="0"/>
            </a:spcBef>
            <a:spcAft>
              <a:spcPts val="0"/>
            </a:spcAft>
          </a:pPr>
          <a:r>
            <a:rPr lang="en-US" sz="1700" b="0" kern="1200" dirty="0" smtClean="0">
              <a:solidFill>
                <a:schemeClr val="tx1"/>
              </a:solidFill>
            </a:rPr>
            <a:t>  receive financial aid</a:t>
          </a:r>
        </a:p>
        <a:p>
          <a:pPr lvl="0" algn="l" defTabSz="755650">
            <a:lnSpc>
              <a:spcPct val="100000"/>
            </a:lnSpc>
            <a:spcBef>
              <a:spcPct val="0"/>
            </a:spcBef>
            <a:spcAft>
              <a:spcPts val="0"/>
            </a:spcAft>
          </a:pPr>
          <a:r>
            <a:rPr lang="en-US" sz="1700" b="0" kern="1200" dirty="0" smtClean="0">
              <a:solidFill>
                <a:schemeClr val="tx1"/>
              </a:solidFill>
            </a:rPr>
            <a:t>- Few  opportunities  for   </a:t>
          </a:r>
        </a:p>
        <a:p>
          <a:pPr lvl="0" algn="l" defTabSz="755650">
            <a:lnSpc>
              <a:spcPct val="100000"/>
            </a:lnSpc>
            <a:spcBef>
              <a:spcPct val="0"/>
            </a:spcBef>
            <a:spcAft>
              <a:spcPts val="0"/>
            </a:spcAft>
          </a:pPr>
          <a:r>
            <a:rPr lang="en-US" sz="1700" b="0" kern="1200" dirty="0" smtClean="0">
              <a:solidFill>
                <a:schemeClr val="tx1"/>
              </a:solidFill>
            </a:rPr>
            <a:t>  steady employment</a:t>
          </a:r>
        </a:p>
        <a:p>
          <a:pPr lvl="0" algn="l" defTabSz="755650">
            <a:lnSpc>
              <a:spcPct val="100000"/>
            </a:lnSpc>
            <a:spcBef>
              <a:spcPct val="0"/>
            </a:spcBef>
            <a:spcAft>
              <a:spcPts val="0"/>
            </a:spcAft>
          </a:pPr>
          <a:r>
            <a:rPr lang="en-US" sz="1700" b="0" kern="1200" dirty="0" smtClean="0">
              <a:solidFill>
                <a:schemeClr val="tx1"/>
              </a:solidFill>
            </a:rPr>
            <a:t>- Limited scholarship </a:t>
          </a:r>
        </a:p>
        <a:p>
          <a:pPr lvl="0" algn="l" defTabSz="755650">
            <a:lnSpc>
              <a:spcPct val="100000"/>
            </a:lnSpc>
            <a:spcBef>
              <a:spcPct val="0"/>
            </a:spcBef>
            <a:spcAft>
              <a:spcPts val="0"/>
            </a:spcAft>
          </a:pPr>
          <a:r>
            <a:rPr lang="en-US" sz="1700" b="0" kern="1200" dirty="0" smtClean="0">
              <a:solidFill>
                <a:schemeClr val="tx1"/>
              </a:solidFill>
            </a:rPr>
            <a:t>  opportunity (not as </a:t>
          </a:r>
        </a:p>
        <a:p>
          <a:pPr lvl="0" algn="l" defTabSz="755650">
            <a:lnSpc>
              <a:spcPct val="100000"/>
            </a:lnSpc>
            <a:spcBef>
              <a:spcPct val="0"/>
            </a:spcBef>
            <a:spcAft>
              <a:spcPts val="0"/>
            </a:spcAft>
          </a:pPr>
          <a:r>
            <a:rPr lang="en-US" sz="1700" b="0" kern="1200" dirty="0" smtClean="0">
              <a:solidFill>
                <a:schemeClr val="tx1"/>
              </a:solidFill>
            </a:rPr>
            <a:t>  prepared)</a:t>
          </a:r>
          <a:br>
            <a:rPr lang="en-US" sz="1700" b="0" kern="1200" dirty="0" smtClean="0">
              <a:solidFill>
                <a:schemeClr val="tx1"/>
              </a:solidFill>
            </a:rPr>
          </a:br>
          <a:r>
            <a:rPr lang="en-US" sz="1700" b="0" kern="1200" dirty="0" smtClean="0">
              <a:solidFill>
                <a:schemeClr val="tx1"/>
              </a:solidFill>
            </a:rPr>
            <a:t>- Non-tuition expenses </a:t>
          </a:r>
          <a:r>
            <a:rPr lang="en-US" sz="1000" kern="1200" dirty="0" smtClean="0"/>
            <a:t/>
          </a:r>
          <a:br>
            <a:rPr lang="en-US" sz="1000" kern="1200" dirty="0" smtClean="0"/>
          </a:br>
          <a:endParaRPr lang="en-US" sz="1000" kern="1200" dirty="0"/>
        </a:p>
        <a:p>
          <a:pPr marL="57150" lvl="1" indent="-57150" algn="l" defTabSz="355600">
            <a:lnSpc>
              <a:spcPct val="90000"/>
            </a:lnSpc>
            <a:spcBef>
              <a:spcPct val="0"/>
            </a:spcBef>
            <a:spcAft>
              <a:spcPct val="15000"/>
            </a:spcAft>
            <a:buChar char="••"/>
          </a:pPr>
          <a:endParaRPr lang="en-US" sz="800" kern="1200" dirty="0"/>
        </a:p>
        <a:p>
          <a:pPr marL="57150" lvl="1" indent="-57150" algn="l" defTabSz="355600">
            <a:lnSpc>
              <a:spcPct val="90000"/>
            </a:lnSpc>
            <a:spcBef>
              <a:spcPct val="0"/>
            </a:spcBef>
            <a:spcAft>
              <a:spcPct val="15000"/>
            </a:spcAft>
            <a:buChar char="••"/>
          </a:pPr>
          <a:endParaRPr lang="en-US" sz="800" kern="1200" dirty="0"/>
        </a:p>
        <a:p>
          <a:pPr marL="57150" lvl="1" indent="-57150" algn="l" defTabSz="355600">
            <a:lnSpc>
              <a:spcPct val="90000"/>
            </a:lnSpc>
            <a:spcBef>
              <a:spcPct val="0"/>
            </a:spcBef>
            <a:spcAft>
              <a:spcPct val="15000"/>
            </a:spcAft>
            <a:buChar char="••"/>
          </a:pPr>
          <a:endParaRPr lang="en-US" sz="800" kern="1200" dirty="0"/>
        </a:p>
      </dsp:txBody>
      <dsp:txXfrm>
        <a:off x="223853" y="1900272"/>
        <a:ext cx="2595545" cy="3014625"/>
      </dsp:txXfrm>
    </dsp:sp>
    <dsp:sp modelId="{2AE76F5E-3CBB-43B7-A118-3EA0A314EF0D}">
      <dsp:nvSpPr>
        <dsp:cNvPr id="0" name=""/>
        <dsp:cNvSpPr/>
      </dsp:nvSpPr>
      <dsp:spPr>
        <a:xfrm>
          <a:off x="6024562" y="1866902"/>
          <a:ext cx="2738437" cy="1643062"/>
        </a:xfrm>
        <a:prstGeom prst="rect">
          <a:avLst/>
        </a:prstGeom>
        <a:solidFill>
          <a:srgbClr val="FFFF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 Parent concerns</a:t>
          </a:r>
          <a:br>
            <a:rPr lang="en-US" sz="1700" kern="1200" dirty="0" smtClean="0">
              <a:solidFill>
                <a:schemeClr val="tx1"/>
              </a:solidFill>
            </a:rPr>
          </a:br>
          <a:r>
            <a:rPr lang="en-US" sz="1700" kern="1200" dirty="0" smtClean="0">
              <a:solidFill>
                <a:schemeClr val="tx1"/>
              </a:solidFill>
            </a:rPr>
            <a:t>- Fear deportation</a:t>
          </a:r>
          <a:br>
            <a:rPr lang="en-US" sz="1700" kern="1200" dirty="0" smtClean="0">
              <a:solidFill>
                <a:schemeClr val="tx1"/>
              </a:solidFill>
            </a:rPr>
          </a:br>
          <a:r>
            <a:rPr lang="en-US" sz="1700" kern="1200" dirty="0" smtClean="0">
              <a:solidFill>
                <a:schemeClr val="tx1"/>
              </a:solidFill>
            </a:rPr>
            <a:t>- Poverty</a:t>
          </a:r>
          <a:br>
            <a:rPr lang="en-US" sz="1700" kern="1200" dirty="0" smtClean="0">
              <a:solidFill>
                <a:schemeClr val="tx1"/>
              </a:solidFill>
            </a:rPr>
          </a:br>
          <a:r>
            <a:rPr lang="en-US" sz="1700" kern="1200" dirty="0" smtClean="0">
              <a:solidFill>
                <a:schemeClr val="tx1"/>
              </a:solidFill>
            </a:rPr>
            <a:t>- Fear of the unknown</a:t>
          </a:r>
          <a:br>
            <a:rPr lang="en-US" sz="1700" kern="1200" dirty="0" smtClean="0">
              <a:solidFill>
                <a:schemeClr val="tx1"/>
              </a:solidFill>
            </a:rPr>
          </a:br>
          <a:r>
            <a:rPr lang="en-US" sz="1700" kern="1200" dirty="0" smtClean="0">
              <a:solidFill>
                <a:schemeClr val="tx1"/>
              </a:solidFill>
            </a:rPr>
            <a:t>- Differing school norms</a:t>
          </a:r>
          <a:br>
            <a:rPr lang="en-US" sz="1700" kern="1200" dirty="0" smtClean="0">
              <a:solidFill>
                <a:schemeClr val="tx1"/>
              </a:solidFill>
            </a:rPr>
          </a:br>
          <a:r>
            <a:rPr lang="en-US" sz="1700" kern="1200" dirty="0" smtClean="0">
              <a:solidFill>
                <a:schemeClr val="tx1"/>
              </a:solidFill>
            </a:rPr>
            <a:t>- Language barriers</a:t>
          </a:r>
          <a:endParaRPr lang="en-US" sz="1700" kern="1200" dirty="0">
            <a:solidFill>
              <a:schemeClr val="tx1"/>
            </a:solidFill>
          </a:endParaRPr>
        </a:p>
      </dsp:txBody>
      <dsp:txXfrm>
        <a:off x="6024562" y="1866902"/>
        <a:ext cx="2738437" cy="1643062"/>
      </dsp:txXfrm>
    </dsp:sp>
    <dsp:sp modelId="{DED103B8-534B-44D5-9583-CE0DC3189090}">
      <dsp:nvSpPr>
        <dsp:cNvPr id="0" name=""/>
        <dsp:cNvSpPr/>
      </dsp:nvSpPr>
      <dsp:spPr>
        <a:xfrm>
          <a:off x="4795811" y="3881444"/>
          <a:ext cx="2290785" cy="1185863"/>
        </a:xfrm>
        <a:prstGeom prst="rect">
          <a:avLst/>
        </a:prstGeom>
        <a:solidFill>
          <a:srgbClr val="FF008C"/>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US" sz="1700" kern="1200" dirty="0" smtClean="0">
              <a:solidFill>
                <a:schemeClr val="tx1"/>
              </a:solidFill>
            </a:rPr>
            <a:t>- Psychological</a:t>
          </a:r>
          <a:br>
            <a:rPr lang="en-US" sz="1700" kern="1200" dirty="0" smtClean="0">
              <a:solidFill>
                <a:schemeClr val="tx1"/>
              </a:solidFill>
            </a:rPr>
          </a:br>
          <a:r>
            <a:rPr lang="en-US" sz="1700" kern="1200" dirty="0" smtClean="0">
              <a:solidFill>
                <a:schemeClr val="tx1"/>
              </a:solidFill>
            </a:rPr>
            <a:t>- Painful memories</a:t>
          </a:r>
          <a:br>
            <a:rPr lang="en-US" sz="1700" kern="1200" dirty="0" smtClean="0">
              <a:solidFill>
                <a:schemeClr val="tx1"/>
              </a:solidFill>
            </a:rPr>
          </a:br>
          <a:r>
            <a:rPr lang="en-US" sz="1700" kern="1200" dirty="0" smtClean="0">
              <a:solidFill>
                <a:schemeClr val="tx1"/>
              </a:solidFill>
            </a:rPr>
            <a:t>- Hiding real self</a:t>
          </a:r>
          <a:br>
            <a:rPr lang="en-US" sz="1700" kern="1200" dirty="0" smtClean="0">
              <a:solidFill>
                <a:schemeClr val="tx1"/>
              </a:solidFill>
            </a:rPr>
          </a:br>
          <a:r>
            <a:rPr lang="en-US" sz="1700" kern="1200" dirty="0" smtClean="0">
              <a:solidFill>
                <a:schemeClr val="tx1"/>
              </a:solidFill>
            </a:rPr>
            <a:t>- Hopelessness</a:t>
          </a:r>
          <a:endParaRPr lang="en-US" sz="1700" kern="1200" dirty="0">
            <a:solidFill>
              <a:schemeClr val="tx1"/>
            </a:solidFill>
          </a:endParaRPr>
        </a:p>
      </dsp:txBody>
      <dsp:txXfrm>
        <a:off x="4795811" y="3881444"/>
        <a:ext cx="2290785" cy="118586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DB3AA7-753A-43F5-A913-3BEA38A6869E}" type="datetimeFigureOut">
              <a:rPr lang="en-US" smtClean="0"/>
              <a:t>12/9/2013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EC2291-3C58-4D70-973D-48941C2435D3}" type="slidenum">
              <a:rPr lang="en-US" smtClean="0"/>
              <a:t>‹#›</a:t>
            </a:fld>
            <a:endParaRPr lang="en-US"/>
          </a:p>
        </p:txBody>
      </p:sp>
    </p:spTree>
    <p:extLst>
      <p:ext uri="{BB962C8B-B14F-4D97-AF65-F5344CB8AC3E}">
        <p14:creationId xmlns:p14="http://schemas.microsoft.com/office/powerpoint/2010/main" val="1321151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7A57E1E5-8ACC-4D67-BCC1-F6C0E9F8E92F}" type="slidenum">
              <a:rPr lang="en-US" altLang="en-US" sz="120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•Attended a CA high school for 3+ years </a:t>
            </a:r>
          </a:p>
          <a:p>
            <a:r>
              <a:rPr lang="en-US" sz="1200" dirty="0" smtClean="0"/>
              <a:t>•Graduated from a CA high school or the equivalent </a:t>
            </a:r>
          </a:p>
          <a:p>
            <a:r>
              <a:rPr lang="en-US" sz="1200" dirty="0" smtClean="0"/>
              <a:t>•Enrolls in a public CA college or university </a:t>
            </a:r>
          </a:p>
          <a:p>
            <a:r>
              <a:rPr lang="en-US" sz="1200" dirty="0" smtClean="0"/>
              <a:t>•If the student is without lawful immigration status, they must file an affidavit with the institution stating that he/she has filed an application to legalize status or will file as soon as eligible </a:t>
            </a:r>
          </a:p>
          <a:p>
            <a:endParaRPr lang="en-US" dirty="0"/>
          </a:p>
        </p:txBody>
      </p:sp>
      <p:sp>
        <p:nvSpPr>
          <p:cNvPr id="4" name="Slide Number Placeholder 3"/>
          <p:cNvSpPr>
            <a:spLocks noGrp="1"/>
          </p:cNvSpPr>
          <p:nvPr>
            <p:ph type="sldNum" sz="quarter" idx="10"/>
          </p:nvPr>
        </p:nvSpPr>
        <p:spPr/>
        <p:txBody>
          <a:bodyPr/>
          <a:lstStyle/>
          <a:p>
            <a:fld id="{1DEC2291-3C58-4D70-973D-48941C2435D3}" type="slidenum">
              <a:rPr lang="en-US" smtClean="0"/>
              <a:t>18</a:t>
            </a:fld>
            <a:endParaRPr lang="en-US"/>
          </a:p>
        </p:txBody>
      </p:sp>
    </p:spTree>
    <p:extLst>
      <p:ext uri="{BB962C8B-B14F-4D97-AF65-F5344CB8AC3E}">
        <p14:creationId xmlns:p14="http://schemas.microsoft.com/office/powerpoint/2010/main" val="3626336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Requirements of These Laws (General)</a:t>
            </a:r>
          </a:p>
          <a:p>
            <a:r>
              <a:rPr lang="en-US" altLang="en-US" smtClean="0"/>
              <a:t>To qualify, the states that have such laws generally require the students to have:</a:t>
            </a:r>
          </a:p>
          <a:p>
            <a:pPr lvl="1"/>
            <a:r>
              <a:rPr lang="en-US" altLang="en-US" smtClean="0"/>
              <a:t>attended a school in the state for a certain number of years;</a:t>
            </a:r>
          </a:p>
          <a:p>
            <a:pPr lvl="1"/>
            <a:r>
              <a:rPr lang="en-US" altLang="en-US" smtClean="0"/>
              <a:t>graduated from high school in the state; and</a:t>
            </a:r>
          </a:p>
          <a:p>
            <a:pPr lvl="1"/>
            <a:r>
              <a:rPr lang="en-US" altLang="en-US" smtClean="0"/>
              <a:t>signed an affidavit stating that they have either applied to legalize their status or will do so as soon as eligible.</a:t>
            </a:r>
          </a:p>
          <a:p>
            <a:r>
              <a:rPr lang="en-US" altLang="en-US" smtClean="0"/>
              <a:t>These laws generally provide that U.S. citizens and lawful permanent residents who meet these requirements but no longer live in the state are able to qualify for the same tuition rate.</a:t>
            </a:r>
          </a:p>
          <a:p>
            <a:endParaRPr lang="en-US" altLang="en-US" smtClean="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5B66860F-A8A9-406D-A00B-EDAE8C61017F}" type="slidenum">
              <a:rPr lang="en-US" altLang="en-US" sz="1200"/>
              <a:pPr/>
              <a:t>20</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http://www.edexcelencia.org/research/how-latino-students-pay-college-patterns-financial-aid-2003-04</a:t>
            </a: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ECB48B5D-C50B-4E70-9DAB-49554DC0B20A}" type="slidenum">
              <a:rPr lang="en-US" altLang="en-US" sz="1200"/>
              <a:pPr/>
              <a:t>22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http://raices2.obiki.org/resources/collegechoicesamonglatinos-issuesofleavinghome.attachment/attachment/College%20Choices%20Among%20Latinos-%20Issues%20of%20Leaving%20Home..pdf</a:t>
            </a:r>
          </a:p>
          <a:p>
            <a:endParaRPr lang="en-US" alt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9F666886-4054-43EE-B051-0E19FF197240}" type="slidenum">
              <a:rPr lang="en-US" altLang="en-US" sz="1200"/>
              <a:pPr/>
              <a:t>23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As opposed to African Americans who prefer to get info online (so not immediately discriminated against in an in-person exchange). </a:t>
            </a: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D3FF10A0-25C1-419C-AB9D-D9BE7B45E73B}" type="slidenum">
              <a:rPr lang="en-US" altLang="en-US" sz="1200"/>
              <a:pPr/>
              <a:t>26</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a:defRPr/>
            </a:pPr>
            <a:r>
              <a:rPr lang="en-US" dirty="0" smtClean="0">
                <a:solidFill>
                  <a:srgbClr val="FF0000"/>
                </a:solidFill>
                <a:ea typeface="ＭＳ Ｐゴシック" charset="0"/>
              </a:rPr>
              <a:t>There are a lot of misconceptions of how Latinos perceive education. A lot of people tend to think that they don’t value it, but I want to tell you that they are just in a different position than the average family with kids in college is . </a:t>
            </a:r>
          </a:p>
          <a:p>
            <a:pPr>
              <a:defRPr/>
            </a:pPr>
            <a:endParaRPr lang="en-US" dirty="0" smtClean="0">
              <a:solidFill>
                <a:srgbClr val="FF0000"/>
              </a:solidFill>
              <a:ea typeface="ＭＳ Ｐゴシック" charset="0"/>
            </a:endParaRPr>
          </a:p>
          <a:p>
            <a:pPr>
              <a:defRPr/>
            </a:pPr>
            <a:r>
              <a:rPr lang="en-US" dirty="0" smtClean="0">
                <a:solidFill>
                  <a:srgbClr val="FF0000"/>
                </a:solidFill>
                <a:ea typeface="ＭＳ Ｐゴシック" charset="0"/>
              </a:rPr>
              <a:t>The Latino Culture is completely different in many ways: keep in mind that I am interpreting the differences as potential barriers for college. (Latino Culture is great for many reasons as well.)</a:t>
            </a:r>
          </a:p>
          <a:p>
            <a:pPr>
              <a:defRPr/>
            </a:pPr>
            <a:endParaRPr lang="en-US" b="1" dirty="0" smtClean="0">
              <a:solidFill>
                <a:srgbClr val="FF0000"/>
              </a:solidFill>
              <a:ea typeface="ＭＳ Ｐゴシック" charset="0"/>
            </a:endParaRPr>
          </a:p>
          <a:p>
            <a:pPr>
              <a:defRPr/>
            </a:pPr>
            <a:r>
              <a:rPr lang="en-US" b="1" dirty="0" smtClean="0">
                <a:solidFill>
                  <a:srgbClr val="FF0000"/>
                </a:solidFill>
                <a:ea typeface="ＭＳ Ｐゴシック" charset="0"/>
              </a:rPr>
              <a:t>Family</a:t>
            </a:r>
            <a:r>
              <a:rPr lang="en-US" dirty="0" smtClean="0">
                <a:solidFill>
                  <a:srgbClr val="FF0000"/>
                </a:solidFill>
                <a:ea typeface="ＭＳ Ｐゴシック" charset="0"/>
              </a:rPr>
              <a:t>: typically children live with their parents until they get married, so it is harder for a Latino parent to think about letting their kids go to college. They are afraid of the unknown, who will care for their kids and where will they sleep? etc</a:t>
            </a:r>
            <a:br>
              <a:rPr lang="en-US" dirty="0" smtClean="0">
                <a:solidFill>
                  <a:srgbClr val="FF0000"/>
                </a:solidFill>
                <a:ea typeface="ＭＳ Ｐゴシック" charset="0"/>
              </a:rPr>
            </a:br>
            <a:r>
              <a:rPr lang="en-US" dirty="0" smtClean="0">
                <a:solidFill>
                  <a:srgbClr val="FF0000"/>
                </a:solidFill>
                <a:ea typeface="ＭＳ Ｐゴシック" charset="0"/>
              </a:rPr>
              <a:t>Financial health it’s everyone's responsibility once you are able to work. Since everyone has to contribute sometimes being in college and only working to pay for your needs gets in the way of providing for your family. </a:t>
            </a:r>
          </a:p>
          <a:p>
            <a:pPr>
              <a:defRPr/>
            </a:pPr>
            <a:r>
              <a:rPr lang="en-US" dirty="0" smtClean="0">
                <a:solidFill>
                  <a:srgbClr val="FF0000"/>
                </a:solidFill>
                <a:ea typeface="ＭＳ Ｐゴシック" charset="0"/>
              </a:rPr>
              <a:t>It is generally expected for boys to go work with their father and for girls to stay home and help their mom. Even though college is important they already have a path to follow so college is not always their first choice. </a:t>
            </a:r>
          </a:p>
          <a:p>
            <a:pPr>
              <a:defRPr/>
            </a:pPr>
            <a:r>
              <a:rPr lang="en-US" dirty="0" smtClean="0">
                <a:solidFill>
                  <a:srgbClr val="FF0000"/>
                </a:solidFill>
                <a:ea typeface="ＭＳ Ｐゴシック" charset="0"/>
              </a:rPr>
              <a:t>Latino family are collectively oriented that is to say that  they collectively accomplish, they collectively own, and they collectively make mistakes … So if the student fails out of college  the whole family fails but if they graduate the whole family graduates!!!</a:t>
            </a:r>
          </a:p>
          <a:p>
            <a:pPr>
              <a:defRPr/>
            </a:pPr>
            <a:endParaRPr lang="en-US" b="1" dirty="0" smtClean="0">
              <a:ea typeface="ＭＳ Ｐゴシック" charset="0"/>
            </a:endParaRPr>
          </a:p>
          <a:p>
            <a:pPr>
              <a:defRPr/>
            </a:pPr>
            <a:r>
              <a:rPr lang="en-US" b="1" dirty="0" smtClean="0">
                <a:ea typeface="ＭＳ Ｐゴシック" charset="0"/>
              </a:rPr>
              <a:t>Investment:  </a:t>
            </a:r>
            <a:r>
              <a:rPr lang="en-US" dirty="0" smtClean="0">
                <a:ea typeface="ＭＳ Ｐゴシック" charset="0"/>
              </a:rPr>
              <a:t>The majority of migrant families came from sub developed countries where people typically live on a day to day basis</a:t>
            </a:r>
          </a:p>
          <a:p>
            <a:pPr>
              <a:defRPr/>
            </a:pPr>
            <a:r>
              <a:rPr lang="en-US" dirty="0" smtClean="0">
                <a:ea typeface="ＭＳ Ｐゴシック" charset="0"/>
              </a:rPr>
              <a:t>Therefore investments is not an option. Once they are here already they do not have the culture of investment and so saving for college is not a priority. </a:t>
            </a:r>
          </a:p>
          <a:p>
            <a:pPr>
              <a:defRPr/>
            </a:pPr>
            <a:endParaRPr lang="en-US" dirty="0" smtClean="0">
              <a:ea typeface="ＭＳ Ｐゴシック" charset="0"/>
            </a:endParaRPr>
          </a:p>
          <a:p>
            <a:pPr>
              <a:defRPr/>
            </a:pPr>
            <a:endParaRPr lang="en-US" dirty="0" smtClean="0">
              <a:ea typeface="ＭＳ Ｐゴシック" charset="0"/>
            </a:endParaRPr>
          </a:p>
          <a:p>
            <a:pPr>
              <a:defRPr/>
            </a:pPr>
            <a:r>
              <a:rPr lang="en-US" b="1" dirty="0" smtClean="0">
                <a:ea typeface="ＭＳ Ｐゴシック" charset="0"/>
              </a:rPr>
              <a:t>Education: </a:t>
            </a:r>
            <a:r>
              <a:rPr lang="en-US" dirty="0" smtClean="0">
                <a:ea typeface="ＭＳ Ｐゴシック" charset="0"/>
              </a:rPr>
              <a:t>The majority  of migrant families came from different educational levels therefore they don’t understand the education system in the USA.</a:t>
            </a:r>
            <a:br>
              <a:rPr lang="en-US" dirty="0" smtClean="0">
                <a:ea typeface="ＭＳ Ｐゴシック" charset="0"/>
              </a:rPr>
            </a:br>
            <a:r>
              <a:rPr lang="en-US" dirty="0" smtClean="0">
                <a:ea typeface="ＭＳ Ｐゴシック" charset="0"/>
              </a:rPr>
              <a:t>Appreciation of Education: there are less generations of family members that have been to college. If we think about it families in the USA have been going to college for many generations. Immigrants just arrived here, they don’t have that background, and on top of that they start in this country being a lower economic class. </a:t>
            </a:r>
          </a:p>
          <a:p>
            <a:pPr>
              <a:defRPr/>
            </a:pPr>
            <a:r>
              <a:rPr lang="en-US" dirty="0" smtClean="0">
                <a:ea typeface="ＭＳ Ｐゴシック" charset="0"/>
              </a:rPr>
              <a:t>Education is not determining Factor on accomplish a comfortable life because for us as long as we have our basic needs cover and little more we are already better off than we were before we came to the USA. </a:t>
            </a:r>
          </a:p>
          <a:p>
            <a:pPr>
              <a:defRPr/>
            </a:pPr>
            <a:endParaRPr lang="en-US" dirty="0" smtClean="0">
              <a:ea typeface="ＭＳ Ｐゴシック" charset="0"/>
            </a:endParaRPr>
          </a:p>
          <a:p>
            <a:pPr>
              <a:defRPr/>
            </a:pPr>
            <a:r>
              <a:rPr lang="en-US" dirty="0" smtClean="0">
                <a:ea typeface="ＭＳ Ｐゴシック" charset="0"/>
              </a:rPr>
              <a:t>These concepts can be very different from what you perceived but they are not wrong they are just different and we need to recognized that and find the best way to serve them. </a:t>
            </a:r>
          </a:p>
          <a:p>
            <a:pPr>
              <a:defRPr/>
            </a:pPr>
            <a:endParaRPr lang="en-US" dirty="0" smtClean="0">
              <a:ea typeface="ＭＳ Ｐゴシック" charset="0"/>
            </a:endParaRPr>
          </a:p>
          <a:p>
            <a:pPr>
              <a:defRPr/>
            </a:pPr>
            <a:r>
              <a:rPr lang="en-US" dirty="0" smtClean="0">
                <a:ea typeface="ＭＳ Ｐゴシック" charset="0"/>
              </a:rPr>
              <a:t>You say So What? So what that they have all these differences? Well my answer is that because they have these different views they also have different needs. </a:t>
            </a:r>
          </a:p>
          <a:p>
            <a:pPr>
              <a:defRPr/>
            </a:pPr>
            <a:endParaRPr lang="en-US" dirty="0" smtClean="0">
              <a:ea typeface="ＭＳ Ｐゴシック" charset="0"/>
            </a:endParaRPr>
          </a:p>
          <a:p>
            <a:pPr>
              <a:defRPr/>
            </a:pPr>
            <a:r>
              <a:rPr lang="en-US" dirty="0" smtClean="0">
                <a:ea typeface="ＭＳ Ｐゴシック" charset="0"/>
              </a:rPr>
              <a:t>There is an overwhelming lack of information &amp; Counseling about federal loans, federal grants and private loans and financial aid in general. </a:t>
            </a: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6FBD4458-6886-4194-9CD6-13E55FE1E06B}" type="slidenum">
              <a:rPr lang="en-US" altLang="en-US" sz="1200"/>
              <a:pPr/>
              <a:t>5</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NOTE: 5/21/2013: TRACKING DOWN THE OFFICIAL WELLS FARGO DATA ON HISPANIC/LATINO POPULATION</a:t>
            </a:r>
          </a:p>
          <a:p>
            <a:endParaRPr lang="en-US" altLang="en-US" b="1" dirty="0" smtClean="0"/>
          </a:p>
          <a:p>
            <a:r>
              <a:rPr lang="en-US" altLang="en-US" b="1" dirty="0" smtClean="0"/>
              <a:t>About the Study</a:t>
            </a:r>
            <a:r>
              <a:rPr lang="en-US" altLang="en-US" dirty="0" smtClean="0"/>
              <a:t/>
            </a:r>
            <a:br>
              <a:rPr lang="en-US" altLang="en-US" dirty="0" smtClean="0"/>
            </a:br>
            <a:r>
              <a:rPr lang="en-US" altLang="en-US" dirty="0" smtClean="0"/>
              <a:t>These survey findings are based on an online survey conducted November 9 – December 3, 2012 among adults nationwide (N=1,105) and African American adults (N=500). Qualified respondents were non-students, ages 25-75, who are the primary or joint financial decision-maker in the household with household investable assets of at least $10,000. Survey results are weighted to reflect Census data for gender, age, race/ethnicity, region and household income to ensure representativeness. Assuming no sample bias, the maximum margin of error for the National sample is ± 2.9% and ± 4.4% for African American adults.</a:t>
            </a:r>
            <a:br>
              <a:rPr lang="en-US" altLang="en-US" dirty="0" smtClean="0"/>
            </a:br>
            <a:r>
              <a:rPr lang="en-US" altLang="en-US" b="1" i="1" dirty="0" smtClean="0"/>
              <a:t>Note</a:t>
            </a:r>
            <a:r>
              <a:rPr lang="en-US" altLang="en-US" b="1" dirty="0" smtClean="0"/>
              <a:t> </a:t>
            </a:r>
            <a:r>
              <a:rPr lang="en-US" altLang="en-US" dirty="0" smtClean="0"/>
              <a:t>: Complete survey results are available upon request.</a:t>
            </a:r>
            <a:br>
              <a:rPr lang="en-US" altLang="en-US" dirty="0" smtClean="0"/>
            </a:br>
            <a:r>
              <a:rPr lang="en-US" altLang="en-US" dirty="0" smtClean="0"/>
              <a:t/>
            </a:r>
            <a:br>
              <a:rPr lang="en-US" altLang="en-US" dirty="0" smtClean="0"/>
            </a:br>
            <a:r>
              <a:rPr lang="en-US" altLang="en-US" dirty="0" smtClean="0"/>
              <a:t/>
            </a:r>
            <a:br>
              <a:rPr lang="en-US" altLang="en-US" dirty="0" smtClean="0"/>
            </a:br>
            <a:r>
              <a:rPr lang="en-US" altLang="en-US" dirty="0" smtClean="0"/>
              <a:t>***We can add**</a:t>
            </a:r>
            <a:br>
              <a:rPr lang="en-US" altLang="en-US" dirty="0" smtClean="0"/>
            </a:br>
            <a:r>
              <a:rPr lang="en-US" altLang="en-US" dirty="0" smtClean="0"/>
              <a:t>To elaborate more in the education aspect of it: it might be important to consider the developing history of educational institutions in Latin America. I would venture to say that in Latin America we are about 50 – 60 years behind in the development of institutions within our communities (this doesn’t mean that the quality of our education is 60 years behind). Here in the USA Universities and the educational systems is developed within a community and everyone is involved and aware, take WSU or UW we don’t know where the school ends and where community starts, it just blends. In Latin America not only we don’t have enough institutions to serve our populations but the communities are distanced from the educational institutions. </a:t>
            </a:r>
          </a:p>
          <a:p>
            <a:endParaRPr lang="en-US" altLang="en-US" dirty="0"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9D3C77E9-2185-4399-9239-F54269519FDA}" type="slidenum">
              <a:rPr lang="en-US" altLang="en-US" sz="1200"/>
              <a:pPr/>
              <a:t>6</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a:defRPr/>
            </a:pPr>
            <a:r>
              <a:rPr lang="en-US" dirty="0" smtClean="0">
                <a:ea typeface="ＭＳ Ｐゴシック" pitchFamily="34" charset="-128"/>
              </a:rPr>
              <a:t>***We can add**</a:t>
            </a:r>
            <a:br>
              <a:rPr lang="en-US" dirty="0" smtClean="0">
                <a:ea typeface="ＭＳ Ｐゴシック" pitchFamily="34" charset="-128"/>
              </a:rPr>
            </a:br>
            <a:r>
              <a:rPr lang="en-US" dirty="0" smtClean="0">
                <a:ea typeface="ＭＳ Ｐゴシック" pitchFamily="34" charset="-128"/>
              </a:rPr>
              <a:t>To elaborate more in the education aspect of it: it might be important to consider the developing history of educational institutions in Latin America.</a:t>
            </a:r>
          </a:p>
          <a:p>
            <a:pPr>
              <a:defRPr/>
            </a:pPr>
            <a:endParaRPr lang="en-US" dirty="0" smtClean="0">
              <a:ea typeface="ＭＳ Ｐゴシック" pitchFamily="34" charset="-128"/>
            </a:endParaRPr>
          </a:p>
          <a:p>
            <a:pPr>
              <a:defRPr/>
            </a:pPr>
            <a:r>
              <a:rPr lang="en-US" dirty="0" smtClean="0">
                <a:ea typeface="ＭＳ Ｐゴシック" pitchFamily="34" charset="-128"/>
              </a:rPr>
              <a:t>Educational coverage and awareness is slowly improving in our countries. </a:t>
            </a:r>
          </a:p>
          <a:p>
            <a:pPr>
              <a:defRPr/>
            </a:pPr>
            <a:r>
              <a:rPr lang="en-US" dirty="0" smtClean="0">
                <a:ea typeface="ＭＳ Ｐゴシック" pitchFamily="34" charset="-128"/>
              </a:rPr>
              <a:t>Before I go on to explain more I have to make sure you understand that the quality of education for those who have access is great but it is really difficult to attain it!</a:t>
            </a:r>
          </a:p>
          <a:p>
            <a:pPr>
              <a:defRPr/>
            </a:pPr>
            <a:endParaRPr lang="en-US" dirty="0" smtClean="0">
              <a:ea typeface="ＭＳ Ｐゴシック" pitchFamily="34" charset="-128"/>
            </a:endParaRPr>
          </a:p>
          <a:p>
            <a:pPr>
              <a:defRPr/>
            </a:pPr>
            <a:r>
              <a:rPr lang="en-US" dirty="0" smtClean="0">
                <a:ea typeface="ＭＳ Ｐゴシック" pitchFamily="34" charset="-128"/>
              </a:rPr>
              <a:t>I would venture to say that in Latin America we are about 50 – 60 years behind in the development of institutions within our communities: Here in the USA, Universities and the educational systems is developed within a community and everyone is involved and aware, take WSU or UW we don’t know where the school ends and where community starts, it just blends in. </a:t>
            </a:r>
          </a:p>
          <a:p>
            <a:pPr>
              <a:defRPr/>
            </a:pPr>
            <a:endParaRPr lang="en-US" dirty="0" smtClean="0">
              <a:ea typeface="ＭＳ Ｐゴシック" pitchFamily="34" charset="-128"/>
            </a:endParaRPr>
          </a:p>
          <a:p>
            <a:pPr>
              <a:defRPr/>
            </a:pPr>
            <a:r>
              <a:rPr lang="en-US" dirty="0" smtClean="0">
                <a:ea typeface="ＭＳ Ｐゴシック" pitchFamily="34" charset="-128"/>
              </a:rPr>
              <a:t>In Latin America communities are distanced from the educational institutions even when the institutions are close by. </a:t>
            </a:r>
          </a:p>
          <a:p>
            <a:pPr>
              <a:defRPr/>
            </a:pPr>
            <a:endParaRPr lang="en-US" dirty="0" smtClean="0">
              <a:ea typeface="ＭＳ Ｐゴシック" pitchFamily="34" charset="-128"/>
            </a:endParaRPr>
          </a:p>
          <a:p>
            <a:pPr>
              <a:defRPr/>
            </a:pPr>
            <a:r>
              <a:rPr lang="en-US" dirty="0" smtClean="0">
                <a:ea typeface="ＭＳ Ｐゴシック" pitchFamily="34" charset="-128"/>
              </a:rPr>
              <a:t>We also don’t have enough institutions to serve our populations. So it is harder for people to have higher education in their radar. </a:t>
            </a:r>
          </a:p>
          <a:p>
            <a:pPr>
              <a:defRPr/>
            </a:pPr>
            <a:endParaRPr lang="en-US" dirty="0" smtClean="0">
              <a:ea typeface="ＭＳ Ｐゴシック" pitchFamily="34" charset="-128"/>
            </a:endParaRPr>
          </a:p>
          <a:p>
            <a:pPr>
              <a:defRPr/>
            </a:pPr>
            <a:endParaRPr lang="en-US" dirty="0" smtClean="0">
              <a:ea typeface="ＭＳ Ｐゴシック" charset="0"/>
            </a:endParaRPr>
          </a:p>
          <a:p>
            <a:pPr>
              <a:defRPr/>
            </a:pPr>
            <a:r>
              <a:rPr lang="es-ES" dirty="0" smtClean="0">
                <a:ea typeface="ＭＳ Ｐゴシック" charset="0"/>
              </a:rPr>
              <a:t>Si </a:t>
            </a:r>
            <a:r>
              <a:rPr lang="es-ES" dirty="0" err="1" smtClean="0">
                <a:ea typeface="ＭＳ Ｐゴシック" charset="0"/>
              </a:rPr>
              <a:t>bién</a:t>
            </a:r>
            <a:r>
              <a:rPr lang="es-ES" dirty="0" smtClean="0">
                <a:ea typeface="ＭＳ Ｐゴシック" charset="0"/>
              </a:rPr>
              <a:t> Colombia al igual que Chile y Brasil tienen los porcentajes más altos de cobertura, el nivel de acceso a la educación universitaria en </a:t>
            </a:r>
            <a:r>
              <a:rPr lang="es-ES" dirty="0" err="1" smtClean="0">
                <a:ea typeface="ＭＳ Ｐゴシック" charset="0"/>
              </a:rPr>
              <a:t>latinoamérica</a:t>
            </a:r>
            <a:r>
              <a:rPr lang="es-ES" dirty="0" smtClean="0">
                <a:ea typeface="ＭＳ Ｐゴシック" charset="0"/>
              </a:rPr>
              <a:t> es del 32%, muy </a:t>
            </a:r>
            <a:r>
              <a:rPr lang="es-ES" dirty="0" err="1" smtClean="0">
                <a:ea typeface="ＭＳ Ｐゴシック" charset="0"/>
              </a:rPr>
              <a:t>pordebajo</a:t>
            </a:r>
            <a:r>
              <a:rPr lang="es-ES" dirty="0" smtClean="0">
                <a:ea typeface="ＭＳ Ｐゴシック" charset="0"/>
              </a:rPr>
              <a:t> del 82% de Europa, 67% de Asia y el 62% en Estados Unidos.</a:t>
            </a:r>
            <a:br>
              <a:rPr lang="es-ES" dirty="0" smtClean="0">
                <a:ea typeface="ＭＳ Ｐゴシック" charset="0"/>
              </a:rPr>
            </a:br>
            <a:endParaRPr lang="en-US" dirty="0">
              <a:ea typeface="ＭＳ Ｐゴシック" charset="0"/>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8E799260-1585-480A-A91F-C0F221458110}" type="slidenum">
              <a:rPr lang="en-US" altLang="en-US" sz="1200"/>
              <a:pPr/>
              <a:t>8</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http://www.eric.ed.gov/ERICWebPortal/search/detailmini.jsp?_nfpb=true&amp;_&amp;ERICExtSearch_SearchValue_0=ED501558&amp;ERICExtSearch_SearchType_0=no&amp;accno=ED501558</a:t>
            </a: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25482545-9319-4790-9027-7C31EE6E34A7}" type="slidenum">
              <a:rPr lang="en-US" altLang="en-US" sz="1200"/>
              <a:pPr/>
              <a:t>9</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altLang="en-US" sz="1800" i="1"/>
              <a:t>Survey of 400 California Latinos, Ages 18-24</a:t>
            </a:r>
          </a:p>
          <a:p>
            <a:endParaRPr lang="en-US" altLang="en-US" smtClean="0"/>
          </a:p>
          <a:p>
            <a:r>
              <a:rPr lang="en-US" altLang="en-US" smtClean="0"/>
              <a:t>http://www.eric.ed.gov/ERICWebPortal/search/detailmini.jsp?_nfpb=true&amp;_&amp;ERICExtSearch_SearchValue_0=ED502067&amp;ERICExtSearch_SearchType_0=no&amp;accno=ED502067 </a:t>
            </a: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1AD6A5EC-E076-40BB-BB3F-BA90488A911F}" type="slidenum">
              <a:rPr lang="en-US" altLang="en-US" sz="1200"/>
              <a:pPr/>
              <a:t>11</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http://www.eric.ed.gov/ERICWebPortal/search/detailmini.jsp?_nfpb=true&amp;_&amp;ERICExtSearch_SearchValue_0=ED502067&amp;ERICExtSearch_SearchType_0=no&amp;accno=ED502067 </a:t>
            </a: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C01E3049-342B-4FFB-91CA-9003FD93BB43}" type="slidenum">
              <a:rPr lang="en-US" altLang="en-US" sz="1200"/>
              <a:pPr/>
              <a:t>13</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AC8E469B-8A6D-4E39-8148-BE2315E8C08A}" type="slidenum">
              <a:rPr lang="en-US" altLang="en-US" sz="1200"/>
              <a:pPr/>
              <a:t>15</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Updated May 2013:  http://www.nilc.org/basic-facts-instate.html</a:t>
            </a:r>
          </a:p>
          <a:p>
            <a:endParaRPr lang="en-US" altLang="en-US" smtClean="0"/>
          </a:p>
          <a:p>
            <a:r>
              <a:rPr lang="en-US" altLang="en-US" smtClean="0"/>
              <a:t>Fourteen states have laws permitting certain undocumented students who have attended and graduated from their primary and secondary schools to pay the same tuition as their classmates at public institutions of higher education. The states are California, Colorado, Connecticut, Illinois, Kansas, Maryland, Nebraska, New Mexico, New York, Oklahoma, Oregon, Texas, Utah, and Washington. In addition, Rhode Island’s Board of Governors for Higher Education voted unanimously to provide access to in-state tuition at the state’s public colleges and universities to certain students, regardless of their immigration status. This year, the University of Hawaii’s Board of Regents adopted a similar policy.</a:t>
            </a: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27868" indent="-279949">
              <a:defRPr sz="2400">
                <a:solidFill>
                  <a:schemeClr val="tx1"/>
                </a:solidFill>
                <a:latin typeface="Arial" charset="0"/>
                <a:ea typeface="MS PGothic" pitchFamily="34" charset="-128"/>
              </a:defRPr>
            </a:lvl2pPr>
            <a:lvl3pPr marL="1119797" indent="-223959">
              <a:defRPr sz="2400">
                <a:solidFill>
                  <a:schemeClr val="tx1"/>
                </a:solidFill>
                <a:latin typeface="Arial" charset="0"/>
                <a:ea typeface="MS PGothic" pitchFamily="34" charset="-128"/>
              </a:defRPr>
            </a:lvl3pPr>
            <a:lvl4pPr marL="1567716" indent="-223959">
              <a:defRPr sz="2400">
                <a:solidFill>
                  <a:schemeClr val="tx1"/>
                </a:solidFill>
                <a:latin typeface="Arial" charset="0"/>
                <a:ea typeface="MS PGothic" pitchFamily="34" charset="-128"/>
              </a:defRPr>
            </a:lvl4pPr>
            <a:lvl5pPr marL="2015635" indent="-223959">
              <a:defRPr sz="2400">
                <a:solidFill>
                  <a:schemeClr val="tx1"/>
                </a:solidFill>
                <a:latin typeface="Arial" charset="0"/>
                <a:ea typeface="MS PGothic" pitchFamily="34" charset="-128"/>
              </a:defRPr>
            </a:lvl5pPr>
            <a:lvl6pPr marL="2463554" indent="-223959" eaLnBrk="0" fontAlgn="base" hangingPunct="0">
              <a:spcBef>
                <a:spcPct val="0"/>
              </a:spcBef>
              <a:spcAft>
                <a:spcPct val="0"/>
              </a:spcAft>
              <a:defRPr sz="2400">
                <a:solidFill>
                  <a:schemeClr val="tx1"/>
                </a:solidFill>
                <a:latin typeface="Arial" charset="0"/>
                <a:ea typeface="MS PGothic" pitchFamily="34" charset="-128"/>
              </a:defRPr>
            </a:lvl6pPr>
            <a:lvl7pPr marL="2911472" indent="-223959" eaLnBrk="0" fontAlgn="base" hangingPunct="0">
              <a:spcBef>
                <a:spcPct val="0"/>
              </a:spcBef>
              <a:spcAft>
                <a:spcPct val="0"/>
              </a:spcAft>
              <a:defRPr sz="2400">
                <a:solidFill>
                  <a:schemeClr val="tx1"/>
                </a:solidFill>
                <a:latin typeface="Arial" charset="0"/>
                <a:ea typeface="MS PGothic" pitchFamily="34" charset="-128"/>
              </a:defRPr>
            </a:lvl7pPr>
            <a:lvl8pPr marL="3359391" indent="-223959" eaLnBrk="0" fontAlgn="base" hangingPunct="0">
              <a:spcBef>
                <a:spcPct val="0"/>
              </a:spcBef>
              <a:spcAft>
                <a:spcPct val="0"/>
              </a:spcAft>
              <a:defRPr sz="2400">
                <a:solidFill>
                  <a:schemeClr val="tx1"/>
                </a:solidFill>
                <a:latin typeface="Arial" charset="0"/>
                <a:ea typeface="MS PGothic" pitchFamily="34" charset="-128"/>
              </a:defRPr>
            </a:lvl8pPr>
            <a:lvl9pPr marL="3807310" indent="-223959" eaLnBrk="0" fontAlgn="base" hangingPunct="0">
              <a:spcBef>
                <a:spcPct val="0"/>
              </a:spcBef>
              <a:spcAft>
                <a:spcPct val="0"/>
              </a:spcAft>
              <a:defRPr sz="2400">
                <a:solidFill>
                  <a:schemeClr val="tx1"/>
                </a:solidFill>
                <a:latin typeface="Arial" charset="0"/>
                <a:ea typeface="MS PGothic" pitchFamily="34" charset="-128"/>
              </a:defRPr>
            </a:lvl9pPr>
          </a:lstStyle>
          <a:p>
            <a:fld id="{857AEDB8-9CF1-4DA2-8CF1-95577E3EB5CE}" type="slidenum">
              <a:rPr lang="en-US" altLang="en-US" sz="1200"/>
              <a:pPr/>
              <a:t>16</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6494C1-9BB3-434F-90BB-1911EFCD3F57}"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618DC-6850-4F99-B9F5-3AE3A0A8F720}" type="slidenum">
              <a:rPr lang="en-US" smtClean="0"/>
              <a:t>‹#›</a:t>
            </a:fld>
            <a:endParaRPr lang="en-US"/>
          </a:p>
        </p:txBody>
      </p:sp>
    </p:spTree>
    <p:extLst>
      <p:ext uri="{BB962C8B-B14F-4D97-AF65-F5344CB8AC3E}">
        <p14:creationId xmlns:p14="http://schemas.microsoft.com/office/powerpoint/2010/main" val="1966208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6494C1-9BB3-434F-90BB-1911EFCD3F57}"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618DC-6850-4F99-B9F5-3AE3A0A8F720}" type="slidenum">
              <a:rPr lang="en-US" smtClean="0"/>
              <a:t>‹#›</a:t>
            </a:fld>
            <a:endParaRPr lang="en-US"/>
          </a:p>
        </p:txBody>
      </p:sp>
    </p:spTree>
    <p:extLst>
      <p:ext uri="{BB962C8B-B14F-4D97-AF65-F5344CB8AC3E}">
        <p14:creationId xmlns:p14="http://schemas.microsoft.com/office/powerpoint/2010/main" val="1712522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6494C1-9BB3-434F-90BB-1911EFCD3F57}"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618DC-6850-4F99-B9F5-3AE3A0A8F720}" type="slidenum">
              <a:rPr lang="en-US" smtClean="0"/>
              <a:t>‹#›</a:t>
            </a:fld>
            <a:endParaRPr lang="en-US"/>
          </a:p>
        </p:txBody>
      </p:sp>
    </p:spTree>
    <p:extLst>
      <p:ext uri="{BB962C8B-B14F-4D97-AF65-F5344CB8AC3E}">
        <p14:creationId xmlns:p14="http://schemas.microsoft.com/office/powerpoint/2010/main" val="2222413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YELLOW DIVIDER Slide">
    <p:spTree>
      <p:nvGrpSpPr>
        <p:cNvPr id="1" name=""/>
        <p:cNvGrpSpPr/>
        <p:nvPr/>
      </p:nvGrpSpPr>
      <p:grpSpPr>
        <a:xfrm>
          <a:off x="0" y="0"/>
          <a:ext cx="0" cy="0"/>
          <a:chOff x="0" y="0"/>
          <a:chExt cx="0" cy="0"/>
        </a:xfrm>
      </p:grpSpPr>
      <p:pic>
        <p:nvPicPr>
          <p:cNvPr id="3" name="Picture 5" descr="Line-Pattern(Sh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6600"/>
            <a:ext cx="9144000" cy="7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152400" y="609600"/>
            <a:ext cx="8229600" cy="1143000"/>
          </a:xfrm>
          <a:prstGeom prst="rect">
            <a:avLst/>
          </a:prstGeom>
        </p:spPr>
        <p:txBody>
          <a:bodyPr/>
          <a:lstStyle>
            <a:lvl1pPr algn="l">
              <a:lnSpc>
                <a:spcPts val="5500"/>
              </a:lnSpc>
              <a:defRPr sz="6000" b="1" i="1" baseline="0"/>
            </a:lvl1pPr>
          </a:lstStyle>
          <a:p>
            <a:r>
              <a:rPr lang="en-US" smtClean="0"/>
              <a:t>Click to edit Master title style</a:t>
            </a:r>
            <a:endParaRPr lang="en-US" dirty="0"/>
          </a:p>
        </p:txBody>
      </p:sp>
    </p:spTree>
    <p:extLst>
      <p:ext uri="{BB962C8B-B14F-4D97-AF65-F5344CB8AC3E}">
        <p14:creationId xmlns:p14="http://schemas.microsoft.com/office/powerpoint/2010/main" val="3752363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5410200" y="6400800"/>
            <a:ext cx="3657600" cy="276225"/>
          </a:xfrm>
          <a:prstGeom prst="rect">
            <a:avLst/>
          </a:prstGeom>
          <a:noFill/>
          <a:ln>
            <a:noFill/>
          </a:ln>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defRPr/>
            </a:pPr>
            <a:r>
              <a:rPr lang="en-US" sz="1200" dirty="0" smtClean="0">
                <a:solidFill>
                  <a:srgbClr val="000000"/>
                </a:solidFill>
                <a:latin typeface="Arial Narrow" pitchFamily="34" charset="0"/>
                <a:ea typeface="ＭＳ Ｐゴシック" pitchFamily="34" charset="-128"/>
              </a:rPr>
              <a:t>SALT CREATED BY AMERICAN STUDENT ASSISTANCE</a:t>
            </a:r>
          </a:p>
        </p:txBody>
      </p:sp>
      <p:sp>
        <p:nvSpPr>
          <p:cNvPr id="7" name="Slide Number Placeholder 5"/>
          <p:cNvSpPr txBox="1">
            <a:spLocks/>
          </p:cNvSpPr>
          <p:nvPr userDrawn="1"/>
        </p:nvSpPr>
        <p:spPr bwMode="auto">
          <a:xfrm>
            <a:off x="304800" y="6356350"/>
            <a:ext cx="2133600" cy="365125"/>
          </a:xfrm>
          <a:prstGeom prst="rect">
            <a:avLst/>
          </a:prstGeom>
          <a:noFill/>
          <a:ln>
            <a:noFill/>
          </a:ln>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fld id="{90576B44-A086-4E8C-AC3F-29A5AFF6FA7E}" type="slidenum">
              <a:rPr lang="en-US" sz="1600" b="1" smtClean="0">
                <a:solidFill>
                  <a:srgbClr val="000000"/>
                </a:solidFill>
                <a:latin typeface="Arial Narrow" pitchFamily="34" charset="0"/>
                <a:ea typeface="ＭＳ Ｐゴシック" pitchFamily="34" charset="-128"/>
              </a:rPr>
              <a:pPr eaLnBrk="1" hangingPunct="1">
                <a:defRPr/>
              </a:pPr>
              <a:t>‹#›</a:t>
            </a:fld>
            <a:endParaRPr lang="en-US" sz="1600" b="1" dirty="0" smtClean="0">
              <a:solidFill>
                <a:srgbClr val="000000"/>
              </a:solidFill>
              <a:latin typeface="Arial Narrow" pitchFamily="34" charset="0"/>
              <a:ea typeface="ＭＳ Ｐゴシック" pitchFamily="34" charset="-128"/>
            </a:endParaRPr>
          </a:p>
        </p:txBody>
      </p:sp>
      <p:sp>
        <p:nvSpPr>
          <p:cNvPr id="8" name="Rectangle 7"/>
          <p:cNvSpPr/>
          <p:nvPr userDrawn="1"/>
        </p:nvSpPr>
        <p:spPr>
          <a:xfrm>
            <a:off x="0" y="0"/>
            <a:ext cx="9144000" cy="1371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itle 1"/>
          <p:cNvSpPr>
            <a:spLocks noGrp="1"/>
          </p:cNvSpPr>
          <p:nvPr>
            <p:ph type="title"/>
          </p:nvPr>
        </p:nvSpPr>
        <p:spPr>
          <a:xfrm>
            <a:off x="228600" y="304800"/>
            <a:ext cx="8229600" cy="1143000"/>
          </a:xfrm>
          <a:prstGeom prst="rect">
            <a:avLst/>
          </a:prstGeom>
        </p:spPr>
        <p:txBody>
          <a:bodyPr/>
          <a:lstStyle>
            <a:lvl1pPr algn="l">
              <a:defRPr b="1" i="1"/>
            </a:lvl1pPr>
          </a:lstStyle>
          <a:p>
            <a:r>
              <a:rPr lang="en-US" dirty="0" smtClean="0"/>
              <a:t>Click to edit Master title style</a:t>
            </a:r>
            <a:endParaRPr lang="en-US" dirty="0"/>
          </a:p>
        </p:txBody>
      </p:sp>
      <p:sp>
        <p:nvSpPr>
          <p:cNvPr id="6" name="Rectangle 2"/>
          <p:cNvSpPr>
            <a:spLocks noGrp="1" noChangeArrowheads="1"/>
          </p:cNvSpPr>
          <p:nvPr>
            <p:ph idx="1"/>
          </p:nvPr>
        </p:nvSpPr>
        <p:spPr bwMode="auto">
          <a:xfrm>
            <a:off x="228600" y="1798638"/>
            <a:ext cx="7696200" cy="4525962"/>
          </a:xfrm>
          <a:prstGeom prst="rect">
            <a:avLst/>
          </a:prstGeom>
          <a:noFill/>
          <a:extLst/>
        </p:spPr>
        <p:txBody>
          <a:bodyPr vert="horz" wrap="square" lIns="91440" tIns="45720" rIns="91440" bIns="45720" numCol="1" anchor="t" anchorCtr="0" compatLnSpc="1">
            <a:prstTxWarp prst="textNoShape">
              <a:avLst/>
            </a:prstTxWarp>
          </a:bodyPr>
          <a:lstStyle>
            <a:lvl1pPr marL="0" indent="0">
              <a:buNone/>
              <a:defRPr/>
            </a:lvl1pPr>
          </a:lstStyle>
          <a:p>
            <a:endParaRPr lang="en-US" dirty="0" smtClean="0"/>
          </a:p>
        </p:txBody>
      </p:sp>
    </p:spTree>
    <p:extLst>
      <p:ext uri="{BB962C8B-B14F-4D97-AF65-F5344CB8AC3E}">
        <p14:creationId xmlns:p14="http://schemas.microsoft.com/office/powerpoint/2010/main" val="215983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YELLOW 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5789613"/>
            <a:ext cx="30289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152400" y="609600"/>
            <a:ext cx="8229600" cy="1502976"/>
          </a:xfrm>
          <a:prstGeom prst="rect">
            <a:avLst/>
          </a:prstGeom>
        </p:spPr>
        <p:txBody>
          <a:bodyPr>
            <a:spAutoFit/>
          </a:bodyPr>
          <a:lstStyle>
            <a:lvl1pPr algn="l">
              <a:lnSpc>
                <a:spcPts val="5500"/>
              </a:lnSpc>
              <a:defRPr sz="6000" b="1" i="1" baseline="0"/>
            </a:lvl1pPr>
          </a:lstStyle>
          <a:p>
            <a:r>
              <a:rPr lang="en-US" smtClean="0"/>
              <a:t>Click to edit Master title style</a:t>
            </a:r>
            <a:endParaRPr lang="en-US" dirty="0"/>
          </a:p>
        </p:txBody>
      </p:sp>
    </p:spTree>
    <p:extLst>
      <p:ext uri="{BB962C8B-B14F-4D97-AF65-F5344CB8AC3E}">
        <p14:creationId xmlns:p14="http://schemas.microsoft.com/office/powerpoint/2010/main" val="3109388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9375E1-76DF-4531-A346-31C0DBD6480A}" type="datetimeFigureOut">
              <a:rPr lang="en-US" smtClean="0">
                <a:solidFill>
                  <a:prstClr val="black">
                    <a:tint val="75000"/>
                  </a:prstClr>
                </a:solidFill>
              </a:rPr>
              <a:pPr/>
              <a:t>12/9/2013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43F42E-94F8-4809-B28D-1F19F11E16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2687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375E1-76DF-4531-A346-31C0DBD6480A}" type="datetimeFigureOut">
              <a:rPr lang="en-US" smtClean="0">
                <a:solidFill>
                  <a:prstClr val="black">
                    <a:tint val="75000"/>
                  </a:prstClr>
                </a:solidFill>
              </a:rPr>
              <a:pPr/>
              <a:t>12/9/2013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43F42E-94F8-4809-B28D-1F19F11E16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5079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9375E1-76DF-4531-A346-31C0DBD6480A}" type="datetimeFigureOut">
              <a:rPr lang="en-US" smtClean="0">
                <a:solidFill>
                  <a:prstClr val="black">
                    <a:tint val="75000"/>
                  </a:prstClr>
                </a:solidFill>
              </a:rPr>
              <a:pPr/>
              <a:t>12/9/2013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43F42E-94F8-4809-B28D-1F19F11E16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17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9375E1-76DF-4531-A346-31C0DBD6480A}" type="datetimeFigureOut">
              <a:rPr lang="en-US" smtClean="0">
                <a:solidFill>
                  <a:prstClr val="black">
                    <a:tint val="75000"/>
                  </a:prstClr>
                </a:solidFill>
              </a:rPr>
              <a:pPr/>
              <a:t>12/9/2013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43F42E-94F8-4809-B28D-1F19F11E16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28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9375E1-76DF-4531-A346-31C0DBD6480A}" type="datetimeFigureOut">
              <a:rPr lang="en-US" smtClean="0">
                <a:solidFill>
                  <a:prstClr val="black">
                    <a:tint val="75000"/>
                  </a:prstClr>
                </a:solidFill>
              </a:rPr>
              <a:pPr/>
              <a:t>12/9/2013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843F42E-94F8-4809-B28D-1F19F11E16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2900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6494C1-9BB3-434F-90BB-1911EFCD3F57}"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618DC-6850-4F99-B9F5-3AE3A0A8F720}" type="slidenum">
              <a:rPr lang="en-US" smtClean="0"/>
              <a:t>‹#›</a:t>
            </a:fld>
            <a:endParaRPr lang="en-US"/>
          </a:p>
        </p:txBody>
      </p:sp>
    </p:spTree>
    <p:extLst>
      <p:ext uri="{BB962C8B-B14F-4D97-AF65-F5344CB8AC3E}">
        <p14:creationId xmlns:p14="http://schemas.microsoft.com/office/powerpoint/2010/main" val="765838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9375E1-76DF-4531-A346-31C0DBD6480A}" type="datetimeFigureOut">
              <a:rPr lang="en-US" smtClean="0">
                <a:solidFill>
                  <a:prstClr val="black">
                    <a:tint val="75000"/>
                  </a:prstClr>
                </a:solidFill>
              </a:rPr>
              <a:pPr/>
              <a:t>12/9/2013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843F42E-94F8-4809-B28D-1F19F11E16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505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9375E1-76DF-4531-A346-31C0DBD6480A}" type="datetimeFigureOut">
              <a:rPr lang="en-US" smtClean="0">
                <a:solidFill>
                  <a:prstClr val="black">
                    <a:tint val="75000"/>
                  </a:prstClr>
                </a:solidFill>
              </a:rPr>
              <a:pPr/>
              <a:t>12/9/2013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843F42E-94F8-4809-B28D-1F19F11E16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0850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9375E1-76DF-4531-A346-31C0DBD6480A}" type="datetimeFigureOut">
              <a:rPr lang="en-US" smtClean="0">
                <a:solidFill>
                  <a:prstClr val="black">
                    <a:tint val="75000"/>
                  </a:prstClr>
                </a:solidFill>
              </a:rPr>
              <a:pPr/>
              <a:t>12/9/2013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43F42E-94F8-4809-B28D-1F19F11E16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1634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9375E1-76DF-4531-A346-31C0DBD6480A}" type="datetimeFigureOut">
              <a:rPr lang="en-US" smtClean="0">
                <a:solidFill>
                  <a:prstClr val="black">
                    <a:tint val="75000"/>
                  </a:prstClr>
                </a:solidFill>
              </a:rPr>
              <a:pPr/>
              <a:t>12/9/2013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843F42E-94F8-4809-B28D-1F19F11E16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56858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375E1-76DF-4531-A346-31C0DBD6480A}" type="datetimeFigureOut">
              <a:rPr lang="en-US" smtClean="0">
                <a:solidFill>
                  <a:prstClr val="black">
                    <a:tint val="75000"/>
                  </a:prstClr>
                </a:solidFill>
              </a:rPr>
              <a:pPr/>
              <a:t>12/9/2013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43F42E-94F8-4809-B28D-1F19F11E16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262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9375E1-76DF-4531-A346-31C0DBD6480A}" type="datetimeFigureOut">
              <a:rPr lang="en-US" smtClean="0">
                <a:solidFill>
                  <a:prstClr val="black">
                    <a:tint val="75000"/>
                  </a:prstClr>
                </a:solidFill>
              </a:rPr>
              <a:pPr/>
              <a:t>12/9/2013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843F42E-94F8-4809-B28D-1F19F11E16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8874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YELLOW 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5789613"/>
            <a:ext cx="30289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152400" y="609600"/>
            <a:ext cx="8229600" cy="1502976"/>
          </a:xfrm>
          <a:prstGeom prst="rect">
            <a:avLst/>
          </a:prstGeom>
        </p:spPr>
        <p:txBody>
          <a:bodyPr>
            <a:spAutoFit/>
          </a:bodyPr>
          <a:lstStyle>
            <a:lvl1pPr algn="l">
              <a:lnSpc>
                <a:spcPts val="5500"/>
              </a:lnSpc>
              <a:defRPr sz="6000" b="1" i="1" baseline="0"/>
            </a:lvl1pPr>
          </a:lstStyle>
          <a:p>
            <a:r>
              <a:rPr lang="en-US" smtClean="0"/>
              <a:t>Click to edit Master title style</a:t>
            </a:r>
            <a:endParaRPr lang="en-US" dirty="0"/>
          </a:p>
        </p:txBody>
      </p:sp>
    </p:spTree>
    <p:extLst>
      <p:ext uri="{BB962C8B-B14F-4D97-AF65-F5344CB8AC3E}">
        <p14:creationId xmlns:p14="http://schemas.microsoft.com/office/powerpoint/2010/main" val="2125340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6494C1-9BB3-434F-90BB-1911EFCD3F57}" type="datetimeFigureOut">
              <a:rPr lang="en-US" smtClean="0"/>
              <a:t>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4618DC-6850-4F99-B9F5-3AE3A0A8F720}" type="slidenum">
              <a:rPr lang="en-US" smtClean="0"/>
              <a:t>‹#›</a:t>
            </a:fld>
            <a:endParaRPr lang="en-US"/>
          </a:p>
        </p:txBody>
      </p:sp>
    </p:spTree>
    <p:extLst>
      <p:ext uri="{BB962C8B-B14F-4D97-AF65-F5344CB8AC3E}">
        <p14:creationId xmlns:p14="http://schemas.microsoft.com/office/powerpoint/2010/main" val="4185232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6494C1-9BB3-434F-90BB-1911EFCD3F57}" type="datetimeFigureOut">
              <a:rPr lang="en-US" smtClean="0"/>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618DC-6850-4F99-B9F5-3AE3A0A8F720}" type="slidenum">
              <a:rPr lang="en-US" smtClean="0"/>
              <a:t>‹#›</a:t>
            </a:fld>
            <a:endParaRPr lang="en-US"/>
          </a:p>
        </p:txBody>
      </p:sp>
    </p:spTree>
    <p:extLst>
      <p:ext uri="{BB962C8B-B14F-4D97-AF65-F5344CB8AC3E}">
        <p14:creationId xmlns:p14="http://schemas.microsoft.com/office/powerpoint/2010/main" val="259461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6494C1-9BB3-434F-90BB-1911EFCD3F57}" type="datetimeFigureOut">
              <a:rPr lang="en-US" smtClean="0"/>
              <a:t>12/9/2013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4618DC-6850-4F99-B9F5-3AE3A0A8F720}" type="slidenum">
              <a:rPr lang="en-US" smtClean="0"/>
              <a:t>‹#›</a:t>
            </a:fld>
            <a:endParaRPr lang="en-US"/>
          </a:p>
        </p:txBody>
      </p:sp>
    </p:spTree>
    <p:extLst>
      <p:ext uri="{BB962C8B-B14F-4D97-AF65-F5344CB8AC3E}">
        <p14:creationId xmlns:p14="http://schemas.microsoft.com/office/powerpoint/2010/main" val="3483913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6494C1-9BB3-434F-90BB-1911EFCD3F57}" type="datetimeFigureOut">
              <a:rPr lang="en-US" smtClean="0"/>
              <a:t>12/9/2013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4618DC-6850-4F99-B9F5-3AE3A0A8F720}" type="slidenum">
              <a:rPr lang="en-US" smtClean="0"/>
              <a:t>‹#›</a:t>
            </a:fld>
            <a:endParaRPr lang="en-US"/>
          </a:p>
        </p:txBody>
      </p:sp>
    </p:spTree>
    <p:extLst>
      <p:ext uri="{BB962C8B-B14F-4D97-AF65-F5344CB8AC3E}">
        <p14:creationId xmlns:p14="http://schemas.microsoft.com/office/powerpoint/2010/main" val="240479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6494C1-9BB3-434F-90BB-1911EFCD3F57}" type="datetimeFigureOut">
              <a:rPr lang="en-US" smtClean="0"/>
              <a:t>12/9/2013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4618DC-6850-4F99-B9F5-3AE3A0A8F720}" type="slidenum">
              <a:rPr lang="en-US" smtClean="0"/>
              <a:t>‹#›</a:t>
            </a:fld>
            <a:endParaRPr lang="en-US"/>
          </a:p>
        </p:txBody>
      </p:sp>
    </p:spTree>
    <p:extLst>
      <p:ext uri="{BB962C8B-B14F-4D97-AF65-F5344CB8AC3E}">
        <p14:creationId xmlns:p14="http://schemas.microsoft.com/office/powerpoint/2010/main" val="1404426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6494C1-9BB3-434F-90BB-1911EFCD3F57}" type="datetimeFigureOut">
              <a:rPr lang="en-US" smtClean="0"/>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618DC-6850-4F99-B9F5-3AE3A0A8F720}" type="slidenum">
              <a:rPr lang="en-US" smtClean="0"/>
              <a:t>‹#›</a:t>
            </a:fld>
            <a:endParaRPr lang="en-US"/>
          </a:p>
        </p:txBody>
      </p:sp>
    </p:spTree>
    <p:extLst>
      <p:ext uri="{BB962C8B-B14F-4D97-AF65-F5344CB8AC3E}">
        <p14:creationId xmlns:p14="http://schemas.microsoft.com/office/powerpoint/2010/main" val="1836186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6494C1-9BB3-434F-90BB-1911EFCD3F57}" type="datetimeFigureOut">
              <a:rPr lang="en-US" smtClean="0"/>
              <a:t>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4618DC-6850-4F99-B9F5-3AE3A0A8F720}" type="slidenum">
              <a:rPr lang="en-US" smtClean="0"/>
              <a:t>‹#›</a:t>
            </a:fld>
            <a:endParaRPr lang="en-US"/>
          </a:p>
        </p:txBody>
      </p:sp>
    </p:spTree>
    <p:extLst>
      <p:ext uri="{BB962C8B-B14F-4D97-AF65-F5344CB8AC3E}">
        <p14:creationId xmlns:p14="http://schemas.microsoft.com/office/powerpoint/2010/main" val="4227914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6494C1-9BB3-434F-90BB-1911EFCD3F57}" type="datetimeFigureOut">
              <a:rPr lang="en-US" smtClean="0"/>
              <a:t>12/9/2013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618DC-6850-4F99-B9F5-3AE3A0A8F720}" type="slidenum">
              <a:rPr lang="en-US" smtClean="0"/>
              <a:t>‹#›</a:t>
            </a:fld>
            <a:endParaRPr lang="en-US"/>
          </a:p>
        </p:txBody>
      </p:sp>
    </p:spTree>
    <p:extLst>
      <p:ext uri="{BB962C8B-B14F-4D97-AF65-F5344CB8AC3E}">
        <p14:creationId xmlns:p14="http://schemas.microsoft.com/office/powerpoint/2010/main" val="140607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 id="2147483674" r:id="rId13"/>
    <p:sldLayoutId id="2147483675"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9375E1-76DF-4531-A346-31C0DBD6480A}" type="datetimeFigureOut">
              <a:rPr lang="en-US" smtClean="0">
                <a:solidFill>
                  <a:prstClr val="black">
                    <a:tint val="75000"/>
                  </a:prstClr>
                </a:solidFill>
              </a:rPr>
              <a:pPr/>
              <a:t>12/9/2013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43F42E-94F8-4809-B28D-1F19F11E16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818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524000" y="228600"/>
            <a:ext cx="7010400" cy="1524000"/>
          </a:xfrm>
          <a:prstGeom prst="rect">
            <a:avLst/>
          </a:prstGeom>
          <a:noFill/>
          <a:ln>
            <a:noFill/>
          </a:ln>
          <a:effectLst>
            <a:outerShdw blurRad="12700" algn="ctr" rotWithShape="0">
              <a:schemeClr val="bg2">
                <a:alpha val="96999"/>
              </a:schemeClr>
            </a:outerShdw>
          </a:effectLst>
          <a:extLst/>
        </p:spPr>
        <p:txBody>
          <a:bodyPr/>
          <a:lstStyle/>
          <a:p>
            <a:pPr eaLnBrk="1" hangingPunct="1">
              <a:defRPr/>
            </a:pPr>
            <a:r>
              <a:rPr lang="en-US" sz="6000" b="1" dirty="0">
                <a:ea typeface="ＭＳ Ｐゴシック" pitchFamily="34" charset="-128"/>
              </a:rPr>
              <a:t>Financial Literacy and College Access: </a:t>
            </a:r>
            <a:r>
              <a:rPr lang="en-US" sz="4000" b="1" dirty="0">
                <a:ea typeface="ＭＳ Ｐゴシック" pitchFamily="34" charset="-128"/>
              </a:rPr>
              <a:t>Understanding the Culture and Needs of the Latino Community </a:t>
            </a:r>
            <a:endParaRPr lang="en-US" sz="4000" b="1" i="1" dirty="0">
              <a:ea typeface="ＭＳ Ｐゴシック" charset="0"/>
              <a:cs typeface="ＭＳ Ｐゴシック" charset="0"/>
            </a:endParaRPr>
          </a:p>
        </p:txBody>
      </p:sp>
      <p:sp>
        <p:nvSpPr>
          <p:cNvPr id="73731" name="Rectangle 4"/>
          <p:cNvSpPr>
            <a:spLocks noChangeArrowheads="1"/>
          </p:cNvSpPr>
          <p:nvPr/>
        </p:nvSpPr>
        <p:spPr bwMode="auto">
          <a:xfrm>
            <a:off x="295275" y="3657600"/>
            <a:ext cx="82391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en-US" altLang="en-US" sz="1600">
              <a:solidFill>
                <a:srgbClr val="000000"/>
              </a:solidFill>
            </a:endParaRPr>
          </a:p>
          <a:p>
            <a:r>
              <a:rPr lang="en-US" altLang="en-US" sz="1600">
                <a:solidFill>
                  <a:srgbClr val="000000"/>
                </a:solidFill>
              </a:rPr>
              <a:t>		</a:t>
            </a:r>
            <a:endParaRPr lang="en-US" altLang="en-US" sz="1600" i="1">
              <a:solidFill>
                <a:srgbClr val="000000"/>
              </a:solidFill>
            </a:endParaRPr>
          </a:p>
        </p:txBody>
      </p:sp>
      <p:sp>
        <p:nvSpPr>
          <p:cNvPr id="3" name="Title 2"/>
          <p:cNvSpPr>
            <a:spLocks noGrp="1"/>
          </p:cNvSpPr>
          <p:nvPr>
            <p:ph type="title"/>
          </p:nvPr>
        </p:nvSpPr>
        <p:spPr/>
        <p:txBody>
          <a:bodyPr/>
          <a:lstStyle/>
          <a:p>
            <a:r>
              <a:rPr lang="en-US" dirty="0" smtClean="0"/>
              <a:t>Presented by:</a:t>
            </a:r>
            <a:endParaRPr lang="en-US" dirty="0"/>
          </a:p>
        </p:txBody>
      </p:sp>
      <p:sp>
        <p:nvSpPr>
          <p:cNvPr id="5" name="Text Placeholder 4"/>
          <p:cNvSpPr>
            <a:spLocks noGrp="1"/>
          </p:cNvSpPr>
          <p:nvPr>
            <p:ph type="body" sz="half" idx="2"/>
          </p:nvPr>
        </p:nvSpPr>
        <p:spPr/>
        <p:txBody>
          <a:bodyPr>
            <a:normAutofit/>
          </a:bodyPr>
          <a:lstStyle/>
          <a:p>
            <a:r>
              <a:rPr lang="en-US" sz="2000" b="1" dirty="0" smtClean="0"/>
              <a:t>Elsa </a:t>
            </a:r>
            <a:r>
              <a:rPr lang="en-US" sz="2000" b="1" dirty="0"/>
              <a:t>Garcia de Leon, </a:t>
            </a:r>
            <a:r>
              <a:rPr lang="en-US" sz="2000" b="1" dirty="0" smtClean="0"/>
              <a:t>CET</a:t>
            </a:r>
          </a:p>
          <a:p>
            <a:r>
              <a:rPr lang="en-US" sz="2000" b="1" dirty="0" smtClean="0"/>
              <a:t>Jacquie Carroll, American Student Assistance</a:t>
            </a:r>
            <a:endParaRPr lang="en-US" sz="2000" dirty="0"/>
          </a:p>
        </p:txBody>
      </p:sp>
    </p:spTree>
    <p:extLst>
      <p:ext uri="{BB962C8B-B14F-4D97-AF65-F5344CB8AC3E}">
        <p14:creationId xmlns:p14="http://schemas.microsoft.com/office/powerpoint/2010/main" val="30310216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altLang="en-US" dirty="0" smtClean="0"/>
              <a:t>Latino Barriers to Higher Education </a:t>
            </a:r>
          </a:p>
        </p:txBody>
      </p:sp>
    </p:spTree>
    <p:extLst>
      <p:ext uri="{BB962C8B-B14F-4D97-AF65-F5344CB8AC3E}">
        <p14:creationId xmlns:p14="http://schemas.microsoft.com/office/powerpoint/2010/main" val="3583936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Rot="1" noChangeArrowheads="1"/>
          </p:cNvSpPr>
          <p:nvPr>
            <p:ph type="title"/>
          </p:nvPr>
        </p:nvSpPr>
        <p:spPr bwMode="auto">
          <a:xfrm>
            <a:off x="457200" y="457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b="1" i="1" dirty="0" smtClean="0"/>
              <a:t>Latinos and Financial Aid </a:t>
            </a:r>
          </a:p>
        </p:txBody>
      </p:sp>
      <p:sp>
        <p:nvSpPr>
          <p:cNvPr id="81922"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800" dirty="0" smtClean="0"/>
              <a:t>Three out of four respondents who did not attend college cited lack of financial aid as a factor.</a:t>
            </a:r>
          </a:p>
          <a:p>
            <a:pPr eaLnBrk="1" hangingPunct="1"/>
            <a:r>
              <a:rPr lang="en-US" altLang="en-US" sz="2800" dirty="0" smtClean="0"/>
              <a:t>Less than 49% of respondents who did not attend college had heard of the Pell Grant compared to 80% who did attend.</a:t>
            </a:r>
          </a:p>
          <a:p>
            <a:pPr eaLnBrk="1" hangingPunct="1"/>
            <a:r>
              <a:rPr lang="en-US" altLang="en-US" sz="2800" dirty="0" smtClean="0"/>
              <a:t>Less than 20% have an accurate perception of costs to attend UC or CSU systems.  Most respondents over-estimated the cost.</a:t>
            </a:r>
            <a:endParaRPr lang="en-US" altLang="en-US" sz="2800" i="1" dirty="0" smtClean="0"/>
          </a:p>
          <a:p>
            <a:pPr eaLnBrk="1" hangingPunct="1">
              <a:lnSpc>
                <a:spcPct val="90000"/>
              </a:lnSpc>
            </a:pPr>
            <a:endParaRPr lang="en-US" altLang="en-US" sz="2000" dirty="0" smtClean="0"/>
          </a:p>
          <a:p>
            <a:pPr eaLnBrk="1" hangingPunct="1">
              <a:lnSpc>
                <a:spcPct val="90000"/>
              </a:lnSpc>
            </a:pPr>
            <a:endParaRPr lang="en-US" altLang="en-US" i="1" dirty="0" smtClean="0"/>
          </a:p>
          <a:p>
            <a:pPr eaLnBrk="1" hangingPunct="1">
              <a:lnSpc>
                <a:spcPct val="90000"/>
              </a:lnSpc>
            </a:pPr>
            <a:endParaRPr lang="en-US" altLang="en-US" sz="2800" dirty="0" smtClean="0"/>
          </a:p>
          <a:p>
            <a:pPr eaLnBrk="1" hangingPunct="1">
              <a:lnSpc>
                <a:spcPct val="90000"/>
              </a:lnSpc>
            </a:pPr>
            <a:endParaRPr lang="en-US" altLang="en-US" sz="2800" dirty="0" smtClean="0"/>
          </a:p>
          <a:p>
            <a:pPr lvl="1" eaLnBrk="1" hangingPunct="1">
              <a:lnSpc>
                <a:spcPct val="90000"/>
              </a:lnSpc>
              <a:buFont typeface="Wingdings" pitchFamily="2" charset="2"/>
              <a:buNone/>
            </a:pPr>
            <a:endParaRPr lang="en-US" altLang="en-US" sz="2000" i="1" dirty="0" smtClean="0"/>
          </a:p>
          <a:p>
            <a:pPr lvl="1" eaLnBrk="1" hangingPunct="1">
              <a:lnSpc>
                <a:spcPct val="90000"/>
              </a:lnSpc>
              <a:buFont typeface="Wingdings" pitchFamily="2" charset="2"/>
              <a:buNone/>
            </a:pPr>
            <a:endParaRPr lang="en-US" altLang="en-US" sz="2000" i="1" dirty="0" smtClean="0"/>
          </a:p>
          <a:p>
            <a:pPr lvl="1" eaLnBrk="1" hangingPunct="1">
              <a:lnSpc>
                <a:spcPct val="90000"/>
              </a:lnSpc>
              <a:buFont typeface="Wingdings" pitchFamily="2" charset="2"/>
              <a:buNone/>
            </a:pPr>
            <a:endParaRPr lang="en-US" altLang="en-US" sz="2000" i="1" dirty="0" smtClean="0"/>
          </a:p>
          <a:p>
            <a:pPr lvl="1" eaLnBrk="1" hangingPunct="1">
              <a:lnSpc>
                <a:spcPct val="90000"/>
              </a:lnSpc>
              <a:buFont typeface="Wingdings" pitchFamily="2" charset="2"/>
              <a:buNone/>
            </a:pPr>
            <a:endParaRPr lang="en-US" altLang="en-US" sz="2000" i="1" dirty="0" smtClean="0"/>
          </a:p>
          <a:p>
            <a:pPr lvl="1" eaLnBrk="1" hangingPunct="1">
              <a:lnSpc>
                <a:spcPct val="90000"/>
              </a:lnSpc>
              <a:buFont typeface="Wingdings" pitchFamily="2" charset="2"/>
              <a:buNone/>
            </a:pPr>
            <a:endParaRPr lang="en-US" altLang="en-US" sz="2000" i="1" dirty="0" smtClean="0"/>
          </a:p>
          <a:p>
            <a:pPr lvl="1" eaLnBrk="1" hangingPunct="1">
              <a:lnSpc>
                <a:spcPct val="90000"/>
              </a:lnSpc>
              <a:buFont typeface="Wingdings" pitchFamily="2" charset="2"/>
              <a:buNone/>
            </a:pPr>
            <a:endParaRPr lang="en-US" altLang="en-US" sz="2000" i="1" dirty="0" smtClean="0"/>
          </a:p>
          <a:p>
            <a:pPr lvl="1" eaLnBrk="1" hangingPunct="1">
              <a:lnSpc>
                <a:spcPct val="90000"/>
              </a:lnSpc>
              <a:buFont typeface="Wingdings" pitchFamily="2" charset="2"/>
              <a:buNone/>
            </a:pPr>
            <a:endParaRPr lang="en-US" altLang="en-US" sz="2000" i="1" dirty="0" smtClean="0"/>
          </a:p>
          <a:p>
            <a:pPr lvl="1" eaLnBrk="1" hangingPunct="1">
              <a:lnSpc>
                <a:spcPct val="90000"/>
              </a:lnSpc>
              <a:buFont typeface="Wingdings" pitchFamily="2" charset="2"/>
              <a:buNone/>
            </a:pPr>
            <a:endParaRPr lang="en-US" altLang="en-US" sz="2000" i="1" dirty="0" smtClean="0"/>
          </a:p>
          <a:p>
            <a:pPr lvl="1" eaLnBrk="1" hangingPunct="1">
              <a:lnSpc>
                <a:spcPct val="90000"/>
              </a:lnSpc>
              <a:buFont typeface="Wingdings" pitchFamily="2" charset="2"/>
              <a:buNone/>
            </a:pPr>
            <a:endParaRPr lang="en-US" altLang="en-US" sz="2000" i="1" dirty="0" smtClean="0"/>
          </a:p>
          <a:p>
            <a:pPr lvl="1" eaLnBrk="1" hangingPunct="1">
              <a:lnSpc>
                <a:spcPct val="90000"/>
              </a:lnSpc>
              <a:buFont typeface="Wingdings" pitchFamily="2" charset="2"/>
              <a:buNone/>
            </a:pPr>
            <a:endParaRPr lang="en-US" altLang="en-US" sz="1800" i="1" dirty="0" smtClean="0"/>
          </a:p>
        </p:txBody>
      </p:sp>
      <p:sp>
        <p:nvSpPr>
          <p:cNvPr id="81924" name="Rectangle 3"/>
          <p:cNvSpPr>
            <a:spLocks noChangeArrowheads="1"/>
          </p:cNvSpPr>
          <p:nvPr/>
        </p:nvSpPr>
        <p:spPr bwMode="auto">
          <a:xfrm>
            <a:off x="-304800" y="5867400"/>
            <a:ext cx="88392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MS PGothic" pitchFamily="34" charset="-128"/>
              </a:defRPr>
            </a:lvl1pPr>
            <a:lvl2pPr>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lvl="1" eaLnBrk="1" hangingPunct="1">
              <a:lnSpc>
                <a:spcPct val="90000"/>
              </a:lnSpc>
              <a:buFont typeface="Wingdings" pitchFamily="2" charset="2"/>
              <a:buNone/>
            </a:pPr>
            <a:r>
              <a:rPr lang="en-US" altLang="en-US" sz="1600" i="1" dirty="0"/>
              <a:t>Source: Perceptions of College Financial Aid Among California Latino Youth</a:t>
            </a:r>
          </a:p>
          <a:p>
            <a:pPr lvl="1" eaLnBrk="1" hangingPunct="1">
              <a:lnSpc>
                <a:spcPct val="90000"/>
              </a:lnSpc>
              <a:buFont typeface="Wingdings" pitchFamily="2" charset="2"/>
              <a:buNone/>
            </a:pPr>
            <a:r>
              <a:rPr lang="en-US" altLang="en-US" sz="1600" i="1" dirty="0" err="1"/>
              <a:t>Tomás</a:t>
            </a:r>
            <a:r>
              <a:rPr lang="en-US" altLang="en-US" sz="1600" i="1" dirty="0"/>
              <a:t> Rivera Policy Institute, June 2006</a:t>
            </a:r>
          </a:p>
        </p:txBody>
      </p:sp>
    </p:spTree>
    <p:extLst>
      <p:ext uri="{BB962C8B-B14F-4D97-AF65-F5344CB8AC3E}">
        <p14:creationId xmlns:p14="http://schemas.microsoft.com/office/powerpoint/2010/main" val="233854173"/>
      </p:ext>
    </p:extLst>
  </p:cSld>
  <p:clrMapOvr>
    <a:masterClrMapping/>
  </p:clrMapOvr>
  <p:transition advTm="5922"/>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itle 1"/>
          <p:cNvSpPr>
            <a:spLocks noGrp="1"/>
          </p:cNvSpPr>
          <p:nvPr>
            <p:ph type="title"/>
          </p:nvPr>
        </p:nvSpPr>
        <p:spPr bwMode="auto">
          <a:xfrm>
            <a:off x="457200" y="457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b="1" i="1" dirty="0" smtClean="0"/>
              <a:t>Latinos and Financial Aid</a:t>
            </a:r>
          </a:p>
        </p:txBody>
      </p:sp>
      <p:sp>
        <p:nvSpPr>
          <p:cNvPr id="84994" name="Content Placeholder 2"/>
          <p:cNvSpPr>
            <a:spLocks noGrp="1"/>
          </p:cNvSpPr>
          <p:nvPr>
            <p:ph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altLang="en-US" sz="2800" dirty="0" smtClean="0"/>
              <a:t>Familiarity with financial aid varies among immigrant groups and national origin.</a:t>
            </a:r>
          </a:p>
          <a:p>
            <a:pPr lvl="1" eaLnBrk="1" hangingPunct="1"/>
            <a:r>
              <a:rPr lang="en-US" altLang="en-US" sz="2400" dirty="0" smtClean="0"/>
              <a:t>30</a:t>
            </a:r>
            <a:r>
              <a:rPr lang="en-US" altLang="en-US" sz="2400" dirty="0" smtClean="0"/>
              <a:t>% of first generation are somewhat familiar versus 51% </a:t>
            </a:r>
            <a:r>
              <a:rPr lang="en-US" altLang="en-US" sz="2400" dirty="0" smtClean="0"/>
              <a:t>third </a:t>
            </a:r>
            <a:r>
              <a:rPr lang="en-US" altLang="en-US" sz="2400" dirty="0" smtClean="0"/>
              <a:t>generation.</a:t>
            </a:r>
          </a:p>
          <a:p>
            <a:pPr lvl="1" eaLnBrk="1" hangingPunct="1"/>
            <a:r>
              <a:rPr lang="en-US" altLang="en-US" sz="2400" dirty="0" smtClean="0"/>
              <a:t>36</a:t>
            </a:r>
            <a:r>
              <a:rPr lang="en-US" altLang="en-US" sz="2400" dirty="0" smtClean="0"/>
              <a:t>% Mexican are somewhat familiar versus 47% Puerto Rican.</a:t>
            </a:r>
            <a:endParaRPr lang="en-US" altLang="en-US" sz="2400" i="1" dirty="0" smtClean="0"/>
          </a:p>
          <a:p>
            <a:pPr lvl="1" algn="ctr">
              <a:buFont typeface="Wingdings" pitchFamily="2" charset="2"/>
              <a:buNone/>
            </a:pPr>
            <a:endParaRPr lang="en-US" altLang="en-US" sz="1600" i="1" dirty="0" smtClean="0"/>
          </a:p>
          <a:p>
            <a:pPr lvl="1" algn="ctr">
              <a:buFont typeface="Wingdings" pitchFamily="2" charset="2"/>
              <a:buNone/>
            </a:pPr>
            <a:endParaRPr lang="en-US" altLang="en-US" sz="1600" i="1" dirty="0" smtClean="0"/>
          </a:p>
          <a:p>
            <a:pPr lvl="1" algn="ctr">
              <a:buFont typeface="Wingdings" pitchFamily="2" charset="2"/>
              <a:buNone/>
            </a:pPr>
            <a:endParaRPr lang="en-US" altLang="en-US" sz="1600" i="1" dirty="0" smtClean="0"/>
          </a:p>
          <a:p>
            <a:pPr lvl="1" algn="ctr">
              <a:buFont typeface="Wingdings" pitchFamily="2" charset="2"/>
              <a:buNone/>
            </a:pPr>
            <a:endParaRPr lang="en-US" altLang="en-US" sz="1600" i="1" dirty="0" smtClean="0"/>
          </a:p>
          <a:p>
            <a:endParaRPr lang="en-US" altLang="en-US" dirty="0" smtClean="0"/>
          </a:p>
        </p:txBody>
      </p:sp>
      <p:sp>
        <p:nvSpPr>
          <p:cNvPr id="84996" name="Rectangle 3"/>
          <p:cNvSpPr>
            <a:spLocks noChangeArrowheads="1"/>
          </p:cNvSpPr>
          <p:nvPr/>
        </p:nvSpPr>
        <p:spPr bwMode="auto">
          <a:xfrm>
            <a:off x="-304800" y="5867400"/>
            <a:ext cx="78486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MS PGothic" pitchFamily="34" charset="-128"/>
              </a:defRPr>
            </a:lvl1pPr>
            <a:lvl2pPr>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lvl="1" eaLnBrk="1" hangingPunct="1">
              <a:lnSpc>
                <a:spcPct val="90000"/>
              </a:lnSpc>
              <a:buFont typeface="Wingdings" pitchFamily="2" charset="2"/>
              <a:buNone/>
            </a:pPr>
            <a:r>
              <a:rPr lang="en-US" altLang="en-US" sz="1600" i="1" dirty="0"/>
              <a:t>Source: A National Survey of Latino Perspectives on Financial Aid </a:t>
            </a:r>
            <a:r>
              <a:rPr lang="en-US" altLang="en-US" sz="1600" i="1" dirty="0" err="1"/>
              <a:t>SallieMae</a:t>
            </a:r>
            <a:r>
              <a:rPr lang="en-US" altLang="en-US" sz="1600" i="1" dirty="0"/>
              <a:t> Fund &amp; </a:t>
            </a:r>
            <a:r>
              <a:rPr lang="en-US" altLang="en-US" sz="1600" i="1" dirty="0" err="1"/>
              <a:t>Tomás</a:t>
            </a:r>
            <a:r>
              <a:rPr lang="en-US" altLang="en-US" sz="1600" i="1" dirty="0"/>
              <a:t> Rivera Policy Institute, March 2004</a:t>
            </a:r>
          </a:p>
        </p:txBody>
      </p:sp>
    </p:spTree>
    <p:extLst>
      <p:ext uri="{BB962C8B-B14F-4D97-AF65-F5344CB8AC3E}">
        <p14:creationId xmlns:p14="http://schemas.microsoft.com/office/powerpoint/2010/main" val="3201457665"/>
      </p:ext>
    </p:extLst>
  </p:cSld>
  <p:clrMapOvr>
    <a:masterClrMapping/>
  </p:clrMapOvr>
  <p:transition advTm="10344"/>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Rot="1" noChangeArrowheads="1"/>
          </p:cNvSpPr>
          <p:nvPr>
            <p:ph type="title"/>
          </p:nvPr>
        </p:nvSpPr>
        <p:spPr bwMode="auto">
          <a:xfrm>
            <a:off x="457200" y="457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b="1" i="1" dirty="0" smtClean="0"/>
              <a:t>Latinos and Financial Aid</a:t>
            </a:r>
          </a:p>
        </p:txBody>
      </p:sp>
      <p:sp>
        <p:nvSpPr>
          <p:cNvPr id="82946"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25000" lnSpcReduction="20000"/>
          </a:bodyPr>
          <a:lstStyle/>
          <a:p>
            <a:pPr eaLnBrk="1" hangingPunct="1">
              <a:lnSpc>
                <a:spcPct val="120000"/>
              </a:lnSpc>
              <a:spcBef>
                <a:spcPts val="672"/>
              </a:spcBef>
            </a:pPr>
            <a:r>
              <a:rPr lang="en-US" altLang="en-US" sz="11200" dirty="0" smtClean="0"/>
              <a:t>3/4 of young adults NOT currently in college would have been more likely to attend college if exposed to better information about financial aid.</a:t>
            </a:r>
          </a:p>
          <a:p>
            <a:pPr>
              <a:lnSpc>
                <a:spcPct val="120000"/>
              </a:lnSpc>
              <a:spcBef>
                <a:spcPts val="672"/>
              </a:spcBef>
            </a:pPr>
            <a:r>
              <a:rPr lang="en-US" altLang="en-US" sz="11200" dirty="0" smtClean="0">
                <a:solidFill>
                  <a:srgbClr val="000000"/>
                </a:solidFill>
              </a:rPr>
              <a:t>More than half of all Latino parents and 43% of Latino young adults could not name a single source of financial aid.</a:t>
            </a:r>
          </a:p>
          <a:p>
            <a:pPr>
              <a:lnSpc>
                <a:spcPct val="120000"/>
              </a:lnSpc>
              <a:spcBef>
                <a:spcPts val="672"/>
              </a:spcBef>
            </a:pPr>
            <a:r>
              <a:rPr lang="en-US" altLang="en-US" sz="11200" dirty="0" smtClean="0"/>
              <a:t>Approximately 20% of parents and young adults preferred financial aid information in both English and Spanish.</a:t>
            </a:r>
          </a:p>
          <a:p>
            <a:endParaRPr lang="en-US" altLang="en-US" sz="2800" dirty="0" smtClean="0">
              <a:solidFill>
                <a:srgbClr val="000000"/>
              </a:solidFill>
            </a:endParaRPr>
          </a:p>
          <a:p>
            <a:pPr eaLnBrk="1" hangingPunct="1">
              <a:lnSpc>
                <a:spcPct val="80000"/>
              </a:lnSpc>
              <a:buFont typeface="Wingdings" pitchFamily="2" charset="2"/>
              <a:buNone/>
            </a:pPr>
            <a:endParaRPr lang="en-US" altLang="en-US" sz="1800" i="1" dirty="0" smtClean="0"/>
          </a:p>
          <a:p>
            <a:pPr eaLnBrk="1" hangingPunct="1">
              <a:lnSpc>
                <a:spcPct val="80000"/>
              </a:lnSpc>
              <a:buFont typeface="Wingdings" pitchFamily="2" charset="2"/>
              <a:buNone/>
            </a:pPr>
            <a:endParaRPr lang="en-US" altLang="en-US" sz="1800" i="1" dirty="0" smtClean="0"/>
          </a:p>
          <a:p>
            <a:pPr eaLnBrk="1" hangingPunct="1">
              <a:lnSpc>
                <a:spcPct val="80000"/>
              </a:lnSpc>
              <a:buFont typeface="Wingdings" pitchFamily="2" charset="2"/>
              <a:buNone/>
            </a:pPr>
            <a:endParaRPr lang="en-US" altLang="en-US" sz="1800" i="1" dirty="0" smtClean="0"/>
          </a:p>
          <a:p>
            <a:pPr eaLnBrk="1" hangingPunct="1">
              <a:lnSpc>
                <a:spcPct val="80000"/>
              </a:lnSpc>
              <a:buFont typeface="Wingdings" pitchFamily="2" charset="2"/>
              <a:buNone/>
            </a:pPr>
            <a:endParaRPr lang="en-US" altLang="en-US" sz="1800" i="1" dirty="0" smtClean="0"/>
          </a:p>
          <a:p>
            <a:pPr eaLnBrk="1" hangingPunct="1">
              <a:lnSpc>
                <a:spcPct val="80000"/>
              </a:lnSpc>
              <a:buFont typeface="Wingdings" pitchFamily="2" charset="2"/>
              <a:buNone/>
            </a:pPr>
            <a:endParaRPr lang="en-US" altLang="en-US" sz="1800" i="1" dirty="0" smtClean="0"/>
          </a:p>
          <a:p>
            <a:pPr eaLnBrk="1" hangingPunct="1">
              <a:lnSpc>
                <a:spcPct val="80000"/>
              </a:lnSpc>
              <a:buFont typeface="Wingdings" pitchFamily="2" charset="2"/>
              <a:buNone/>
            </a:pPr>
            <a:endParaRPr lang="en-US" altLang="en-US" sz="1800" i="1" dirty="0" smtClean="0"/>
          </a:p>
          <a:p>
            <a:pPr eaLnBrk="1" hangingPunct="1">
              <a:lnSpc>
                <a:spcPct val="80000"/>
              </a:lnSpc>
              <a:buFont typeface="Wingdings" pitchFamily="2" charset="2"/>
              <a:buNone/>
            </a:pPr>
            <a:endParaRPr lang="en-US" altLang="en-US" sz="1800" i="1" dirty="0" smtClean="0"/>
          </a:p>
          <a:p>
            <a:pPr eaLnBrk="1" hangingPunct="1">
              <a:lnSpc>
                <a:spcPct val="80000"/>
              </a:lnSpc>
              <a:buFont typeface="Wingdings" pitchFamily="2" charset="2"/>
              <a:buNone/>
            </a:pPr>
            <a:endParaRPr lang="en-US" altLang="en-US" sz="1800" i="1" dirty="0" smtClean="0"/>
          </a:p>
          <a:p>
            <a:pPr eaLnBrk="1" hangingPunct="1">
              <a:lnSpc>
                <a:spcPct val="80000"/>
              </a:lnSpc>
              <a:buFont typeface="Wingdings" pitchFamily="2" charset="2"/>
              <a:buNone/>
            </a:pPr>
            <a:endParaRPr lang="en-US" altLang="en-US" sz="1800" i="1" dirty="0" smtClean="0"/>
          </a:p>
          <a:p>
            <a:pPr eaLnBrk="1" hangingPunct="1">
              <a:lnSpc>
                <a:spcPct val="80000"/>
              </a:lnSpc>
              <a:buFont typeface="Wingdings" pitchFamily="2" charset="2"/>
              <a:buNone/>
            </a:pPr>
            <a:endParaRPr lang="en-US" altLang="en-US" sz="1800" i="1" dirty="0" smtClean="0"/>
          </a:p>
          <a:p>
            <a:pPr algn="ctr" eaLnBrk="1" hangingPunct="1">
              <a:lnSpc>
                <a:spcPct val="80000"/>
              </a:lnSpc>
              <a:buFont typeface="Wingdings" pitchFamily="2" charset="2"/>
              <a:buNone/>
            </a:pPr>
            <a:r>
              <a:rPr lang="en-US" altLang="en-US" sz="1600" i="1" dirty="0" smtClean="0"/>
              <a:t>	</a:t>
            </a:r>
          </a:p>
        </p:txBody>
      </p:sp>
      <p:sp>
        <p:nvSpPr>
          <p:cNvPr id="82948" name="Rectangle 3"/>
          <p:cNvSpPr>
            <a:spLocks noChangeArrowheads="1"/>
          </p:cNvSpPr>
          <p:nvPr/>
        </p:nvSpPr>
        <p:spPr bwMode="auto">
          <a:xfrm>
            <a:off x="-304800" y="5867400"/>
            <a:ext cx="78486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MS PGothic" pitchFamily="34" charset="-128"/>
              </a:defRPr>
            </a:lvl1pPr>
            <a:lvl2pPr>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lvl="1" eaLnBrk="1" hangingPunct="1">
              <a:lnSpc>
                <a:spcPct val="90000"/>
              </a:lnSpc>
              <a:buFont typeface="Wingdings" pitchFamily="2" charset="2"/>
              <a:buNone/>
            </a:pPr>
            <a:r>
              <a:rPr lang="en-US" altLang="en-US" sz="1600" i="1" dirty="0"/>
              <a:t>Source: A National Survey of Latino Perspectives on Financial Aid </a:t>
            </a:r>
            <a:r>
              <a:rPr lang="en-US" altLang="en-US" sz="1600" i="1" dirty="0" err="1"/>
              <a:t>SallieMae</a:t>
            </a:r>
            <a:r>
              <a:rPr lang="en-US" altLang="en-US" sz="1600" i="1" dirty="0"/>
              <a:t> Fund &amp; </a:t>
            </a:r>
            <a:r>
              <a:rPr lang="en-US" altLang="en-US" sz="1600" i="1" dirty="0" err="1"/>
              <a:t>Tomás</a:t>
            </a:r>
            <a:r>
              <a:rPr lang="en-US" altLang="en-US" sz="1600" i="1" dirty="0"/>
              <a:t> Rivera Policy Institute, March 2004</a:t>
            </a:r>
          </a:p>
        </p:txBody>
      </p:sp>
    </p:spTree>
    <p:extLst>
      <p:ext uri="{BB962C8B-B14F-4D97-AF65-F5344CB8AC3E}">
        <p14:creationId xmlns:p14="http://schemas.microsoft.com/office/powerpoint/2010/main" val="3435216260"/>
      </p:ext>
    </p:extLst>
  </p:cSld>
  <p:clrMapOvr>
    <a:masterClrMapping/>
  </p:clrMapOvr>
  <p:transition advTm="5985"/>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457200" y="457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b="1" i="1" dirty="0" smtClean="0"/>
              <a:t>Latinos and Financial Aid</a:t>
            </a:r>
          </a:p>
        </p:txBody>
      </p:sp>
      <p:sp>
        <p:nvSpPr>
          <p:cNvPr id="3" name="Content Placeholder 2"/>
          <p:cNvSpPr>
            <a:spLocks noGrp="1"/>
          </p:cNvSpPr>
          <p:nvPr>
            <p:ph idx="1"/>
          </p:nvPr>
        </p:nvSpPr>
        <p:spPr/>
        <p:txBody>
          <a:bodyPr/>
          <a:lstStyle/>
          <a:p>
            <a:pPr marL="457200" indent="-457200" eaLnBrk="1" hangingPunct="1">
              <a:buFont typeface="Arial" pitchFamily="34" charset="0"/>
              <a:buChar char="•"/>
              <a:defRPr/>
            </a:pPr>
            <a:r>
              <a:rPr lang="en-US" sz="2800" dirty="0"/>
              <a:t>More than half of all survey respondents believed that a student must be a U.S. citizen in order to apply for financial </a:t>
            </a:r>
            <a:r>
              <a:rPr lang="en-US" sz="2800" dirty="0" smtClean="0"/>
              <a:t>aid.</a:t>
            </a:r>
          </a:p>
          <a:p>
            <a:pPr lvl="1"/>
            <a:r>
              <a:rPr lang="en-US" sz="2400" dirty="0" smtClean="0"/>
              <a:t>1 </a:t>
            </a:r>
            <a:r>
              <a:rPr lang="en-US" sz="2400" dirty="0"/>
              <a:t>in 4 respondents believes parents need to be U.S. citizens in order for students to apply for aid.</a:t>
            </a:r>
          </a:p>
          <a:p>
            <a:pPr>
              <a:defRPr/>
            </a:pPr>
            <a:endParaRPr lang="en-US" dirty="0"/>
          </a:p>
        </p:txBody>
      </p:sp>
    </p:spTree>
    <p:extLst>
      <p:ext uri="{BB962C8B-B14F-4D97-AF65-F5344CB8AC3E}">
        <p14:creationId xmlns:p14="http://schemas.microsoft.com/office/powerpoint/2010/main" val="26069000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bwMode="auto">
          <a:xfrm>
            <a:off x="457200" y="457200"/>
            <a:ext cx="8686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l"/>
            <a:r>
              <a:rPr lang="en-US" altLang="en-US" b="1" i="1" dirty="0" smtClean="0"/>
              <a:t>First Gen &amp; Undocumented Barriers </a:t>
            </a:r>
          </a:p>
        </p:txBody>
      </p:sp>
      <p:graphicFrame>
        <p:nvGraphicFramePr>
          <p:cNvPr id="7" name="Diagram 6"/>
          <p:cNvGraphicFramePr/>
          <p:nvPr>
            <p:extLst>
              <p:ext uri="{D42A27DB-BD31-4B8C-83A1-F6EECF244321}">
                <p14:modId xmlns:p14="http://schemas.microsoft.com/office/powerpoint/2010/main" val="893102974"/>
              </p:ext>
            </p:extLst>
          </p:nvPr>
        </p:nvGraphicFramePr>
        <p:xfrm>
          <a:off x="228600" y="1295400"/>
          <a:ext cx="8763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own Arrow 1"/>
          <p:cNvSpPr/>
          <p:nvPr/>
        </p:nvSpPr>
        <p:spPr>
          <a:xfrm>
            <a:off x="1600200" y="2971800"/>
            <a:ext cx="228600" cy="228600"/>
          </a:xfrm>
          <a:prstGeom prst="downArrow">
            <a:avLst/>
          </a:prstGeom>
          <a:solidFill>
            <a:srgbClr val="6C41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Down Arrow 4"/>
          <p:cNvSpPr/>
          <p:nvPr/>
        </p:nvSpPr>
        <p:spPr>
          <a:xfrm>
            <a:off x="4876800" y="2971800"/>
            <a:ext cx="228600" cy="228600"/>
          </a:xfrm>
          <a:prstGeom prst="downArrow">
            <a:avLst/>
          </a:prstGeom>
          <a:solidFill>
            <a:srgbClr val="6C41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Down Arrow 5"/>
          <p:cNvSpPr/>
          <p:nvPr/>
        </p:nvSpPr>
        <p:spPr>
          <a:xfrm>
            <a:off x="6019800" y="4876800"/>
            <a:ext cx="304800" cy="304800"/>
          </a:xfrm>
          <a:prstGeom prst="downArrow">
            <a:avLst/>
          </a:prstGeom>
          <a:solidFill>
            <a:srgbClr val="6C41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Down Arrow 7"/>
          <p:cNvSpPr/>
          <p:nvPr/>
        </p:nvSpPr>
        <p:spPr>
          <a:xfrm>
            <a:off x="7391400" y="2971800"/>
            <a:ext cx="228600" cy="228600"/>
          </a:xfrm>
          <a:prstGeom prst="downArrow">
            <a:avLst/>
          </a:prstGeom>
          <a:solidFill>
            <a:srgbClr val="6C41D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115611777"/>
      </p:ext>
    </p:extLst>
  </p:cSld>
  <p:clrMapOvr>
    <a:masterClrMapping/>
  </p:clrMapOvr>
  <mc:AlternateContent xmlns:mc="http://schemas.openxmlformats.org/markup-compatibility/2006" xmlns:p14="http://schemas.microsoft.com/office/powerpoint/2010/main">
    <mc:Choice Requires="p14">
      <p:transition spd="slow" p14:dur="2000" advTm="5719"/>
    </mc:Choice>
    <mc:Fallback xmlns="">
      <p:transition spd="slow" advTm="5719"/>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bwMode="auto">
          <a:xfrm>
            <a:off x="457200" y="457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b="1" i="1" dirty="0" smtClean="0"/>
              <a:t>Undocumented Students</a:t>
            </a:r>
          </a:p>
        </p:txBody>
      </p:sp>
      <p:sp>
        <p:nvSpPr>
          <p:cNvPr id="95235" name="Freeform 727"/>
          <p:cNvSpPr>
            <a:spLocks/>
          </p:cNvSpPr>
          <p:nvPr/>
        </p:nvSpPr>
        <p:spPr bwMode="auto">
          <a:xfrm>
            <a:off x="7470775" y="2341563"/>
            <a:ext cx="107950" cy="133350"/>
          </a:xfrm>
          <a:custGeom>
            <a:avLst/>
            <a:gdLst>
              <a:gd name="T0" fmla="*/ 2147483647 w 12"/>
              <a:gd name="T1" fmla="*/ 2147483647 h 15"/>
              <a:gd name="T2" fmla="*/ 2147483647 w 12"/>
              <a:gd name="T3" fmla="*/ 2147483647 h 15"/>
              <a:gd name="T4" fmla="*/ 2147483647 w 12"/>
              <a:gd name="T5" fmla="*/ 2147483647 h 15"/>
              <a:gd name="T6" fmla="*/ 2147483647 w 12"/>
              <a:gd name="T7" fmla="*/ 2147483647 h 15"/>
              <a:gd name="T8" fmla="*/ 2147483647 w 12"/>
              <a:gd name="T9" fmla="*/ 2147483647 h 15"/>
              <a:gd name="T10" fmla="*/ 2147483647 w 12"/>
              <a:gd name="T11" fmla="*/ 2147483647 h 15"/>
              <a:gd name="T12" fmla="*/ 2147483647 w 12"/>
              <a:gd name="T13" fmla="*/ 2147483647 h 15"/>
              <a:gd name="T14" fmla="*/ 2147483647 w 12"/>
              <a:gd name="T15" fmla="*/ 2147483647 h 15"/>
              <a:gd name="T16" fmla="*/ 2147483647 w 12"/>
              <a:gd name="T17" fmla="*/ 2147483647 h 15"/>
              <a:gd name="T18" fmla="*/ 2147483647 w 12"/>
              <a:gd name="T19" fmla="*/ 2147483647 h 15"/>
              <a:gd name="T20" fmla="*/ 2147483647 w 12"/>
              <a:gd name="T21" fmla="*/ 2147483647 h 15"/>
              <a:gd name="T22" fmla="*/ 2147483647 w 12"/>
              <a:gd name="T23" fmla="*/ 2147483647 h 15"/>
              <a:gd name="T24" fmla="*/ 2147483647 w 12"/>
              <a:gd name="T25" fmla="*/ 2147483647 h 15"/>
              <a:gd name="T26" fmla="*/ 2147483647 w 12"/>
              <a:gd name="T27" fmla="*/ 2147483647 h 15"/>
              <a:gd name="T28" fmla="*/ 2147483647 w 12"/>
              <a:gd name="T29" fmla="*/ 2147483647 h 15"/>
              <a:gd name="T30" fmla="*/ 2147483647 w 12"/>
              <a:gd name="T31" fmla="*/ 2147483647 h 15"/>
              <a:gd name="T32" fmla="*/ 2147483647 w 12"/>
              <a:gd name="T33" fmla="*/ 2147483647 h 15"/>
              <a:gd name="T34" fmla="*/ 2147483647 w 12"/>
              <a:gd name="T35" fmla="*/ 2147483647 h 15"/>
              <a:gd name="T36" fmla="*/ 2147483647 w 12"/>
              <a:gd name="T37" fmla="*/ 2147483647 h 15"/>
              <a:gd name="T38" fmla="*/ 2147483647 w 12"/>
              <a:gd name="T39" fmla="*/ 2147483647 h 15"/>
              <a:gd name="T40" fmla="*/ 2147483647 w 12"/>
              <a:gd name="T41" fmla="*/ 2147483647 h 15"/>
              <a:gd name="T42" fmla="*/ 2147483647 w 12"/>
              <a:gd name="T43" fmla="*/ 2147483647 h 15"/>
              <a:gd name="T44" fmla="*/ 0 w 12"/>
              <a:gd name="T45" fmla="*/ 2147483647 h 15"/>
              <a:gd name="T46" fmla="*/ 0 w 12"/>
              <a:gd name="T47" fmla="*/ 2147483647 h 15"/>
              <a:gd name="T48" fmla="*/ 2147483647 w 12"/>
              <a:gd name="T49" fmla="*/ 2147483647 h 15"/>
              <a:gd name="T50" fmla="*/ 2147483647 w 12"/>
              <a:gd name="T51" fmla="*/ 2147483647 h 15"/>
              <a:gd name="T52" fmla="*/ 2147483647 w 12"/>
              <a:gd name="T53" fmla="*/ 0 h 15"/>
              <a:gd name="T54" fmla="*/ 2147483647 w 12"/>
              <a:gd name="T55" fmla="*/ 0 h 15"/>
              <a:gd name="T56" fmla="*/ 2147483647 w 12"/>
              <a:gd name="T57" fmla="*/ 0 h 15"/>
              <a:gd name="T58" fmla="*/ 2147483647 w 12"/>
              <a:gd name="T59" fmla="*/ 0 h 15"/>
              <a:gd name="T60" fmla="*/ 2147483647 w 12"/>
              <a:gd name="T61" fmla="*/ 2147483647 h 15"/>
              <a:gd name="T62" fmla="*/ 2147483647 w 12"/>
              <a:gd name="T63" fmla="*/ 2147483647 h 15"/>
              <a:gd name="T64" fmla="*/ 2147483647 w 12"/>
              <a:gd name="T65" fmla="*/ 2147483647 h 15"/>
              <a:gd name="T66" fmla="*/ 2147483647 w 12"/>
              <a:gd name="T67" fmla="*/ 2147483647 h 15"/>
              <a:gd name="T68" fmla="*/ 2147483647 w 12"/>
              <a:gd name="T69" fmla="*/ 2147483647 h 15"/>
              <a:gd name="T70" fmla="*/ 2147483647 w 12"/>
              <a:gd name="T71" fmla="*/ 2147483647 h 1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2"/>
              <a:gd name="T109" fmla="*/ 0 h 15"/>
              <a:gd name="T110" fmla="*/ 12 w 12"/>
              <a:gd name="T111" fmla="*/ 15 h 1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2" h="15">
                <a:moveTo>
                  <a:pt x="10" y="5"/>
                </a:moveTo>
                <a:lnTo>
                  <a:pt x="11" y="6"/>
                </a:lnTo>
                <a:lnTo>
                  <a:pt x="11" y="7"/>
                </a:lnTo>
                <a:lnTo>
                  <a:pt x="12" y="9"/>
                </a:lnTo>
                <a:lnTo>
                  <a:pt x="11" y="10"/>
                </a:lnTo>
                <a:lnTo>
                  <a:pt x="11" y="9"/>
                </a:lnTo>
                <a:lnTo>
                  <a:pt x="10" y="9"/>
                </a:lnTo>
                <a:lnTo>
                  <a:pt x="9" y="10"/>
                </a:lnTo>
                <a:lnTo>
                  <a:pt x="8" y="10"/>
                </a:lnTo>
                <a:lnTo>
                  <a:pt x="7" y="12"/>
                </a:lnTo>
                <a:lnTo>
                  <a:pt x="6" y="13"/>
                </a:lnTo>
                <a:lnTo>
                  <a:pt x="2" y="15"/>
                </a:lnTo>
                <a:lnTo>
                  <a:pt x="3" y="13"/>
                </a:lnTo>
                <a:lnTo>
                  <a:pt x="2" y="9"/>
                </a:lnTo>
                <a:lnTo>
                  <a:pt x="2" y="8"/>
                </a:lnTo>
                <a:lnTo>
                  <a:pt x="1" y="7"/>
                </a:lnTo>
                <a:lnTo>
                  <a:pt x="1" y="6"/>
                </a:lnTo>
                <a:lnTo>
                  <a:pt x="0" y="3"/>
                </a:lnTo>
                <a:lnTo>
                  <a:pt x="0" y="2"/>
                </a:lnTo>
                <a:lnTo>
                  <a:pt x="1" y="1"/>
                </a:lnTo>
                <a:lnTo>
                  <a:pt x="4" y="1"/>
                </a:lnTo>
                <a:lnTo>
                  <a:pt x="4" y="0"/>
                </a:lnTo>
                <a:lnTo>
                  <a:pt x="5" y="0"/>
                </a:lnTo>
                <a:lnTo>
                  <a:pt x="6" y="0"/>
                </a:lnTo>
                <a:lnTo>
                  <a:pt x="6" y="2"/>
                </a:lnTo>
                <a:lnTo>
                  <a:pt x="7" y="2"/>
                </a:lnTo>
                <a:lnTo>
                  <a:pt x="8" y="4"/>
                </a:lnTo>
                <a:lnTo>
                  <a:pt x="9" y="4"/>
                </a:lnTo>
                <a:lnTo>
                  <a:pt x="9" y="5"/>
                </a:lnTo>
                <a:lnTo>
                  <a:pt x="10" y="5"/>
                </a:lnTo>
                <a:close/>
              </a:path>
            </a:pathLst>
          </a:custGeom>
          <a:solidFill>
            <a:srgbClr val="FFFF00"/>
          </a:solidFill>
          <a:ln w="0">
            <a:solidFill>
              <a:srgbClr val="000000"/>
            </a:solidFill>
            <a:round/>
            <a:headEnd/>
            <a:tailEnd/>
          </a:ln>
        </p:spPr>
        <p:txBody>
          <a:bodyPr/>
          <a:lstStyle/>
          <a:p>
            <a:endParaRPr lang="en-US"/>
          </a:p>
        </p:txBody>
      </p:sp>
      <p:sp>
        <p:nvSpPr>
          <p:cNvPr id="95236" name="Freeform 726"/>
          <p:cNvSpPr>
            <a:spLocks/>
          </p:cNvSpPr>
          <p:nvPr/>
        </p:nvSpPr>
        <p:spPr bwMode="auto">
          <a:xfrm>
            <a:off x="6083300" y="3397250"/>
            <a:ext cx="1190625" cy="536575"/>
          </a:xfrm>
          <a:custGeom>
            <a:avLst/>
            <a:gdLst>
              <a:gd name="T0" fmla="*/ 2147483647 w 133"/>
              <a:gd name="T1" fmla="*/ 2147483647 h 60"/>
              <a:gd name="T2" fmla="*/ 2147483647 w 133"/>
              <a:gd name="T3" fmla="*/ 2147483647 h 60"/>
              <a:gd name="T4" fmla="*/ 2147483647 w 133"/>
              <a:gd name="T5" fmla="*/ 2147483647 h 60"/>
              <a:gd name="T6" fmla="*/ 2147483647 w 133"/>
              <a:gd name="T7" fmla="*/ 2147483647 h 60"/>
              <a:gd name="T8" fmla="*/ 2147483647 w 133"/>
              <a:gd name="T9" fmla="*/ 2147483647 h 60"/>
              <a:gd name="T10" fmla="*/ 2147483647 w 133"/>
              <a:gd name="T11" fmla="*/ 2147483647 h 60"/>
              <a:gd name="T12" fmla="*/ 2147483647 w 133"/>
              <a:gd name="T13" fmla="*/ 2147483647 h 60"/>
              <a:gd name="T14" fmla="*/ 2147483647 w 133"/>
              <a:gd name="T15" fmla="*/ 2147483647 h 60"/>
              <a:gd name="T16" fmla="*/ 2147483647 w 133"/>
              <a:gd name="T17" fmla="*/ 2147483647 h 60"/>
              <a:gd name="T18" fmla="*/ 2147483647 w 133"/>
              <a:gd name="T19" fmla="*/ 2147483647 h 60"/>
              <a:gd name="T20" fmla="*/ 2147483647 w 133"/>
              <a:gd name="T21" fmla="*/ 2147483647 h 60"/>
              <a:gd name="T22" fmla="*/ 2147483647 w 133"/>
              <a:gd name="T23" fmla="*/ 2147483647 h 60"/>
              <a:gd name="T24" fmla="*/ 2147483647 w 133"/>
              <a:gd name="T25" fmla="*/ 2147483647 h 60"/>
              <a:gd name="T26" fmla="*/ 2147483647 w 133"/>
              <a:gd name="T27" fmla="*/ 2147483647 h 60"/>
              <a:gd name="T28" fmla="*/ 2147483647 w 133"/>
              <a:gd name="T29" fmla="*/ 2147483647 h 60"/>
              <a:gd name="T30" fmla="*/ 2147483647 w 133"/>
              <a:gd name="T31" fmla="*/ 2147483647 h 60"/>
              <a:gd name="T32" fmla="*/ 2147483647 w 133"/>
              <a:gd name="T33" fmla="*/ 2147483647 h 60"/>
              <a:gd name="T34" fmla="*/ 2147483647 w 133"/>
              <a:gd name="T35" fmla="*/ 2147483647 h 60"/>
              <a:gd name="T36" fmla="*/ 2147483647 w 133"/>
              <a:gd name="T37" fmla="*/ 2147483647 h 60"/>
              <a:gd name="T38" fmla="*/ 2147483647 w 133"/>
              <a:gd name="T39" fmla="*/ 2147483647 h 60"/>
              <a:gd name="T40" fmla="*/ 2147483647 w 133"/>
              <a:gd name="T41" fmla="*/ 2147483647 h 60"/>
              <a:gd name="T42" fmla="*/ 2147483647 w 133"/>
              <a:gd name="T43" fmla="*/ 2147483647 h 60"/>
              <a:gd name="T44" fmla="*/ 2147483647 w 133"/>
              <a:gd name="T45" fmla="*/ 0 h 60"/>
              <a:gd name="T46" fmla="*/ 2147483647 w 133"/>
              <a:gd name="T47" fmla="*/ 2147483647 h 60"/>
              <a:gd name="T48" fmla="*/ 2147483647 w 133"/>
              <a:gd name="T49" fmla="*/ 2147483647 h 60"/>
              <a:gd name="T50" fmla="*/ 2147483647 w 133"/>
              <a:gd name="T51" fmla="*/ 2147483647 h 60"/>
              <a:gd name="T52" fmla="*/ 2147483647 w 133"/>
              <a:gd name="T53" fmla="*/ 2147483647 h 60"/>
              <a:gd name="T54" fmla="*/ 2147483647 w 133"/>
              <a:gd name="T55" fmla="*/ 2147483647 h 60"/>
              <a:gd name="T56" fmla="*/ 2147483647 w 133"/>
              <a:gd name="T57" fmla="*/ 2147483647 h 60"/>
              <a:gd name="T58" fmla="*/ 2147483647 w 133"/>
              <a:gd name="T59" fmla="*/ 2147483647 h 60"/>
              <a:gd name="T60" fmla="*/ 2147483647 w 133"/>
              <a:gd name="T61" fmla="*/ 2147483647 h 60"/>
              <a:gd name="T62" fmla="*/ 2147483647 w 133"/>
              <a:gd name="T63" fmla="*/ 2147483647 h 60"/>
              <a:gd name="T64" fmla="*/ 2147483647 w 133"/>
              <a:gd name="T65" fmla="*/ 2147483647 h 60"/>
              <a:gd name="T66" fmla="*/ 2147483647 w 133"/>
              <a:gd name="T67" fmla="*/ 2147483647 h 60"/>
              <a:gd name="T68" fmla="*/ 2147483647 w 133"/>
              <a:gd name="T69" fmla="*/ 2147483647 h 60"/>
              <a:gd name="T70" fmla="*/ 2147483647 w 133"/>
              <a:gd name="T71" fmla="*/ 2147483647 h 60"/>
              <a:gd name="T72" fmla="*/ 2147483647 w 133"/>
              <a:gd name="T73" fmla="*/ 2147483647 h 60"/>
              <a:gd name="T74" fmla="*/ 2147483647 w 133"/>
              <a:gd name="T75" fmla="*/ 2147483647 h 60"/>
              <a:gd name="T76" fmla="*/ 2147483647 w 133"/>
              <a:gd name="T77" fmla="*/ 2147483647 h 60"/>
              <a:gd name="T78" fmla="*/ 2147483647 w 133"/>
              <a:gd name="T79" fmla="*/ 2147483647 h 60"/>
              <a:gd name="T80" fmla="*/ 2147483647 w 133"/>
              <a:gd name="T81" fmla="*/ 2147483647 h 60"/>
              <a:gd name="T82" fmla="*/ 2147483647 w 133"/>
              <a:gd name="T83" fmla="*/ 2147483647 h 60"/>
              <a:gd name="T84" fmla="*/ 2147483647 w 133"/>
              <a:gd name="T85" fmla="*/ 2147483647 h 60"/>
              <a:gd name="T86" fmla="*/ 2147483647 w 133"/>
              <a:gd name="T87" fmla="*/ 2147483647 h 60"/>
              <a:gd name="T88" fmla="*/ 2147483647 w 133"/>
              <a:gd name="T89" fmla="*/ 2147483647 h 60"/>
              <a:gd name="T90" fmla="*/ 0 w 133"/>
              <a:gd name="T91" fmla="*/ 2147483647 h 60"/>
              <a:gd name="T92" fmla="*/ 0 w 133"/>
              <a:gd name="T93" fmla="*/ 2147483647 h 60"/>
              <a:gd name="T94" fmla="*/ 2147483647 w 133"/>
              <a:gd name="T95" fmla="*/ 2147483647 h 60"/>
              <a:gd name="T96" fmla="*/ 2147483647 w 133"/>
              <a:gd name="T97" fmla="*/ 2147483647 h 60"/>
              <a:gd name="T98" fmla="*/ 2147483647 w 133"/>
              <a:gd name="T99" fmla="*/ 2147483647 h 60"/>
              <a:gd name="T100" fmla="*/ 2147483647 w 133"/>
              <a:gd name="T101" fmla="*/ 2147483647 h 60"/>
              <a:gd name="T102" fmla="*/ 2147483647 w 133"/>
              <a:gd name="T103" fmla="*/ 2147483647 h 60"/>
              <a:gd name="T104" fmla="*/ 2147483647 w 133"/>
              <a:gd name="T105" fmla="*/ 2147483647 h 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3"/>
              <a:gd name="T160" fmla="*/ 0 h 60"/>
              <a:gd name="T161" fmla="*/ 133 w 133"/>
              <a:gd name="T162" fmla="*/ 60 h 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3" h="60">
                <a:moveTo>
                  <a:pt x="26" y="28"/>
                </a:moveTo>
                <a:lnTo>
                  <a:pt x="26" y="27"/>
                </a:lnTo>
                <a:lnTo>
                  <a:pt x="28" y="26"/>
                </a:lnTo>
                <a:lnTo>
                  <a:pt x="29" y="26"/>
                </a:lnTo>
                <a:lnTo>
                  <a:pt x="30" y="26"/>
                </a:lnTo>
                <a:lnTo>
                  <a:pt x="31" y="26"/>
                </a:lnTo>
                <a:lnTo>
                  <a:pt x="32" y="26"/>
                </a:lnTo>
                <a:lnTo>
                  <a:pt x="33" y="23"/>
                </a:lnTo>
                <a:lnTo>
                  <a:pt x="33" y="22"/>
                </a:lnTo>
                <a:lnTo>
                  <a:pt x="35" y="21"/>
                </a:lnTo>
                <a:lnTo>
                  <a:pt x="35" y="20"/>
                </a:lnTo>
                <a:lnTo>
                  <a:pt x="35" y="18"/>
                </a:lnTo>
                <a:lnTo>
                  <a:pt x="35" y="16"/>
                </a:lnTo>
                <a:lnTo>
                  <a:pt x="36" y="16"/>
                </a:lnTo>
                <a:lnTo>
                  <a:pt x="38" y="16"/>
                </a:lnTo>
                <a:lnTo>
                  <a:pt x="39" y="16"/>
                </a:lnTo>
                <a:lnTo>
                  <a:pt x="40" y="15"/>
                </a:lnTo>
                <a:lnTo>
                  <a:pt x="41" y="15"/>
                </a:lnTo>
                <a:lnTo>
                  <a:pt x="45" y="15"/>
                </a:lnTo>
                <a:lnTo>
                  <a:pt x="47" y="15"/>
                </a:lnTo>
                <a:lnTo>
                  <a:pt x="48" y="15"/>
                </a:lnTo>
                <a:lnTo>
                  <a:pt x="48" y="14"/>
                </a:lnTo>
                <a:lnTo>
                  <a:pt x="49" y="14"/>
                </a:lnTo>
                <a:lnTo>
                  <a:pt x="50" y="14"/>
                </a:lnTo>
                <a:lnTo>
                  <a:pt x="51" y="14"/>
                </a:lnTo>
                <a:lnTo>
                  <a:pt x="52" y="14"/>
                </a:lnTo>
                <a:lnTo>
                  <a:pt x="53" y="14"/>
                </a:lnTo>
                <a:lnTo>
                  <a:pt x="54" y="14"/>
                </a:lnTo>
                <a:lnTo>
                  <a:pt x="56" y="13"/>
                </a:lnTo>
                <a:lnTo>
                  <a:pt x="59" y="13"/>
                </a:lnTo>
                <a:lnTo>
                  <a:pt x="60" y="13"/>
                </a:lnTo>
                <a:lnTo>
                  <a:pt x="61" y="13"/>
                </a:lnTo>
                <a:lnTo>
                  <a:pt x="62" y="12"/>
                </a:lnTo>
                <a:lnTo>
                  <a:pt x="65" y="12"/>
                </a:lnTo>
                <a:lnTo>
                  <a:pt x="66" y="12"/>
                </a:lnTo>
                <a:lnTo>
                  <a:pt x="67" y="11"/>
                </a:lnTo>
                <a:lnTo>
                  <a:pt x="68" y="11"/>
                </a:lnTo>
                <a:lnTo>
                  <a:pt x="70" y="11"/>
                </a:lnTo>
                <a:lnTo>
                  <a:pt x="72" y="11"/>
                </a:lnTo>
                <a:lnTo>
                  <a:pt x="72" y="10"/>
                </a:lnTo>
                <a:lnTo>
                  <a:pt x="73" y="10"/>
                </a:lnTo>
                <a:lnTo>
                  <a:pt x="78" y="9"/>
                </a:lnTo>
                <a:lnTo>
                  <a:pt x="79" y="9"/>
                </a:lnTo>
                <a:lnTo>
                  <a:pt x="81" y="9"/>
                </a:lnTo>
                <a:lnTo>
                  <a:pt x="83" y="8"/>
                </a:lnTo>
                <a:lnTo>
                  <a:pt x="84" y="8"/>
                </a:lnTo>
                <a:lnTo>
                  <a:pt x="85" y="8"/>
                </a:lnTo>
                <a:lnTo>
                  <a:pt x="86" y="8"/>
                </a:lnTo>
                <a:lnTo>
                  <a:pt x="87" y="8"/>
                </a:lnTo>
                <a:lnTo>
                  <a:pt x="90" y="7"/>
                </a:lnTo>
                <a:lnTo>
                  <a:pt x="91" y="7"/>
                </a:lnTo>
                <a:lnTo>
                  <a:pt x="92" y="7"/>
                </a:lnTo>
                <a:lnTo>
                  <a:pt x="93" y="6"/>
                </a:lnTo>
                <a:lnTo>
                  <a:pt x="94" y="6"/>
                </a:lnTo>
                <a:lnTo>
                  <a:pt x="97" y="6"/>
                </a:lnTo>
                <a:lnTo>
                  <a:pt x="101" y="5"/>
                </a:lnTo>
                <a:lnTo>
                  <a:pt x="102" y="5"/>
                </a:lnTo>
                <a:lnTo>
                  <a:pt x="103" y="4"/>
                </a:lnTo>
                <a:lnTo>
                  <a:pt x="104" y="4"/>
                </a:lnTo>
                <a:lnTo>
                  <a:pt x="106" y="4"/>
                </a:lnTo>
                <a:lnTo>
                  <a:pt x="106" y="3"/>
                </a:lnTo>
                <a:lnTo>
                  <a:pt x="107" y="3"/>
                </a:lnTo>
                <a:lnTo>
                  <a:pt x="109" y="3"/>
                </a:lnTo>
                <a:lnTo>
                  <a:pt x="112" y="2"/>
                </a:lnTo>
                <a:lnTo>
                  <a:pt x="113" y="2"/>
                </a:lnTo>
                <a:lnTo>
                  <a:pt x="114" y="2"/>
                </a:lnTo>
                <a:lnTo>
                  <a:pt x="115" y="2"/>
                </a:lnTo>
                <a:lnTo>
                  <a:pt x="116" y="1"/>
                </a:lnTo>
                <a:lnTo>
                  <a:pt x="118" y="1"/>
                </a:lnTo>
                <a:lnTo>
                  <a:pt x="120" y="1"/>
                </a:lnTo>
                <a:lnTo>
                  <a:pt x="122" y="0"/>
                </a:lnTo>
                <a:lnTo>
                  <a:pt x="122" y="1"/>
                </a:lnTo>
                <a:lnTo>
                  <a:pt x="125" y="6"/>
                </a:lnTo>
                <a:lnTo>
                  <a:pt x="132" y="16"/>
                </a:lnTo>
                <a:lnTo>
                  <a:pt x="133" y="24"/>
                </a:lnTo>
                <a:lnTo>
                  <a:pt x="129" y="25"/>
                </a:lnTo>
                <a:lnTo>
                  <a:pt x="126" y="29"/>
                </a:lnTo>
                <a:lnTo>
                  <a:pt x="123" y="33"/>
                </a:lnTo>
                <a:lnTo>
                  <a:pt x="120" y="39"/>
                </a:lnTo>
                <a:lnTo>
                  <a:pt x="118" y="38"/>
                </a:lnTo>
                <a:lnTo>
                  <a:pt x="116" y="38"/>
                </a:lnTo>
                <a:lnTo>
                  <a:pt x="111" y="40"/>
                </a:lnTo>
                <a:lnTo>
                  <a:pt x="109" y="42"/>
                </a:lnTo>
                <a:lnTo>
                  <a:pt x="106" y="45"/>
                </a:lnTo>
                <a:lnTo>
                  <a:pt x="103" y="49"/>
                </a:lnTo>
                <a:lnTo>
                  <a:pt x="103" y="50"/>
                </a:lnTo>
                <a:lnTo>
                  <a:pt x="101" y="56"/>
                </a:lnTo>
                <a:lnTo>
                  <a:pt x="101" y="57"/>
                </a:lnTo>
                <a:lnTo>
                  <a:pt x="98" y="57"/>
                </a:lnTo>
                <a:lnTo>
                  <a:pt x="95" y="58"/>
                </a:lnTo>
                <a:lnTo>
                  <a:pt x="92" y="60"/>
                </a:lnTo>
                <a:lnTo>
                  <a:pt x="92" y="59"/>
                </a:lnTo>
                <a:lnTo>
                  <a:pt x="90" y="58"/>
                </a:lnTo>
                <a:lnTo>
                  <a:pt x="86" y="55"/>
                </a:lnTo>
                <a:lnTo>
                  <a:pt x="84" y="53"/>
                </a:lnTo>
                <a:lnTo>
                  <a:pt x="83" y="53"/>
                </a:lnTo>
                <a:lnTo>
                  <a:pt x="79" y="50"/>
                </a:lnTo>
                <a:lnTo>
                  <a:pt x="78" y="49"/>
                </a:lnTo>
                <a:lnTo>
                  <a:pt x="76" y="48"/>
                </a:lnTo>
                <a:lnTo>
                  <a:pt x="75" y="48"/>
                </a:lnTo>
                <a:lnTo>
                  <a:pt x="73" y="46"/>
                </a:lnTo>
                <a:lnTo>
                  <a:pt x="71" y="45"/>
                </a:lnTo>
                <a:lnTo>
                  <a:pt x="70" y="45"/>
                </a:lnTo>
                <a:lnTo>
                  <a:pt x="68" y="45"/>
                </a:lnTo>
                <a:lnTo>
                  <a:pt x="67" y="46"/>
                </a:lnTo>
                <a:lnTo>
                  <a:pt x="62" y="46"/>
                </a:lnTo>
                <a:lnTo>
                  <a:pt x="60" y="47"/>
                </a:lnTo>
                <a:lnTo>
                  <a:pt x="58" y="47"/>
                </a:lnTo>
                <a:lnTo>
                  <a:pt x="54" y="48"/>
                </a:lnTo>
                <a:lnTo>
                  <a:pt x="54" y="45"/>
                </a:lnTo>
                <a:lnTo>
                  <a:pt x="53" y="44"/>
                </a:lnTo>
                <a:lnTo>
                  <a:pt x="52" y="43"/>
                </a:lnTo>
                <a:lnTo>
                  <a:pt x="50" y="43"/>
                </a:lnTo>
                <a:lnTo>
                  <a:pt x="49" y="42"/>
                </a:lnTo>
                <a:lnTo>
                  <a:pt x="50" y="42"/>
                </a:lnTo>
                <a:lnTo>
                  <a:pt x="48" y="42"/>
                </a:lnTo>
                <a:lnTo>
                  <a:pt x="46" y="42"/>
                </a:lnTo>
                <a:lnTo>
                  <a:pt x="45" y="42"/>
                </a:lnTo>
                <a:lnTo>
                  <a:pt x="42" y="43"/>
                </a:lnTo>
                <a:lnTo>
                  <a:pt x="39" y="43"/>
                </a:lnTo>
                <a:lnTo>
                  <a:pt x="38" y="43"/>
                </a:lnTo>
                <a:lnTo>
                  <a:pt x="37" y="43"/>
                </a:lnTo>
                <a:lnTo>
                  <a:pt x="35" y="43"/>
                </a:lnTo>
                <a:lnTo>
                  <a:pt x="34" y="44"/>
                </a:lnTo>
                <a:lnTo>
                  <a:pt x="33" y="44"/>
                </a:lnTo>
                <a:lnTo>
                  <a:pt x="32" y="44"/>
                </a:lnTo>
                <a:lnTo>
                  <a:pt x="31" y="44"/>
                </a:lnTo>
                <a:lnTo>
                  <a:pt x="29" y="44"/>
                </a:lnTo>
                <a:lnTo>
                  <a:pt x="27" y="45"/>
                </a:lnTo>
                <a:lnTo>
                  <a:pt x="26" y="46"/>
                </a:lnTo>
                <a:lnTo>
                  <a:pt x="25" y="46"/>
                </a:lnTo>
                <a:lnTo>
                  <a:pt x="24" y="48"/>
                </a:lnTo>
                <a:lnTo>
                  <a:pt x="22" y="48"/>
                </a:lnTo>
                <a:lnTo>
                  <a:pt x="20" y="49"/>
                </a:lnTo>
                <a:lnTo>
                  <a:pt x="18" y="50"/>
                </a:lnTo>
                <a:lnTo>
                  <a:pt x="17" y="50"/>
                </a:lnTo>
                <a:lnTo>
                  <a:pt x="15" y="50"/>
                </a:lnTo>
                <a:lnTo>
                  <a:pt x="13" y="51"/>
                </a:lnTo>
                <a:lnTo>
                  <a:pt x="12" y="51"/>
                </a:lnTo>
                <a:lnTo>
                  <a:pt x="11" y="51"/>
                </a:lnTo>
                <a:lnTo>
                  <a:pt x="6" y="52"/>
                </a:lnTo>
                <a:lnTo>
                  <a:pt x="5" y="52"/>
                </a:lnTo>
                <a:lnTo>
                  <a:pt x="3" y="52"/>
                </a:lnTo>
                <a:lnTo>
                  <a:pt x="1" y="52"/>
                </a:lnTo>
                <a:lnTo>
                  <a:pt x="0" y="53"/>
                </a:lnTo>
                <a:lnTo>
                  <a:pt x="0" y="52"/>
                </a:lnTo>
                <a:lnTo>
                  <a:pt x="0" y="50"/>
                </a:lnTo>
                <a:lnTo>
                  <a:pt x="0" y="48"/>
                </a:lnTo>
                <a:lnTo>
                  <a:pt x="0" y="47"/>
                </a:lnTo>
                <a:lnTo>
                  <a:pt x="3" y="47"/>
                </a:lnTo>
                <a:lnTo>
                  <a:pt x="4" y="46"/>
                </a:lnTo>
                <a:lnTo>
                  <a:pt x="4" y="45"/>
                </a:lnTo>
                <a:lnTo>
                  <a:pt x="4" y="44"/>
                </a:lnTo>
                <a:lnTo>
                  <a:pt x="4" y="43"/>
                </a:lnTo>
                <a:lnTo>
                  <a:pt x="5" y="41"/>
                </a:lnTo>
                <a:lnTo>
                  <a:pt x="7" y="40"/>
                </a:lnTo>
                <a:lnTo>
                  <a:pt x="8" y="40"/>
                </a:lnTo>
                <a:lnTo>
                  <a:pt x="9" y="40"/>
                </a:lnTo>
                <a:lnTo>
                  <a:pt x="11" y="40"/>
                </a:lnTo>
                <a:lnTo>
                  <a:pt x="14" y="37"/>
                </a:lnTo>
                <a:lnTo>
                  <a:pt x="14" y="36"/>
                </a:lnTo>
                <a:lnTo>
                  <a:pt x="16" y="35"/>
                </a:lnTo>
                <a:lnTo>
                  <a:pt x="18" y="35"/>
                </a:lnTo>
                <a:lnTo>
                  <a:pt x="18" y="34"/>
                </a:lnTo>
                <a:lnTo>
                  <a:pt x="19" y="32"/>
                </a:lnTo>
                <a:lnTo>
                  <a:pt x="19" y="31"/>
                </a:lnTo>
                <a:lnTo>
                  <a:pt x="21" y="30"/>
                </a:lnTo>
                <a:lnTo>
                  <a:pt x="23" y="28"/>
                </a:lnTo>
                <a:lnTo>
                  <a:pt x="23" y="29"/>
                </a:lnTo>
                <a:lnTo>
                  <a:pt x="25" y="30"/>
                </a:lnTo>
                <a:lnTo>
                  <a:pt x="25" y="29"/>
                </a:lnTo>
                <a:lnTo>
                  <a:pt x="26" y="28"/>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37" name="Freeform 725"/>
          <p:cNvSpPr>
            <a:spLocks/>
          </p:cNvSpPr>
          <p:nvPr/>
        </p:nvSpPr>
        <p:spPr bwMode="auto">
          <a:xfrm>
            <a:off x="7069138" y="2833688"/>
            <a:ext cx="142875" cy="231775"/>
          </a:xfrm>
          <a:custGeom>
            <a:avLst/>
            <a:gdLst>
              <a:gd name="T0" fmla="*/ 2147483647 w 16"/>
              <a:gd name="T1" fmla="*/ 2147483647 h 26"/>
              <a:gd name="T2" fmla="*/ 2147483647 w 16"/>
              <a:gd name="T3" fmla="*/ 2147483647 h 26"/>
              <a:gd name="T4" fmla="*/ 2147483647 w 16"/>
              <a:gd name="T5" fmla="*/ 2147483647 h 26"/>
              <a:gd name="T6" fmla="*/ 2147483647 w 16"/>
              <a:gd name="T7" fmla="*/ 2147483647 h 26"/>
              <a:gd name="T8" fmla="*/ 2147483647 w 16"/>
              <a:gd name="T9" fmla="*/ 2147483647 h 26"/>
              <a:gd name="T10" fmla="*/ 2147483647 w 16"/>
              <a:gd name="T11" fmla="*/ 2147483647 h 26"/>
              <a:gd name="T12" fmla="*/ 2147483647 w 16"/>
              <a:gd name="T13" fmla="*/ 2147483647 h 26"/>
              <a:gd name="T14" fmla="*/ 2147483647 w 16"/>
              <a:gd name="T15" fmla="*/ 0 h 26"/>
              <a:gd name="T16" fmla="*/ 2147483647 w 16"/>
              <a:gd name="T17" fmla="*/ 0 h 26"/>
              <a:gd name="T18" fmla="*/ 2147483647 w 16"/>
              <a:gd name="T19" fmla="*/ 0 h 26"/>
              <a:gd name="T20" fmla="*/ 2147483647 w 16"/>
              <a:gd name="T21" fmla="*/ 0 h 26"/>
              <a:gd name="T22" fmla="*/ 2147483647 w 16"/>
              <a:gd name="T23" fmla="*/ 0 h 26"/>
              <a:gd name="T24" fmla="*/ 0 w 16"/>
              <a:gd name="T25" fmla="*/ 2147483647 h 26"/>
              <a:gd name="T26" fmla="*/ 0 w 16"/>
              <a:gd name="T27" fmla="*/ 2147483647 h 26"/>
              <a:gd name="T28" fmla="*/ 0 w 16"/>
              <a:gd name="T29" fmla="*/ 2147483647 h 26"/>
              <a:gd name="T30" fmla="*/ 0 w 16"/>
              <a:gd name="T31" fmla="*/ 2147483647 h 26"/>
              <a:gd name="T32" fmla="*/ 0 w 16"/>
              <a:gd name="T33" fmla="*/ 2147483647 h 26"/>
              <a:gd name="T34" fmla="*/ 2147483647 w 16"/>
              <a:gd name="T35" fmla="*/ 2147483647 h 26"/>
              <a:gd name="T36" fmla="*/ 2147483647 w 16"/>
              <a:gd name="T37" fmla="*/ 2147483647 h 26"/>
              <a:gd name="T38" fmla="*/ 2147483647 w 16"/>
              <a:gd name="T39" fmla="*/ 2147483647 h 26"/>
              <a:gd name="T40" fmla="*/ 2147483647 w 16"/>
              <a:gd name="T41" fmla="*/ 2147483647 h 26"/>
              <a:gd name="T42" fmla="*/ 2147483647 w 16"/>
              <a:gd name="T43" fmla="*/ 2147483647 h 26"/>
              <a:gd name="T44" fmla="*/ 2147483647 w 16"/>
              <a:gd name="T45" fmla="*/ 2147483647 h 26"/>
              <a:gd name="T46" fmla="*/ 2147483647 w 16"/>
              <a:gd name="T47" fmla="*/ 2147483647 h 26"/>
              <a:gd name="T48" fmla="*/ 2147483647 w 16"/>
              <a:gd name="T49" fmla="*/ 2147483647 h 26"/>
              <a:gd name="T50" fmla="*/ 2147483647 w 16"/>
              <a:gd name="T51" fmla="*/ 2147483647 h 26"/>
              <a:gd name="T52" fmla="*/ 2147483647 w 16"/>
              <a:gd name="T53" fmla="*/ 2147483647 h 26"/>
              <a:gd name="T54" fmla="*/ 2147483647 w 16"/>
              <a:gd name="T55" fmla="*/ 2147483647 h 26"/>
              <a:gd name="T56" fmla="*/ 2147483647 w 16"/>
              <a:gd name="T57" fmla="*/ 2147483647 h 26"/>
              <a:gd name="T58" fmla="*/ 2147483647 w 16"/>
              <a:gd name="T59" fmla="*/ 2147483647 h 26"/>
              <a:gd name="T60" fmla="*/ 2147483647 w 16"/>
              <a:gd name="T61" fmla="*/ 2147483647 h 26"/>
              <a:gd name="T62" fmla="*/ 2147483647 w 16"/>
              <a:gd name="T63" fmla="*/ 2147483647 h 26"/>
              <a:gd name="T64" fmla="*/ 2147483647 w 16"/>
              <a:gd name="T65" fmla="*/ 2147483647 h 26"/>
              <a:gd name="T66" fmla="*/ 2147483647 w 16"/>
              <a:gd name="T67" fmla="*/ 2147483647 h 26"/>
              <a:gd name="T68" fmla="*/ 2147483647 w 16"/>
              <a:gd name="T69" fmla="*/ 2147483647 h 26"/>
              <a:gd name="T70" fmla="*/ 2147483647 w 16"/>
              <a:gd name="T71" fmla="*/ 2147483647 h 26"/>
              <a:gd name="T72" fmla="*/ 2147483647 w 16"/>
              <a:gd name="T73" fmla="*/ 2147483647 h 26"/>
              <a:gd name="T74" fmla="*/ 2147483647 w 16"/>
              <a:gd name="T75" fmla="*/ 2147483647 h 26"/>
              <a:gd name="T76" fmla="*/ 2147483647 w 16"/>
              <a:gd name="T77" fmla="*/ 2147483647 h 26"/>
              <a:gd name="T78" fmla="*/ 2147483647 w 16"/>
              <a:gd name="T79" fmla="*/ 2147483647 h 26"/>
              <a:gd name="T80" fmla="*/ 2147483647 w 16"/>
              <a:gd name="T81" fmla="*/ 2147483647 h 26"/>
              <a:gd name="T82" fmla="*/ 2147483647 w 16"/>
              <a:gd name="T83" fmla="*/ 2147483647 h 26"/>
              <a:gd name="T84" fmla="*/ 2147483647 w 16"/>
              <a:gd name="T85" fmla="*/ 2147483647 h 26"/>
              <a:gd name="T86" fmla="*/ 2147483647 w 16"/>
              <a:gd name="T87" fmla="*/ 2147483647 h 26"/>
              <a:gd name="T88" fmla="*/ 2147483647 w 16"/>
              <a:gd name="T89" fmla="*/ 2147483647 h 26"/>
              <a:gd name="T90" fmla="*/ 2147483647 w 16"/>
              <a:gd name="T91" fmla="*/ 2147483647 h 26"/>
              <a:gd name="T92" fmla="*/ 2147483647 w 16"/>
              <a:gd name="T93" fmla="*/ 2147483647 h 26"/>
              <a:gd name="T94" fmla="*/ 2147483647 w 16"/>
              <a:gd name="T95" fmla="*/ 2147483647 h 26"/>
              <a:gd name="T96" fmla="*/ 2147483647 w 16"/>
              <a:gd name="T97" fmla="*/ 2147483647 h 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
              <a:gd name="T148" fmla="*/ 0 h 26"/>
              <a:gd name="T149" fmla="*/ 16 w 16"/>
              <a:gd name="T150" fmla="*/ 26 h 2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 h="26">
                <a:moveTo>
                  <a:pt x="5" y="9"/>
                </a:moveTo>
                <a:lnTo>
                  <a:pt x="4" y="6"/>
                </a:lnTo>
                <a:lnTo>
                  <a:pt x="4" y="5"/>
                </a:lnTo>
                <a:lnTo>
                  <a:pt x="3" y="4"/>
                </a:lnTo>
                <a:lnTo>
                  <a:pt x="4" y="2"/>
                </a:lnTo>
                <a:lnTo>
                  <a:pt x="5" y="1"/>
                </a:lnTo>
                <a:lnTo>
                  <a:pt x="5" y="0"/>
                </a:lnTo>
                <a:lnTo>
                  <a:pt x="3" y="0"/>
                </a:lnTo>
                <a:lnTo>
                  <a:pt x="2" y="0"/>
                </a:lnTo>
                <a:lnTo>
                  <a:pt x="0" y="2"/>
                </a:lnTo>
                <a:lnTo>
                  <a:pt x="0" y="3"/>
                </a:lnTo>
                <a:lnTo>
                  <a:pt x="0" y="4"/>
                </a:lnTo>
                <a:lnTo>
                  <a:pt x="2" y="9"/>
                </a:lnTo>
                <a:lnTo>
                  <a:pt x="2" y="10"/>
                </a:lnTo>
                <a:lnTo>
                  <a:pt x="2" y="11"/>
                </a:lnTo>
                <a:lnTo>
                  <a:pt x="2" y="12"/>
                </a:lnTo>
                <a:lnTo>
                  <a:pt x="3" y="13"/>
                </a:lnTo>
                <a:lnTo>
                  <a:pt x="3" y="14"/>
                </a:lnTo>
                <a:lnTo>
                  <a:pt x="4" y="16"/>
                </a:lnTo>
                <a:lnTo>
                  <a:pt x="4" y="19"/>
                </a:lnTo>
                <a:lnTo>
                  <a:pt x="5" y="20"/>
                </a:lnTo>
                <a:lnTo>
                  <a:pt x="5" y="21"/>
                </a:lnTo>
                <a:lnTo>
                  <a:pt x="5" y="23"/>
                </a:lnTo>
                <a:lnTo>
                  <a:pt x="6" y="23"/>
                </a:lnTo>
                <a:lnTo>
                  <a:pt x="6" y="24"/>
                </a:lnTo>
                <a:lnTo>
                  <a:pt x="6" y="25"/>
                </a:lnTo>
                <a:lnTo>
                  <a:pt x="7" y="26"/>
                </a:lnTo>
                <a:lnTo>
                  <a:pt x="9" y="26"/>
                </a:lnTo>
                <a:lnTo>
                  <a:pt x="12" y="25"/>
                </a:lnTo>
                <a:lnTo>
                  <a:pt x="13" y="25"/>
                </a:lnTo>
                <a:lnTo>
                  <a:pt x="15" y="25"/>
                </a:lnTo>
                <a:lnTo>
                  <a:pt x="16" y="25"/>
                </a:lnTo>
                <a:lnTo>
                  <a:pt x="14" y="18"/>
                </a:lnTo>
                <a:lnTo>
                  <a:pt x="13" y="19"/>
                </a:lnTo>
                <a:lnTo>
                  <a:pt x="10" y="16"/>
                </a:lnTo>
                <a:lnTo>
                  <a:pt x="9" y="14"/>
                </a:lnTo>
                <a:lnTo>
                  <a:pt x="7" y="11"/>
                </a:lnTo>
                <a:lnTo>
                  <a:pt x="5" y="9"/>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38" name="Freeform 724"/>
          <p:cNvSpPr>
            <a:spLocks/>
          </p:cNvSpPr>
          <p:nvPr/>
        </p:nvSpPr>
        <p:spPr bwMode="auto">
          <a:xfrm>
            <a:off x="6924675" y="3021013"/>
            <a:ext cx="26988" cy="26987"/>
          </a:xfrm>
          <a:custGeom>
            <a:avLst/>
            <a:gdLst>
              <a:gd name="T0" fmla="*/ 0 w 3"/>
              <a:gd name="T1" fmla="*/ 2147483647 h 3"/>
              <a:gd name="T2" fmla="*/ 2147483647 w 3"/>
              <a:gd name="T3" fmla="*/ 2147483647 h 3"/>
              <a:gd name="T4" fmla="*/ 2147483647 w 3"/>
              <a:gd name="T5" fmla="*/ 2147483647 h 3"/>
              <a:gd name="T6" fmla="*/ 2147483647 w 3"/>
              <a:gd name="T7" fmla="*/ 2147483647 h 3"/>
              <a:gd name="T8" fmla="*/ 2147483647 w 3"/>
              <a:gd name="T9" fmla="*/ 2147483647 h 3"/>
              <a:gd name="T10" fmla="*/ 2147483647 w 3"/>
              <a:gd name="T11" fmla="*/ 2147483647 h 3"/>
              <a:gd name="T12" fmla="*/ 2147483647 w 3"/>
              <a:gd name="T13" fmla="*/ 2147483647 h 3"/>
              <a:gd name="T14" fmla="*/ 2147483647 w 3"/>
              <a:gd name="T15" fmla="*/ 0 h 3"/>
              <a:gd name="T16" fmla="*/ 2147483647 w 3"/>
              <a:gd name="T17" fmla="*/ 0 h 3"/>
              <a:gd name="T18" fmla="*/ 0 w 3"/>
              <a:gd name="T19" fmla="*/ 0 h 3"/>
              <a:gd name="T20" fmla="*/ 0 w 3"/>
              <a:gd name="T21" fmla="*/ 2147483647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
              <a:gd name="T34" fmla="*/ 0 h 3"/>
              <a:gd name="T35" fmla="*/ 3 w 3"/>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 h="3">
                <a:moveTo>
                  <a:pt x="0" y="1"/>
                </a:moveTo>
                <a:lnTo>
                  <a:pt x="1" y="2"/>
                </a:lnTo>
                <a:lnTo>
                  <a:pt x="2" y="3"/>
                </a:lnTo>
                <a:lnTo>
                  <a:pt x="3" y="2"/>
                </a:lnTo>
                <a:lnTo>
                  <a:pt x="3" y="1"/>
                </a:lnTo>
                <a:lnTo>
                  <a:pt x="1" y="0"/>
                </a:lnTo>
                <a:lnTo>
                  <a:pt x="0" y="0"/>
                </a:lnTo>
                <a:lnTo>
                  <a:pt x="0" y="1"/>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39" name="Freeform 723"/>
          <p:cNvSpPr>
            <a:spLocks/>
          </p:cNvSpPr>
          <p:nvPr/>
        </p:nvSpPr>
        <p:spPr bwMode="auto">
          <a:xfrm>
            <a:off x="6594475" y="2860675"/>
            <a:ext cx="617538" cy="312738"/>
          </a:xfrm>
          <a:custGeom>
            <a:avLst/>
            <a:gdLst>
              <a:gd name="T0" fmla="*/ 2147483647 w 69"/>
              <a:gd name="T1" fmla="*/ 2147483647 h 35"/>
              <a:gd name="T2" fmla="*/ 2147483647 w 69"/>
              <a:gd name="T3" fmla="*/ 2147483647 h 35"/>
              <a:gd name="T4" fmla="*/ 2147483647 w 69"/>
              <a:gd name="T5" fmla="*/ 2147483647 h 35"/>
              <a:gd name="T6" fmla="*/ 2147483647 w 69"/>
              <a:gd name="T7" fmla="*/ 2147483647 h 35"/>
              <a:gd name="T8" fmla="*/ 2147483647 w 69"/>
              <a:gd name="T9" fmla="*/ 2147483647 h 35"/>
              <a:gd name="T10" fmla="*/ 2147483647 w 69"/>
              <a:gd name="T11" fmla="*/ 2147483647 h 35"/>
              <a:gd name="T12" fmla="*/ 2147483647 w 69"/>
              <a:gd name="T13" fmla="*/ 2147483647 h 35"/>
              <a:gd name="T14" fmla="*/ 2147483647 w 69"/>
              <a:gd name="T15" fmla="*/ 2147483647 h 35"/>
              <a:gd name="T16" fmla="*/ 2147483647 w 69"/>
              <a:gd name="T17" fmla="*/ 0 h 35"/>
              <a:gd name="T18" fmla="*/ 2147483647 w 69"/>
              <a:gd name="T19" fmla="*/ 2147483647 h 35"/>
              <a:gd name="T20" fmla="*/ 2147483647 w 69"/>
              <a:gd name="T21" fmla="*/ 2147483647 h 35"/>
              <a:gd name="T22" fmla="*/ 2147483647 w 69"/>
              <a:gd name="T23" fmla="*/ 2147483647 h 35"/>
              <a:gd name="T24" fmla="*/ 2147483647 w 69"/>
              <a:gd name="T25" fmla="*/ 2147483647 h 35"/>
              <a:gd name="T26" fmla="*/ 2147483647 w 69"/>
              <a:gd name="T27" fmla="*/ 2147483647 h 35"/>
              <a:gd name="T28" fmla="*/ 2147483647 w 69"/>
              <a:gd name="T29" fmla="*/ 2147483647 h 35"/>
              <a:gd name="T30" fmla="*/ 2147483647 w 69"/>
              <a:gd name="T31" fmla="*/ 2147483647 h 35"/>
              <a:gd name="T32" fmla="*/ 2147483647 w 69"/>
              <a:gd name="T33" fmla="*/ 2147483647 h 35"/>
              <a:gd name="T34" fmla="*/ 2147483647 w 69"/>
              <a:gd name="T35" fmla="*/ 2147483647 h 35"/>
              <a:gd name="T36" fmla="*/ 2147483647 w 69"/>
              <a:gd name="T37" fmla="*/ 2147483647 h 35"/>
              <a:gd name="T38" fmla="*/ 2147483647 w 69"/>
              <a:gd name="T39" fmla="*/ 2147483647 h 35"/>
              <a:gd name="T40" fmla="*/ 2147483647 w 69"/>
              <a:gd name="T41" fmla="*/ 2147483647 h 35"/>
              <a:gd name="T42" fmla="*/ 2147483647 w 69"/>
              <a:gd name="T43" fmla="*/ 2147483647 h 35"/>
              <a:gd name="T44" fmla="*/ 2147483647 w 69"/>
              <a:gd name="T45" fmla="*/ 2147483647 h 35"/>
              <a:gd name="T46" fmla="*/ 2147483647 w 69"/>
              <a:gd name="T47" fmla="*/ 2147483647 h 35"/>
              <a:gd name="T48" fmla="*/ 2147483647 w 69"/>
              <a:gd name="T49" fmla="*/ 2147483647 h 35"/>
              <a:gd name="T50" fmla="*/ 2147483647 w 69"/>
              <a:gd name="T51" fmla="*/ 2147483647 h 35"/>
              <a:gd name="T52" fmla="*/ 2147483647 w 69"/>
              <a:gd name="T53" fmla="*/ 2147483647 h 35"/>
              <a:gd name="T54" fmla="*/ 2147483647 w 69"/>
              <a:gd name="T55" fmla="*/ 2147483647 h 35"/>
              <a:gd name="T56" fmla="*/ 2147483647 w 69"/>
              <a:gd name="T57" fmla="*/ 2147483647 h 35"/>
              <a:gd name="T58" fmla="*/ 2147483647 w 69"/>
              <a:gd name="T59" fmla="*/ 2147483647 h 35"/>
              <a:gd name="T60" fmla="*/ 2147483647 w 69"/>
              <a:gd name="T61" fmla="*/ 2147483647 h 35"/>
              <a:gd name="T62" fmla="*/ 2147483647 w 69"/>
              <a:gd name="T63" fmla="*/ 2147483647 h 35"/>
              <a:gd name="T64" fmla="*/ 2147483647 w 69"/>
              <a:gd name="T65" fmla="*/ 2147483647 h 35"/>
              <a:gd name="T66" fmla="*/ 2147483647 w 69"/>
              <a:gd name="T67" fmla="*/ 2147483647 h 35"/>
              <a:gd name="T68" fmla="*/ 2147483647 w 69"/>
              <a:gd name="T69" fmla="*/ 2147483647 h 35"/>
              <a:gd name="T70" fmla="*/ 2147483647 w 69"/>
              <a:gd name="T71" fmla="*/ 2147483647 h 35"/>
              <a:gd name="T72" fmla="*/ 2147483647 w 69"/>
              <a:gd name="T73" fmla="*/ 2147483647 h 35"/>
              <a:gd name="T74" fmla="*/ 2147483647 w 69"/>
              <a:gd name="T75" fmla="*/ 2147483647 h 35"/>
              <a:gd name="T76" fmla="*/ 2147483647 w 69"/>
              <a:gd name="T77" fmla="*/ 2147483647 h 35"/>
              <a:gd name="T78" fmla="*/ 2147483647 w 69"/>
              <a:gd name="T79" fmla="*/ 2147483647 h 35"/>
              <a:gd name="T80" fmla="*/ 2147483647 w 69"/>
              <a:gd name="T81" fmla="*/ 2147483647 h 35"/>
              <a:gd name="T82" fmla="*/ 2147483647 w 69"/>
              <a:gd name="T83" fmla="*/ 2147483647 h 35"/>
              <a:gd name="T84" fmla="*/ 2147483647 w 69"/>
              <a:gd name="T85" fmla="*/ 2147483647 h 35"/>
              <a:gd name="T86" fmla="*/ 2147483647 w 69"/>
              <a:gd name="T87" fmla="*/ 2147483647 h 35"/>
              <a:gd name="T88" fmla="*/ 2147483647 w 69"/>
              <a:gd name="T89" fmla="*/ 2147483647 h 35"/>
              <a:gd name="T90" fmla="*/ 2147483647 w 69"/>
              <a:gd name="T91" fmla="*/ 2147483647 h 35"/>
              <a:gd name="T92" fmla="*/ 2147483647 w 69"/>
              <a:gd name="T93" fmla="*/ 2147483647 h 35"/>
              <a:gd name="T94" fmla="*/ 2147483647 w 69"/>
              <a:gd name="T95" fmla="*/ 2147483647 h 35"/>
              <a:gd name="T96" fmla="*/ 2147483647 w 69"/>
              <a:gd name="T97" fmla="*/ 2147483647 h 35"/>
              <a:gd name="T98" fmla="*/ 2147483647 w 69"/>
              <a:gd name="T99" fmla="*/ 2147483647 h 35"/>
              <a:gd name="T100" fmla="*/ 2147483647 w 69"/>
              <a:gd name="T101" fmla="*/ 2147483647 h 35"/>
              <a:gd name="T102" fmla="*/ 2147483647 w 69"/>
              <a:gd name="T103" fmla="*/ 2147483647 h 35"/>
              <a:gd name="T104" fmla="*/ 2147483647 w 69"/>
              <a:gd name="T105" fmla="*/ 2147483647 h 35"/>
              <a:gd name="T106" fmla="*/ 2147483647 w 69"/>
              <a:gd name="T107" fmla="*/ 2147483647 h 35"/>
              <a:gd name="T108" fmla="*/ 2147483647 w 69"/>
              <a:gd name="T109" fmla="*/ 2147483647 h 35"/>
              <a:gd name="T110" fmla="*/ 2147483647 w 69"/>
              <a:gd name="T111" fmla="*/ 2147483647 h 35"/>
              <a:gd name="T112" fmla="*/ 2147483647 w 69"/>
              <a:gd name="T113" fmla="*/ 2147483647 h 35"/>
              <a:gd name="T114" fmla="*/ 2147483647 w 69"/>
              <a:gd name="T115" fmla="*/ 2147483647 h 35"/>
              <a:gd name="T116" fmla="*/ 2147483647 w 69"/>
              <a:gd name="T117" fmla="*/ 2147483647 h 35"/>
              <a:gd name="T118" fmla="*/ 2147483647 w 69"/>
              <a:gd name="T119" fmla="*/ 2147483647 h 35"/>
              <a:gd name="T120" fmla="*/ 2147483647 w 69"/>
              <a:gd name="T121" fmla="*/ 2147483647 h 35"/>
              <a:gd name="T122" fmla="*/ 2147483647 w 69"/>
              <a:gd name="T123" fmla="*/ 2147483647 h 35"/>
              <a:gd name="T124" fmla="*/ 2147483647 w 69"/>
              <a:gd name="T125" fmla="*/ 2147483647 h 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9"/>
              <a:gd name="T190" fmla="*/ 0 h 35"/>
              <a:gd name="T191" fmla="*/ 69 w 69"/>
              <a:gd name="T192" fmla="*/ 35 h 3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9" h="35">
                <a:moveTo>
                  <a:pt x="16" y="8"/>
                </a:moveTo>
                <a:lnTo>
                  <a:pt x="18" y="7"/>
                </a:lnTo>
                <a:lnTo>
                  <a:pt x="20" y="7"/>
                </a:lnTo>
                <a:lnTo>
                  <a:pt x="21" y="7"/>
                </a:lnTo>
                <a:lnTo>
                  <a:pt x="28" y="5"/>
                </a:lnTo>
                <a:lnTo>
                  <a:pt x="29" y="5"/>
                </a:lnTo>
                <a:lnTo>
                  <a:pt x="31" y="5"/>
                </a:lnTo>
                <a:lnTo>
                  <a:pt x="33" y="4"/>
                </a:lnTo>
                <a:lnTo>
                  <a:pt x="35" y="4"/>
                </a:lnTo>
                <a:lnTo>
                  <a:pt x="36" y="4"/>
                </a:lnTo>
                <a:lnTo>
                  <a:pt x="37" y="3"/>
                </a:lnTo>
                <a:lnTo>
                  <a:pt x="39" y="3"/>
                </a:lnTo>
                <a:lnTo>
                  <a:pt x="41" y="2"/>
                </a:lnTo>
                <a:lnTo>
                  <a:pt x="42" y="2"/>
                </a:lnTo>
                <a:lnTo>
                  <a:pt x="43" y="2"/>
                </a:lnTo>
                <a:lnTo>
                  <a:pt x="46" y="1"/>
                </a:lnTo>
                <a:lnTo>
                  <a:pt x="47" y="1"/>
                </a:lnTo>
                <a:lnTo>
                  <a:pt x="48" y="1"/>
                </a:lnTo>
                <a:lnTo>
                  <a:pt x="50" y="1"/>
                </a:lnTo>
                <a:lnTo>
                  <a:pt x="52" y="0"/>
                </a:lnTo>
                <a:lnTo>
                  <a:pt x="53" y="0"/>
                </a:lnTo>
                <a:lnTo>
                  <a:pt x="53" y="1"/>
                </a:lnTo>
                <a:lnTo>
                  <a:pt x="55" y="6"/>
                </a:lnTo>
                <a:lnTo>
                  <a:pt x="55" y="7"/>
                </a:lnTo>
                <a:lnTo>
                  <a:pt x="55" y="8"/>
                </a:lnTo>
                <a:lnTo>
                  <a:pt x="55" y="9"/>
                </a:lnTo>
                <a:lnTo>
                  <a:pt x="56" y="10"/>
                </a:lnTo>
                <a:lnTo>
                  <a:pt x="56" y="11"/>
                </a:lnTo>
                <a:lnTo>
                  <a:pt x="57" y="13"/>
                </a:lnTo>
                <a:lnTo>
                  <a:pt x="57" y="16"/>
                </a:lnTo>
                <a:lnTo>
                  <a:pt x="58" y="17"/>
                </a:lnTo>
                <a:lnTo>
                  <a:pt x="58" y="18"/>
                </a:lnTo>
                <a:lnTo>
                  <a:pt x="58" y="20"/>
                </a:lnTo>
                <a:lnTo>
                  <a:pt x="59" y="20"/>
                </a:lnTo>
                <a:lnTo>
                  <a:pt x="59" y="21"/>
                </a:lnTo>
                <a:lnTo>
                  <a:pt x="59" y="22"/>
                </a:lnTo>
                <a:lnTo>
                  <a:pt x="60" y="23"/>
                </a:lnTo>
                <a:lnTo>
                  <a:pt x="62" y="23"/>
                </a:lnTo>
                <a:lnTo>
                  <a:pt x="65" y="22"/>
                </a:lnTo>
                <a:lnTo>
                  <a:pt x="66" y="22"/>
                </a:lnTo>
                <a:lnTo>
                  <a:pt x="68" y="22"/>
                </a:lnTo>
                <a:lnTo>
                  <a:pt x="69" y="22"/>
                </a:lnTo>
                <a:lnTo>
                  <a:pt x="69" y="23"/>
                </a:lnTo>
                <a:lnTo>
                  <a:pt x="68" y="30"/>
                </a:lnTo>
                <a:lnTo>
                  <a:pt x="66" y="31"/>
                </a:lnTo>
                <a:lnTo>
                  <a:pt x="65" y="31"/>
                </a:lnTo>
                <a:lnTo>
                  <a:pt x="62" y="32"/>
                </a:lnTo>
                <a:lnTo>
                  <a:pt x="62" y="33"/>
                </a:lnTo>
                <a:lnTo>
                  <a:pt x="61" y="33"/>
                </a:lnTo>
                <a:lnTo>
                  <a:pt x="59" y="35"/>
                </a:lnTo>
                <a:lnTo>
                  <a:pt x="59" y="30"/>
                </a:lnTo>
                <a:lnTo>
                  <a:pt x="57" y="31"/>
                </a:lnTo>
                <a:lnTo>
                  <a:pt x="58" y="28"/>
                </a:lnTo>
                <a:lnTo>
                  <a:pt x="57" y="28"/>
                </a:lnTo>
                <a:lnTo>
                  <a:pt x="56" y="28"/>
                </a:lnTo>
                <a:lnTo>
                  <a:pt x="55" y="26"/>
                </a:lnTo>
                <a:lnTo>
                  <a:pt x="55" y="29"/>
                </a:lnTo>
                <a:lnTo>
                  <a:pt x="53" y="29"/>
                </a:lnTo>
                <a:lnTo>
                  <a:pt x="52" y="28"/>
                </a:lnTo>
                <a:lnTo>
                  <a:pt x="50" y="25"/>
                </a:lnTo>
                <a:lnTo>
                  <a:pt x="51" y="24"/>
                </a:lnTo>
                <a:lnTo>
                  <a:pt x="50" y="22"/>
                </a:lnTo>
                <a:lnTo>
                  <a:pt x="52" y="22"/>
                </a:lnTo>
                <a:lnTo>
                  <a:pt x="50" y="20"/>
                </a:lnTo>
                <a:lnTo>
                  <a:pt x="49" y="21"/>
                </a:lnTo>
                <a:lnTo>
                  <a:pt x="49" y="20"/>
                </a:lnTo>
                <a:lnTo>
                  <a:pt x="51" y="18"/>
                </a:lnTo>
                <a:lnTo>
                  <a:pt x="49" y="16"/>
                </a:lnTo>
                <a:lnTo>
                  <a:pt x="50" y="17"/>
                </a:lnTo>
                <a:lnTo>
                  <a:pt x="49" y="18"/>
                </a:lnTo>
                <a:lnTo>
                  <a:pt x="48" y="14"/>
                </a:lnTo>
                <a:lnTo>
                  <a:pt x="49" y="15"/>
                </a:lnTo>
                <a:lnTo>
                  <a:pt x="50" y="15"/>
                </a:lnTo>
                <a:lnTo>
                  <a:pt x="50" y="13"/>
                </a:lnTo>
                <a:lnTo>
                  <a:pt x="49" y="13"/>
                </a:lnTo>
                <a:lnTo>
                  <a:pt x="48" y="11"/>
                </a:lnTo>
                <a:lnTo>
                  <a:pt x="50" y="8"/>
                </a:lnTo>
                <a:lnTo>
                  <a:pt x="51" y="7"/>
                </a:lnTo>
                <a:lnTo>
                  <a:pt x="51" y="4"/>
                </a:lnTo>
                <a:lnTo>
                  <a:pt x="50" y="4"/>
                </a:lnTo>
                <a:lnTo>
                  <a:pt x="49" y="4"/>
                </a:lnTo>
                <a:lnTo>
                  <a:pt x="49" y="7"/>
                </a:lnTo>
                <a:lnTo>
                  <a:pt x="48" y="8"/>
                </a:lnTo>
                <a:lnTo>
                  <a:pt x="47" y="9"/>
                </a:lnTo>
                <a:lnTo>
                  <a:pt x="46" y="10"/>
                </a:lnTo>
                <a:lnTo>
                  <a:pt x="46" y="11"/>
                </a:lnTo>
                <a:lnTo>
                  <a:pt x="44" y="12"/>
                </a:lnTo>
                <a:lnTo>
                  <a:pt x="46" y="13"/>
                </a:lnTo>
                <a:lnTo>
                  <a:pt x="47" y="16"/>
                </a:lnTo>
                <a:lnTo>
                  <a:pt x="46" y="20"/>
                </a:lnTo>
                <a:lnTo>
                  <a:pt x="46" y="21"/>
                </a:lnTo>
                <a:lnTo>
                  <a:pt x="48" y="25"/>
                </a:lnTo>
                <a:lnTo>
                  <a:pt x="50" y="27"/>
                </a:lnTo>
                <a:lnTo>
                  <a:pt x="50" y="29"/>
                </a:lnTo>
                <a:lnTo>
                  <a:pt x="50" y="30"/>
                </a:lnTo>
                <a:lnTo>
                  <a:pt x="52" y="32"/>
                </a:lnTo>
                <a:lnTo>
                  <a:pt x="52" y="33"/>
                </a:lnTo>
                <a:lnTo>
                  <a:pt x="50" y="32"/>
                </a:lnTo>
                <a:lnTo>
                  <a:pt x="50" y="33"/>
                </a:lnTo>
                <a:lnTo>
                  <a:pt x="47" y="31"/>
                </a:lnTo>
                <a:lnTo>
                  <a:pt x="44" y="31"/>
                </a:lnTo>
                <a:lnTo>
                  <a:pt x="43" y="30"/>
                </a:lnTo>
                <a:lnTo>
                  <a:pt x="43" y="31"/>
                </a:lnTo>
                <a:lnTo>
                  <a:pt x="42" y="31"/>
                </a:lnTo>
                <a:lnTo>
                  <a:pt x="41" y="28"/>
                </a:lnTo>
                <a:lnTo>
                  <a:pt x="39" y="29"/>
                </a:lnTo>
                <a:lnTo>
                  <a:pt x="38" y="30"/>
                </a:lnTo>
                <a:lnTo>
                  <a:pt x="37" y="30"/>
                </a:lnTo>
                <a:lnTo>
                  <a:pt x="37" y="27"/>
                </a:lnTo>
                <a:lnTo>
                  <a:pt x="38" y="25"/>
                </a:lnTo>
                <a:lnTo>
                  <a:pt x="38" y="24"/>
                </a:lnTo>
                <a:lnTo>
                  <a:pt x="38" y="23"/>
                </a:lnTo>
                <a:lnTo>
                  <a:pt x="39" y="22"/>
                </a:lnTo>
                <a:lnTo>
                  <a:pt x="39" y="21"/>
                </a:lnTo>
                <a:lnTo>
                  <a:pt x="40" y="20"/>
                </a:lnTo>
                <a:lnTo>
                  <a:pt x="40" y="19"/>
                </a:lnTo>
                <a:lnTo>
                  <a:pt x="38" y="18"/>
                </a:lnTo>
                <a:lnTo>
                  <a:pt x="37" y="18"/>
                </a:lnTo>
                <a:lnTo>
                  <a:pt x="37" y="19"/>
                </a:lnTo>
                <a:lnTo>
                  <a:pt x="36" y="18"/>
                </a:lnTo>
                <a:lnTo>
                  <a:pt x="35" y="18"/>
                </a:lnTo>
                <a:lnTo>
                  <a:pt x="34" y="17"/>
                </a:lnTo>
                <a:lnTo>
                  <a:pt x="33" y="17"/>
                </a:lnTo>
                <a:lnTo>
                  <a:pt x="30" y="17"/>
                </a:lnTo>
                <a:lnTo>
                  <a:pt x="31" y="15"/>
                </a:lnTo>
                <a:lnTo>
                  <a:pt x="30" y="14"/>
                </a:lnTo>
                <a:lnTo>
                  <a:pt x="28" y="13"/>
                </a:lnTo>
                <a:lnTo>
                  <a:pt x="27" y="13"/>
                </a:lnTo>
                <a:lnTo>
                  <a:pt x="26" y="13"/>
                </a:lnTo>
                <a:lnTo>
                  <a:pt x="26" y="12"/>
                </a:lnTo>
                <a:lnTo>
                  <a:pt x="25" y="10"/>
                </a:lnTo>
                <a:lnTo>
                  <a:pt x="24" y="8"/>
                </a:lnTo>
                <a:lnTo>
                  <a:pt x="22" y="9"/>
                </a:lnTo>
                <a:lnTo>
                  <a:pt x="21" y="9"/>
                </a:lnTo>
                <a:lnTo>
                  <a:pt x="20" y="8"/>
                </a:lnTo>
                <a:lnTo>
                  <a:pt x="18" y="9"/>
                </a:lnTo>
                <a:lnTo>
                  <a:pt x="17" y="9"/>
                </a:lnTo>
                <a:lnTo>
                  <a:pt x="16" y="9"/>
                </a:lnTo>
                <a:lnTo>
                  <a:pt x="16" y="10"/>
                </a:lnTo>
                <a:lnTo>
                  <a:pt x="15" y="12"/>
                </a:lnTo>
                <a:lnTo>
                  <a:pt x="13" y="12"/>
                </a:lnTo>
                <a:lnTo>
                  <a:pt x="10" y="11"/>
                </a:lnTo>
                <a:lnTo>
                  <a:pt x="8" y="14"/>
                </a:lnTo>
                <a:lnTo>
                  <a:pt x="7" y="14"/>
                </a:lnTo>
                <a:lnTo>
                  <a:pt x="5" y="17"/>
                </a:lnTo>
                <a:lnTo>
                  <a:pt x="5" y="18"/>
                </a:lnTo>
                <a:lnTo>
                  <a:pt x="3" y="19"/>
                </a:lnTo>
                <a:lnTo>
                  <a:pt x="2" y="21"/>
                </a:lnTo>
                <a:lnTo>
                  <a:pt x="2" y="20"/>
                </a:lnTo>
                <a:lnTo>
                  <a:pt x="1" y="14"/>
                </a:lnTo>
                <a:lnTo>
                  <a:pt x="0" y="11"/>
                </a:lnTo>
                <a:lnTo>
                  <a:pt x="1" y="11"/>
                </a:lnTo>
                <a:lnTo>
                  <a:pt x="1" y="10"/>
                </a:lnTo>
                <a:lnTo>
                  <a:pt x="6" y="10"/>
                </a:lnTo>
                <a:lnTo>
                  <a:pt x="6" y="9"/>
                </a:lnTo>
                <a:lnTo>
                  <a:pt x="8" y="9"/>
                </a:lnTo>
                <a:lnTo>
                  <a:pt x="9" y="9"/>
                </a:lnTo>
                <a:lnTo>
                  <a:pt x="10" y="9"/>
                </a:lnTo>
                <a:lnTo>
                  <a:pt x="14" y="8"/>
                </a:lnTo>
                <a:lnTo>
                  <a:pt x="16" y="8"/>
                </a:lnTo>
                <a:close/>
              </a:path>
            </a:pathLst>
          </a:custGeom>
          <a:solidFill>
            <a:srgbClr val="FF008C"/>
          </a:solidFill>
          <a:ln w="0">
            <a:solidFill>
              <a:srgbClr val="000000"/>
            </a:solidFill>
            <a:round/>
            <a:headEnd/>
            <a:tailEnd/>
          </a:ln>
        </p:spPr>
        <p:txBody>
          <a:bodyPr/>
          <a:lstStyle/>
          <a:p>
            <a:endParaRPr lang="en-US"/>
          </a:p>
        </p:txBody>
      </p:sp>
      <p:sp>
        <p:nvSpPr>
          <p:cNvPr id="95240" name="Freeform 722"/>
          <p:cNvSpPr>
            <a:spLocks/>
          </p:cNvSpPr>
          <p:nvPr/>
        </p:nvSpPr>
        <p:spPr bwMode="auto">
          <a:xfrm>
            <a:off x="7094538" y="2555875"/>
            <a:ext cx="188912" cy="411163"/>
          </a:xfrm>
          <a:custGeom>
            <a:avLst/>
            <a:gdLst>
              <a:gd name="T0" fmla="*/ 2147483647 w 21"/>
              <a:gd name="T1" fmla="*/ 2147483647 h 46"/>
              <a:gd name="T2" fmla="*/ 2147483647 w 21"/>
              <a:gd name="T3" fmla="*/ 2147483647 h 46"/>
              <a:gd name="T4" fmla="*/ 2147483647 w 21"/>
              <a:gd name="T5" fmla="*/ 2147483647 h 46"/>
              <a:gd name="T6" fmla="*/ 2147483647 w 21"/>
              <a:gd name="T7" fmla="*/ 2147483647 h 46"/>
              <a:gd name="T8" fmla="*/ 2147483647 w 21"/>
              <a:gd name="T9" fmla="*/ 2147483647 h 46"/>
              <a:gd name="T10" fmla="*/ 2147483647 w 21"/>
              <a:gd name="T11" fmla="*/ 2147483647 h 46"/>
              <a:gd name="T12" fmla="*/ 2147483647 w 21"/>
              <a:gd name="T13" fmla="*/ 2147483647 h 46"/>
              <a:gd name="T14" fmla="*/ 2147483647 w 21"/>
              <a:gd name="T15" fmla="*/ 2147483647 h 46"/>
              <a:gd name="T16" fmla="*/ 2147483647 w 21"/>
              <a:gd name="T17" fmla="*/ 2147483647 h 46"/>
              <a:gd name="T18" fmla="*/ 2147483647 w 21"/>
              <a:gd name="T19" fmla="*/ 2147483647 h 46"/>
              <a:gd name="T20" fmla="*/ 2147483647 w 21"/>
              <a:gd name="T21" fmla="*/ 2147483647 h 46"/>
              <a:gd name="T22" fmla="*/ 2147483647 w 21"/>
              <a:gd name="T23" fmla="*/ 2147483647 h 46"/>
              <a:gd name="T24" fmla="*/ 2147483647 w 21"/>
              <a:gd name="T25" fmla="*/ 2147483647 h 46"/>
              <a:gd name="T26" fmla="*/ 2147483647 w 21"/>
              <a:gd name="T27" fmla="*/ 2147483647 h 46"/>
              <a:gd name="T28" fmla="*/ 2147483647 w 21"/>
              <a:gd name="T29" fmla="*/ 2147483647 h 46"/>
              <a:gd name="T30" fmla="*/ 2147483647 w 21"/>
              <a:gd name="T31" fmla="*/ 2147483647 h 46"/>
              <a:gd name="T32" fmla="*/ 2147483647 w 21"/>
              <a:gd name="T33" fmla="*/ 2147483647 h 46"/>
              <a:gd name="T34" fmla="*/ 2147483647 w 21"/>
              <a:gd name="T35" fmla="*/ 2147483647 h 46"/>
              <a:gd name="T36" fmla="*/ 2147483647 w 21"/>
              <a:gd name="T37" fmla="*/ 2147483647 h 46"/>
              <a:gd name="T38" fmla="*/ 2147483647 w 21"/>
              <a:gd name="T39" fmla="*/ 2147483647 h 46"/>
              <a:gd name="T40" fmla="*/ 2147483647 w 21"/>
              <a:gd name="T41" fmla="*/ 0 h 46"/>
              <a:gd name="T42" fmla="*/ 2147483647 w 21"/>
              <a:gd name="T43" fmla="*/ 2147483647 h 46"/>
              <a:gd name="T44" fmla="*/ 2147483647 w 21"/>
              <a:gd name="T45" fmla="*/ 2147483647 h 46"/>
              <a:gd name="T46" fmla="*/ 2147483647 w 21"/>
              <a:gd name="T47" fmla="*/ 2147483647 h 46"/>
              <a:gd name="T48" fmla="*/ 2147483647 w 21"/>
              <a:gd name="T49" fmla="*/ 2147483647 h 46"/>
              <a:gd name="T50" fmla="*/ 2147483647 w 21"/>
              <a:gd name="T51" fmla="*/ 2147483647 h 46"/>
              <a:gd name="T52" fmla="*/ 2147483647 w 21"/>
              <a:gd name="T53" fmla="*/ 2147483647 h 46"/>
              <a:gd name="T54" fmla="*/ 2147483647 w 21"/>
              <a:gd name="T55" fmla="*/ 2147483647 h 46"/>
              <a:gd name="T56" fmla="*/ 2147483647 w 21"/>
              <a:gd name="T57" fmla="*/ 2147483647 h 46"/>
              <a:gd name="T58" fmla="*/ 2147483647 w 21"/>
              <a:gd name="T59" fmla="*/ 2147483647 h 46"/>
              <a:gd name="T60" fmla="*/ 2147483647 w 21"/>
              <a:gd name="T61" fmla="*/ 2147483647 h 46"/>
              <a:gd name="T62" fmla="*/ 2147483647 w 21"/>
              <a:gd name="T63" fmla="*/ 2147483647 h 46"/>
              <a:gd name="T64" fmla="*/ 2147483647 w 21"/>
              <a:gd name="T65" fmla="*/ 2147483647 h 46"/>
              <a:gd name="T66" fmla="*/ 2147483647 w 21"/>
              <a:gd name="T67" fmla="*/ 2147483647 h 46"/>
              <a:gd name="T68" fmla="*/ 2147483647 w 21"/>
              <a:gd name="T69" fmla="*/ 2147483647 h 46"/>
              <a:gd name="T70" fmla="*/ 2147483647 w 21"/>
              <a:gd name="T71" fmla="*/ 2147483647 h 46"/>
              <a:gd name="T72" fmla="*/ 2147483647 w 21"/>
              <a:gd name="T73" fmla="*/ 2147483647 h 46"/>
              <a:gd name="T74" fmla="*/ 2147483647 w 21"/>
              <a:gd name="T75" fmla="*/ 2147483647 h 46"/>
              <a:gd name="T76" fmla="*/ 2147483647 w 21"/>
              <a:gd name="T77" fmla="*/ 2147483647 h 46"/>
              <a:gd name="T78" fmla="*/ 2147483647 w 21"/>
              <a:gd name="T79" fmla="*/ 2147483647 h 46"/>
              <a:gd name="T80" fmla="*/ 2147483647 w 21"/>
              <a:gd name="T81" fmla="*/ 2147483647 h 46"/>
              <a:gd name="T82" fmla="*/ 2147483647 w 21"/>
              <a:gd name="T83" fmla="*/ 2147483647 h 46"/>
              <a:gd name="T84" fmla="*/ 2147483647 w 21"/>
              <a:gd name="T85" fmla="*/ 2147483647 h 46"/>
              <a:gd name="T86" fmla="*/ 2147483647 w 21"/>
              <a:gd name="T87" fmla="*/ 2147483647 h 46"/>
              <a:gd name="T88" fmla="*/ 2147483647 w 21"/>
              <a:gd name="T89" fmla="*/ 2147483647 h 46"/>
              <a:gd name="T90" fmla="*/ 2147483647 w 21"/>
              <a:gd name="T91" fmla="*/ 2147483647 h 46"/>
              <a:gd name="T92" fmla="*/ 2147483647 w 21"/>
              <a:gd name="T93" fmla="*/ 2147483647 h 46"/>
              <a:gd name="T94" fmla="*/ 2147483647 w 21"/>
              <a:gd name="T95" fmla="*/ 2147483647 h 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
              <a:gd name="T145" fmla="*/ 0 h 46"/>
              <a:gd name="T146" fmla="*/ 21 w 21"/>
              <a:gd name="T147" fmla="*/ 46 h 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 h="46">
                <a:moveTo>
                  <a:pt x="19" y="33"/>
                </a:moveTo>
                <a:lnTo>
                  <a:pt x="19" y="33"/>
                </a:lnTo>
                <a:lnTo>
                  <a:pt x="21" y="28"/>
                </a:lnTo>
                <a:lnTo>
                  <a:pt x="20" y="21"/>
                </a:lnTo>
                <a:lnTo>
                  <a:pt x="20" y="16"/>
                </a:lnTo>
                <a:lnTo>
                  <a:pt x="19" y="14"/>
                </a:lnTo>
                <a:lnTo>
                  <a:pt x="19" y="15"/>
                </a:lnTo>
                <a:lnTo>
                  <a:pt x="16" y="15"/>
                </a:lnTo>
                <a:lnTo>
                  <a:pt x="15" y="15"/>
                </a:lnTo>
                <a:lnTo>
                  <a:pt x="15" y="14"/>
                </a:lnTo>
                <a:lnTo>
                  <a:pt x="15" y="12"/>
                </a:lnTo>
                <a:lnTo>
                  <a:pt x="16" y="11"/>
                </a:lnTo>
                <a:lnTo>
                  <a:pt x="17" y="11"/>
                </a:lnTo>
                <a:lnTo>
                  <a:pt x="17" y="10"/>
                </a:lnTo>
                <a:lnTo>
                  <a:pt x="17" y="9"/>
                </a:lnTo>
                <a:lnTo>
                  <a:pt x="18" y="8"/>
                </a:lnTo>
                <a:lnTo>
                  <a:pt x="18" y="6"/>
                </a:lnTo>
                <a:lnTo>
                  <a:pt x="18" y="5"/>
                </a:lnTo>
                <a:lnTo>
                  <a:pt x="18" y="4"/>
                </a:lnTo>
                <a:lnTo>
                  <a:pt x="14" y="3"/>
                </a:lnTo>
                <a:lnTo>
                  <a:pt x="13" y="2"/>
                </a:lnTo>
                <a:lnTo>
                  <a:pt x="12" y="2"/>
                </a:lnTo>
                <a:lnTo>
                  <a:pt x="11" y="2"/>
                </a:lnTo>
                <a:lnTo>
                  <a:pt x="10" y="2"/>
                </a:lnTo>
                <a:lnTo>
                  <a:pt x="9" y="1"/>
                </a:lnTo>
                <a:lnTo>
                  <a:pt x="7" y="0"/>
                </a:lnTo>
                <a:lnTo>
                  <a:pt x="5" y="0"/>
                </a:lnTo>
                <a:lnTo>
                  <a:pt x="4" y="0"/>
                </a:lnTo>
                <a:lnTo>
                  <a:pt x="3" y="2"/>
                </a:lnTo>
                <a:lnTo>
                  <a:pt x="3" y="4"/>
                </a:lnTo>
                <a:lnTo>
                  <a:pt x="2" y="6"/>
                </a:lnTo>
                <a:lnTo>
                  <a:pt x="2" y="5"/>
                </a:lnTo>
                <a:lnTo>
                  <a:pt x="3" y="5"/>
                </a:lnTo>
                <a:lnTo>
                  <a:pt x="2" y="6"/>
                </a:lnTo>
                <a:lnTo>
                  <a:pt x="1" y="8"/>
                </a:lnTo>
                <a:lnTo>
                  <a:pt x="2" y="10"/>
                </a:lnTo>
                <a:lnTo>
                  <a:pt x="1" y="13"/>
                </a:lnTo>
                <a:lnTo>
                  <a:pt x="1" y="15"/>
                </a:lnTo>
                <a:lnTo>
                  <a:pt x="2" y="16"/>
                </a:lnTo>
                <a:lnTo>
                  <a:pt x="3" y="16"/>
                </a:lnTo>
                <a:lnTo>
                  <a:pt x="6" y="19"/>
                </a:lnTo>
                <a:lnTo>
                  <a:pt x="6" y="20"/>
                </a:lnTo>
                <a:lnTo>
                  <a:pt x="7" y="20"/>
                </a:lnTo>
                <a:lnTo>
                  <a:pt x="8" y="21"/>
                </a:lnTo>
                <a:lnTo>
                  <a:pt x="10" y="22"/>
                </a:lnTo>
                <a:lnTo>
                  <a:pt x="9" y="23"/>
                </a:lnTo>
                <a:lnTo>
                  <a:pt x="8" y="24"/>
                </a:lnTo>
                <a:lnTo>
                  <a:pt x="7" y="25"/>
                </a:lnTo>
                <a:lnTo>
                  <a:pt x="7" y="26"/>
                </a:lnTo>
                <a:lnTo>
                  <a:pt x="6" y="26"/>
                </a:lnTo>
                <a:lnTo>
                  <a:pt x="6" y="27"/>
                </a:lnTo>
                <a:lnTo>
                  <a:pt x="5" y="27"/>
                </a:lnTo>
                <a:lnTo>
                  <a:pt x="5" y="28"/>
                </a:lnTo>
                <a:lnTo>
                  <a:pt x="5" y="29"/>
                </a:lnTo>
                <a:lnTo>
                  <a:pt x="4" y="29"/>
                </a:lnTo>
                <a:lnTo>
                  <a:pt x="4" y="30"/>
                </a:lnTo>
                <a:lnTo>
                  <a:pt x="2" y="31"/>
                </a:lnTo>
                <a:lnTo>
                  <a:pt x="2" y="32"/>
                </a:lnTo>
                <a:lnTo>
                  <a:pt x="1" y="33"/>
                </a:lnTo>
                <a:lnTo>
                  <a:pt x="0" y="35"/>
                </a:lnTo>
                <a:lnTo>
                  <a:pt x="1" y="36"/>
                </a:lnTo>
                <a:lnTo>
                  <a:pt x="1" y="37"/>
                </a:lnTo>
                <a:lnTo>
                  <a:pt x="4" y="39"/>
                </a:lnTo>
                <a:lnTo>
                  <a:pt x="6" y="40"/>
                </a:lnTo>
                <a:lnTo>
                  <a:pt x="9" y="42"/>
                </a:lnTo>
                <a:lnTo>
                  <a:pt x="9" y="41"/>
                </a:lnTo>
                <a:lnTo>
                  <a:pt x="12" y="41"/>
                </a:lnTo>
                <a:lnTo>
                  <a:pt x="12" y="46"/>
                </a:lnTo>
                <a:lnTo>
                  <a:pt x="13" y="46"/>
                </a:lnTo>
                <a:lnTo>
                  <a:pt x="14" y="44"/>
                </a:lnTo>
                <a:lnTo>
                  <a:pt x="16" y="38"/>
                </a:lnTo>
                <a:lnTo>
                  <a:pt x="19" y="34"/>
                </a:lnTo>
                <a:lnTo>
                  <a:pt x="19" y="33"/>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41" name="Freeform 721"/>
          <p:cNvSpPr>
            <a:spLocks/>
          </p:cNvSpPr>
          <p:nvPr/>
        </p:nvSpPr>
        <p:spPr bwMode="auto">
          <a:xfrm>
            <a:off x="6397625" y="2466975"/>
            <a:ext cx="787400" cy="509588"/>
          </a:xfrm>
          <a:custGeom>
            <a:avLst/>
            <a:gdLst>
              <a:gd name="T0" fmla="*/ 2147483647 w 88"/>
              <a:gd name="T1" fmla="*/ 2147483647 h 57"/>
              <a:gd name="T2" fmla="*/ 2147483647 w 88"/>
              <a:gd name="T3" fmla="*/ 2147483647 h 57"/>
              <a:gd name="T4" fmla="*/ 2147483647 w 88"/>
              <a:gd name="T5" fmla="*/ 2147483647 h 57"/>
              <a:gd name="T6" fmla="*/ 2147483647 w 88"/>
              <a:gd name="T7" fmla="*/ 2147483647 h 57"/>
              <a:gd name="T8" fmla="*/ 2147483647 w 88"/>
              <a:gd name="T9" fmla="*/ 2147483647 h 57"/>
              <a:gd name="T10" fmla="*/ 2147483647 w 88"/>
              <a:gd name="T11" fmla="*/ 2147483647 h 57"/>
              <a:gd name="T12" fmla="*/ 2147483647 w 88"/>
              <a:gd name="T13" fmla="*/ 2147483647 h 57"/>
              <a:gd name="T14" fmla="*/ 2147483647 w 88"/>
              <a:gd name="T15" fmla="*/ 2147483647 h 57"/>
              <a:gd name="T16" fmla="*/ 2147483647 w 88"/>
              <a:gd name="T17" fmla="*/ 2147483647 h 57"/>
              <a:gd name="T18" fmla="*/ 2147483647 w 88"/>
              <a:gd name="T19" fmla="*/ 2147483647 h 57"/>
              <a:gd name="T20" fmla="*/ 2147483647 w 88"/>
              <a:gd name="T21" fmla="*/ 2147483647 h 57"/>
              <a:gd name="T22" fmla="*/ 2147483647 w 88"/>
              <a:gd name="T23" fmla="*/ 2147483647 h 57"/>
              <a:gd name="T24" fmla="*/ 2147483647 w 88"/>
              <a:gd name="T25" fmla="*/ 2147483647 h 57"/>
              <a:gd name="T26" fmla="*/ 2147483647 w 88"/>
              <a:gd name="T27" fmla="*/ 2147483647 h 57"/>
              <a:gd name="T28" fmla="*/ 2147483647 w 88"/>
              <a:gd name="T29" fmla="*/ 2147483647 h 57"/>
              <a:gd name="T30" fmla="*/ 2147483647 w 88"/>
              <a:gd name="T31" fmla="*/ 2147483647 h 57"/>
              <a:gd name="T32" fmla="*/ 2147483647 w 88"/>
              <a:gd name="T33" fmla="*/ 2147483647 h 57"/>
              <a:gd name="T34" fmla="*/ 2147483647 w 88"/>
              <a:gd name="T35" fmla="*/ 2147483647 h 57"/>
              <a:gd name="T36" fmla="*/ 2147483647 w 88"/>
              <a:gd name="T37" fmla="*/ 2147483647 h 57"/>
              <a:gd name="T38" fmla="*/ 2147483647 w 88"/>
              <a:gd name="T39" fmla="*/ 2147483647 h 57"/>
              <a:gd name="T40" fmla="*/ 2147483647 w 88"/>
              <a:gd name="T41" fmla="*/ 2147483647 h 57"/>
              <a:gd name="T42" fmla="*/ 2147483647 w 88"/>
              <a:gd name="T43" fmla="*/ 2147483647 h 57"/>
              <a:gd name="T44" fmla="*/ 2147483647 w 88"/>
              <a:gd name="T45" fmla="*/ 0 h 57"/>
              <a:gd name="T46" fmla="*/ 2147483647 w 88"/>
              <a:gd name="T47" fmla="*/ 2147483647 h 57"/>
              <a:gd name="T48" fmla="*/ 2147483647 w 88"/>
              <a:gd name="T49" fmla="*/ 2147483647 h 57"/>
              <a:gd name="T50" fmla="*/ 2147483647 w 88"/>
              <a:gd name="T51" fmla="*/ 2147483647 h 57"/>
              <a:gd name="T52" fmla="*/ 2147483647 w 88"/>
              <a:gd name="T53" fmla="*/ 2147483647 h 57"/>
              <a:gd name="T54" fmla="*/ 2147483647 w 88"/>
              <a:gd name="T55" fmla="*/ 2147483647 h 57"/>
              <a:gd name="T56" fmla="*/ 2147483647 w 88"/>
              <a:gd name="T57" fmla="*/ 2147483647 h 57"/>
              <a:gd name="T58" fmla="*/ 2147483647 w 88"/>
              <a:gd name="T59" fmla="*/ 2147483647 h 57"/>
              <a:gd name="T60" fmla="*/ 2147483647 w 88"/>
              <a:gd name="T61" fmla="*/ 2147483647 h 57"/>
              <a:gd name="T62" fmla="*/ 2147483647 w 88"/>
              <a:gd name="T63" fmla="*/ 2147483647 h 57"/>
              <a:gd name="T64" fmla="*/ 2147483647 w 88"/>
              <a:gd name="T65" fmla="*/ 2147483647 h 57"/>
              <a:gd name="T66" fmla="*/ 2147483647 w 88"/>
              <a:gd name="T67" fmla="*/ 2147483647 h 57"/>
              <a:gd name="T68" fmla="*/ 2147483647 w 88"/>
              <a:gd name="T69" fmla="*/ 2147483647 h 57"/>
              <a:gd name="T70" fmla="*/ 0 w 88"/>
              <a:gd name="T71" fmla="*/ 2147483647 h 57"/>
              <a:gd name="T72" fmla="*/ 2147483647 w 88"/>
              <a:gd name="T73" fmla="*/ 2147483647 h 57"/>
              <a:gd name="T74" fmla="*/ 2147483647 w 88"/>
              <a:gd name="T75" fmla="*/ 2147483647 h 57"/>
              <a:gd name="T76" fmla="*/ 2147483647 w 88"/>
              <a:gd name="T77" fmla="*/ 2147483647 h 57"/>
              <a:gd name="T78" fmla="*/ 2147483647 w 88"/>
              <a:gd name="T79" fmla="*/ 2147483647 h 57"/>
              <a:gd name="T80" fmla="*/ 2147483647 w 88"/>
              <a:gd name="T81" fmla="*/ 2147483647 h 57"/>
              <a:gd name="T82" fmla="*/ 2147483647 w 88"/>
              <a:gd name="T83" fmla="*/ 2147483647 h 57"/>
              <a:gd name="T84" fmla="*/ 2147483647 w 88"/>
              <a:gd name="T85" fmla="*/ 2147483647 h 57"/>
              <a:gd name="T86" fmla="*/ 2147483647 w 88"/>
              <a:gd name="T87" fmla="*/ 2147483647 h 57"/>
              <a:gd name="T88" fmla="*/ 2147483647 w 88"/>
              <a:gd name="T89" fmla="*/ 2147483647 h 57"/>
              <a:gd name="T90" fmla="*/ 2147483647 w 88"/>
              <a:gd name="T91" fmla="*/ 2147483647 h 57"/>
              <a:gd name="T92" fmla="*/ 2147483647 w 88"/>
              <a:gd name="T93" fmla="*/ 2147483647 h 57"/>
              <a:gd name="T94" fmla="*/ 2147483647 w 88"/>
              <a:gd name="T95" fmla="*/ 2147483647 h 57"/>
              <a:gd name="T96" fmla="*/ 2147483647 w 88"/>
              <a:gd name="T97" fmla="*/ 2147483647 h 57"/>
              <a:gd name="T98" fmla="*/ 2147483647 w 88"/>
              <a:gd name="T99" fmla="*/ 2147483647 h 57"/>
              <a:gd name="T100" fmla="*/ 2147483647 w 88"/>
              <a:gd name="T101" fmla="*/ 2147483647 h 57"/>
              <a:gd name="T102" fmla="*/ 2147483647 w 88"/>
              <a:gd name="T103" fmla="*/ 2147483647 h 57"/>
              <a:gd name="T104" fmla="*/ 2147483647 w 88"/>
              <a:gd name="T105" fmla="*/ 2147483647 h 57"/>
              <a:gd name="T106" fmla="*/ 2147483647 w 88"/>
              <a:gd name="T107" fmla="*/ 2147483647 h 57"/>
              <a:gd name="T108" fmla="*/ 2147483647 w 88"/>
              <a:gd name="T109" fmla="*/ 2147483647 h 57"/>
              <a:gd name="T110" fmla="*/ 2147483647 w 88"/>
              <a:gd name="T111" fmla="*/ 2147483647 h 57"/>
              <a:gd name="T112" fmla="*/ 2147483647 w 88"/>
              <a:gd name="T113" fmla="*/ 2147483647 h 57"/>
              <a:gd name="T114" fmla="*/ 2147483647 w 88"/>
              <a:gd name="T115" fmla="*/ 2147483647 h 57"/>
              <a:gd name="T116" fmla="*/ 2147483647 w 88"/>
              <a:gd name="T117" fmla="*/ 2147483647 h 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88"/>
              <a:gd name="T178" fmla="*/ 0 h 57"/>
              <a:gd name="T179" fmla="*/ 88 w 88"/>
              <a:gd name="T180" fmla="*/ 57 h 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88" h="57">
                <a:moveTo>
                  <a:pt x="58" y="48"/>
                </a:moveTo>
                <a:lnTo>
                  <a:pt x="59" y="47"/>
                </a:lnTo>
                <a:lnTo>
                  <a:pt x="61" y="47"/>
                </a:lnTo>
                <a:lnTo>
                  <a:pt x="63" y="46"/>
                </a:lnTo>
                <a:lnTo>
                  <a:pt x="64" y="46"/>
                </a:lnTo>
                <a:lnTo>
                  <a:pt x="65" y="46"/>
                </a:lnTo>
                <a:lnTo>
                  <a:pt x="68" y="45"/>
                </a:lnTo>
                <a:lnTo>
                  <a:pt x="69" y="45"/>
                </a:lnTo>
                <a:lnTo>
                  <a:pt x="70" y="45"/>
                </a:lnTo>
                <a:lnTo>
                  <a:pt x="72" y="45"/>
                </a:lnTo>
                <a:lnTo>
                  <a:pt x="74" y="44"/>
                </a:lnTo>
                <a:lnTo>
                  <a:pt x="75" y="44"/>
                </a:lnTo>
                <a:lnTo>
                  <a:pt x="75" y="43"/>
                </a:lnTo>
                <a:lnTo>
                  <a:pt x="77" y="41"/>
                </a:lnTo>
                <a:lnTo>
                  <a:pt x="78" y="41"/>
                </a:lnTo>
                <a:lnTo>
                  <a:pt x="80" y="41"/>
                </a:lnTo>
                <a:lnTo>
                  <a:pt x="82" y="40"/>
                </a:lnTo>
                <a:lnTo>
                  <a:pt x="82" y="39"/>
                </a:lnTo>
                <a:lnTo>
                  <a:pt x="83" y="39"/>
                </a:lnTo>
                <a:lnTo>
                  <a:pt x="83" y="38"/>
                </a:lnTo>
                <a:lnTo>
                  <a:pt x="83" y="37"/>
                </a:lnTo>
                <a:lnTo>
                  <a:pt x="84" y="37"/>
                </a:lnTo>
                <a:lnTo>
                  <a:pt x="84" y="36"/>
                </a:lnTo>
                <a:lnTo>
                  <a:pt x="85" y="36"/>
                </a:lnTo>
                <a:lnTo>
                  <a:pt x="85" y="35"/>
                </a:lnTo>
                <a:lnTo>
                  <a:pt x="86" y="34"/>
                </a:lnTo>
                <a:lnTo>
                  <a:pt x="87" y="33"/>
                </a:lnTo>
                <a:lnTo>
                  <a:pt x="88" y="32"/>
                </a:lnTo>
                <a:lnTo>
                  <a:pt x="86" y="31"/>
                </a:lnTo>
                <a:lnTo>
                  <a:pt x="85" y="30"/>
                </a:lnTo>
                <a:lnTo>
                  <a:pt x="84" y="30"/>
                </a:lnTo>
                <a:lnTo>
                  <a:pt x="84" y="29"/>
                </a:lnTo>
                <a:lnTo>
                  <a:pt x="81" y="26"/>
                </a:lnTo>
                <a:lnTo>
                  <a:pt x="80" y="26"/>
                </a:lnTo>
                <a:lnTo>
                  <a:pt x="79" y="25"/>
                </a:lnTo>
                <a:lnTo>
                  <a:pt x="79" y="23"/>
                </a:lnTo>
                <a:lnTo>
                  <a:pt x="80" y="20"/>
                </a:lnTo>
                <a:lnTo>
                  <a:pt x="79" y="18"/>
                </a:lnTo>
                <a:lnTo>
                  <a:pt x="80" y="16"/>
                </a:lnTo>
                <a:lnTo>
                  <a:pt x="81" y="15"/>
                </a:lnTo>
                <a:lnTo>
                  <a:pt x="80" y="15"/>
                </a:lnTo>
                <a:lnTo>
                  <a:pt x="80" y="16"/>
                </a:lnTo>
                <a:lnTo>
                  <a:pt x="81" y="14"/>
                </a:lnTo>
                <a:lnTo>
                  <a:pt x="81" y="12"/>
                </a:lnTo>
                <a:lnTo>
                  <a:pt x="82" y="10"/>
                </a:lnTo>
                <a:lnTo>
                  <a:pt x="83" y="10"/>
                </a:lnTo>
                <a:lnTo>
                  <a:pt x="83" y="9"/>
                </a:lnTo>
                <a:lnTo>
                  <a:pt x="82" y="9"/>
                </a:lnTo>
                <a:lnTo>
                  <a:pt x="80" y="9"/>
                </a:lnTo>
                <a:lnTo>
                  <a:pt x="78" y="8"/>
                </a:lnTo>
                <a:lnTo>
                  <a:pt x="77" y="6"/>
                </a:lnTo>
                <a:lnTo>
                  <a:pt x="76" y="3"/>
                </a:lnTo>
                <a:lnTo>
                  <a:pt x="75" y="2"/>
                </a:lnTo>
                <a:lnTo>
                  <a:pt x="74" y="2"/>
                </a:lnTo>
                <a:lnTo>
                  <a:pt x="73" y="2"/>
                </a:lnTo>
                <a:lnTo>
                  <a:pt x="71" y="0"/>
                </a:lnTo>
                <a:lnTo>
                  <a:pt x="69" y="0"/>
                </a:lnTo>
                <a:lnTo>
                  <a:pt x="65" y="1"/>
                </a:lnTo>
                <a:lnTo>
                  <a:pt x="62" y="2"/>
                </a:lnTo>
                <a:lnTo>
                  <a:pt x="61" y="2"/>
                </a:lnTo>
                <a:lnTo>
                  <a:pt x="60" y="2"/>
                </a:lnTo>
                <a:lnTo>
                  <a:pt x="59" y="2"/>
                </a:lnTo>
                <a:lnTo>
                  <a:pt x="57" y="3"/>
                </a:lnTo>
                <a:lnTo>
                  <a:pt x="55" y="3"/>
                </a:lnTo>
                <a:lnTo>
                  <a:pt x="51" y="4"/>
                </a:lnTo>
                <a:lnTo>
                  <a:pt x="50" y="4"/>
                </a:lnTo>
                <a:lnTo>
                  <a:pt x="49" y="5"/>
                </a:lnTo>
                <a:lnTo>
                  <a:pt x="47" y="5"/>
                </a:lnTo>
                <a:lnTo>
                  <a:pt x="42" y="6"/>
                </a:lnTo>
                <a:lnTo>
                  <a:pt x="40" y="6"/>
                </a:lnTo>
                <a:lnTo>
                  <a:pt x="39" y="7"/>
                </a:lnTo>
                <a:lnTo>
                  <a:pt x="38" y="7"/>
                </a:lnTo>
                <a:lnTo>
                  <a:pt x="36" y="7"/>
                </a:lnTo>
                <a:lnTo>
                  <a:pt x="33" y="8"/>
                </a:lnTo>
                <a:lnTo>
                  <a:pt x="32" y="8"/>
                </a:lnTo>
                <a:lnTo>
                  <a:pt x="31" y="8"/>
                </a:lnTo>
                <a:lnTo>
                  <a:pt x="30" y="8"/>
                </a:lnTo>
                <a:lnTo>
                  <a:pt x="26" y="9"/>
                </a:lnTo>
                <a:lnTo>
                  <a:pt x="23" y="10"/>
                </a:lnTo>
                <a:lnTo>
                  <a:pt x="22" y="10"/>
                </a:lnTo>
                <a:lnTo>
                  <a:pt x="21" y="10"/>
                </a:lnTo>
                <a:lnTo>
                  <a:pt x="20" y="10"/>
                </a:lnTo>
                <a:lnTo>
                  <a:pt x="18" y="11"/>
                </a:lnTo>
                <a:lnTo>
                  <a:pt x="14" y="11"/>
                </a:lnTo>
                <a:lnTo>
                  <a:pt x="12" y="12"/>
                </a:lnTo>
                <a:lnTo>
                  <a:pt x="10" y="12"/>
                </a:lnTo>
                <a:lnTo>
                  <a:pt x="9" y="7"/>
                </a:lnTo>
                <a:lnTo>
                  <a:pt x="4" y="11"/>
                </a:lnTo>
                <a:lnTo>
                  <a:pt x="1" y="14"/>
                </a:lnTo>
                <a:lnTo>
                  <a:pt x="0" y="14"/>
                </a:lnTo>
                <a:lnTo>
                  <a:pt x="0" y="16"/>
                </a:lnTo>
                <a:lnTo>
                  <a:pt x="0" y="17"/>
                </a:lnTo>
                <a:lnTo>
                  <a:pt x="1" y="19"/>
                </a:lnTo>
                <a:lnTo>
                  <a:pt x="1" y="21"/>
                </a:lnTo>
                <a:lnTo>
                  <a:pt x="1" y="24"/>
                </a:lnTo>
                <a:lnTo>
                  <a:pt x="2" y="26"/>
                </a:lnTo>
                <a:lnTo>
                  <a:pt x="2" y="28"/>
                </a:lnTo>
                <a:lnTo>
                  <a:pt x="3" y="30"/>
                </a:lnTo>
                <a:lnTo>
                  <a:pt x="3" y="31"/>
                </a:lnTo>
                <a:lnTo>
                  <a:pt x="3" y="33"/>
                </a:lnTo>
                <a:lnTo>
                  <a:pt x="3" y="34"/>
                </a:lnTo>
                <a:lnTo>
                  <a:pt x="3" y="35"/>
                </a:lnTo>
                <a:lnTo>
                  <a:pt x="4" y="36"/>
                </a:lnTo>
                <a:lnTo>
                  <a:pt x="4" y="37"/>
                </a:lnTo>
                <a:lnTo>
                  <a:pt x="4" y="38"/>
                </a:lnTo>
                <a:lnTo>
                  <a:pt x="4" y="40"/>
                </a:lnTo>
                <a:lnTo>
                  <a:pt x="4" y="41"/>
                </a:lnTo>
                <a:lnTo>
                  <a:pt x="5" y="43"/>
                </a:lnTo>
                <a:lnTo>
                  <a:pt x="5" y="44"/>
                </a:lnTo>
                <a:lnTo>
                  <a:pt x="6" y="47"/>
                </a:lnTo>
                <a:lnTo>
                  <a:pt x="6" y="48"/>
                </a:lnTo>
                <a:lnTo>
                  <a:pt x="6" y="49"/>
                </a:lnTo>
                <a:lnTo>
                  <a:pt x="6" y="51"/>
                </a:lnTo>
                <a:lnTo>
                  <a:pt x="6" y="52"/>
                </a:lnTo>
                <a:lnTo>
                  <a:pt x="7" y="53"/>
                </a:lnTo>
                <a:lnTo>
                  <a:pt x="7" y="57"/>
                </a:lnTo>
                <a:lnTo>
                  <a:pt x="8" y="57"/>
                </a:lnTo>
                <a:lnTo>
                  <a:pt x="9" y="57"/>
                </a:lnTo>
                <a:lnTo>
                  <a:pt x="16" y="56"/>
                </a:lnTo>
                <a:lnTo>
                  <a:pt x="17" y="56"/>
                </a:lnTo>
                <a:lnTo>
                  <a:pt x="18" y="55"/>
                </a:lnTo>
                <a:lnTo>
                  <a:pt x="21" y="55"/>
                </a:lnTo>
                <a:lnTo>
                  <a:pt x="22" y="55"/>
                </a:lnTo>
                <a:lnTo>
                  <a:pt x="23" y="55"/>
                </a:lnTo>
                <a:lnTo>
                  <a:pt x="23" y="54"/>
                </a:lnTo>
                <a:lnTo>
                  <a:pt x="28" y="54"/>
                </a:lnTo>
                <a:lnTo>
                  <a:pt x="28" y="53"/>
                </a:lnTo>
                <a:lnTo>
                  <a:pt x="30" y="53"/>
                </a:lnTo>
                <a:lnTo>
                  <a:pt x="31" y="53"/>
                </a:lnTo>
                <a:lnTo>
                  <a:pt x="32" y="53"/>
                </a:lnTo>
                <a:lnTo>
                  <a:pt x="36" y="52"/>
                </a:lnTo>
                <a:lnTo>
                  <a:pt x="38" y="52"/>
                </a:lnTo>
                <a:lnTo>
                  <a:pt x="40" y="51"/>
                </a:lnTo>
                <a:lnTo>
                  <a:pt x="42" y="51"/>
                </a:lnTo>
                <a:lnTo>
                  <a:pt x="43" y="51"/>
                </a:lnTo>
                <a:lnTo>
                  <a:pt x="50" y="49"/>
                </a:lnTo>
                <a:lnTo>
                  <a:pt x="51" y="49"/>
                </a:lnTo>
                <a:lnTo>
                  <a:pt x="53" y="49"/>
                </a:lnTo>
                <a:lnTo>
                  <a:pt x="55" y="48"/>
                </a:lnTo>
                <a:lnTo>
                  <a:pt x="57" y="48"/>
                </a:lnTo>
                <a:lnTo>
                  <a:pt x="58" y="48"/>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42" name="Freeform 720"/>
          <p:cNvSpPr>
            <a:spLocks/>
          </p:cNvSpPr>
          <p:nvPr/>
        </p:nvSpPr>
        <p:spPr bwMode="auto">
          <a:xfrm>
            <a:off x="6129338" y="2967038"/>
            <a:ext cx="1046162" cy="609600"/>
          </a:xfrm>
          <a:custGeom>
            <a:avLst/>
            <a:gdLst>
              <a:gd name="T0" fmla="*/ 2147483647 w 117"/>
              <a:gd name="T1" fmla="*/ 2147483647 h 68"/>
              <a:gd name="T2" fmla="*/ 2147483647 w 117"/>
              <a:gd name="T3" fmla="*/ 2147483647 h 68"/>
              <a:gd name="T4" fmla="*/ 2147483647 w 117"/>
              <a:gd name="T5" fmla="*/ 2147483647 h 68"/>
              <a:gd name="T6" fmla="*/ 2147483647 w 117"/>
              <a:gd name="T7" fmla="*/ 2147483647 h 68"/>
              <a:gd name="T8" fmla="*/ 2147483647 w 117"/>
              <a:gd name="T9" fmla="*/ 2147483647 h 68"/>
              <a:gd name="T10" fmla="*/ 2147483647 w 117"/>
              <a:gd name="T11" fmla="*/ 2147483647 h 68"/>
              <a:gd name="T12" fmla="*/ 2147483647 w 117"/>
              <a:gd name="T13" fmla="*/ 2147483647 h 68"/>
              <a:gd name="T14" fmla="*/ 2147483647 w 117"/>
              <a:gd name="T15" fmla="*/ 2147483647 h 68"/>
              <a:gd name="T16" fmla="*/ 2147483647 w 117"/>
              <a:gd name="T17" fmla="*/ 2147483647 h 68"/>
              <a:gd name="T18" fmla="*/ 2147483647 w 117"/>
              <a:gd name="T19" fmla="*/ 2147483647 h 68"/>
              <a:gd name="T20" fmla="*/ 2147483647 w 117"/>
              <a:gd name="T21" fmla="*/ 2147483647 h 68"/>
              <a:gd name="T22" fmla="*/ 2147483647 w 117"/>
              <a:gd name="T23" fmla="*/ 2147483647 h 68"/>
              <a:gd name="T24" fmla="*/ 2147483647 w 117"/>
              <a:gd name="T25" fmla="*/ 2147483647 h 68"/>
              <a:gd name="T26" fmla="*/ 2147483647 w 117"/>
              <a:gd name="T27" fmla="*/ 2147483647 h 68"/>
              <a:gd name="T28" fmla="*/ 2147483647 w 117"/>
              <a:gd name="T29" fmla="*/ 2147483647 h 68"/>
              <a:gd name="T30" fmla="*/ 2147483647 w 117"/>
              <a:gd name="T31" fmla="*/ 2147483647 h 68"/>
              <a:gd name="T32" fmla="*/ 2147483647 w 117"/>
              <a:gd name="T33" fmla="*/ 2147483647 h 68"/>
              <a:gd name="T34" fmla="*/ 2147483647 w 117"/>
              <a:gd name="T35" fmla="*/ 2147483647 h 68"/>
              <a:gd name="T36" fmla="*/ 2147483647 w 117"/>
              <a:gd name="T37" fmla="*/ 2147483647 h 68"/>
              <a:gd name="T38" fmla="*/ 2147483647 w 117"/>
              <a:gd name="T39" fmla="*/ 2147483647 h 68"/>
              <a:gd name="T40" fmla="*/ 2147483647 w 117"/>
              <a:gd name="T41" fmla="*/ 2147483647 h 68"/>
              <a:gd name="T42" fmla="*/ 2147483647 w 117"/>
              <a:gd name="T43" fmla="*/ 2147483647 h 68"/>
              <a:gd name="T44" fmla="*/ 0 w 117"/>
              <a:gd name="T45" fmla="*/ 2147483647 h 68"/>
              <a:gd name="T46" fmla="*/ 2147483647 w 117"/>
              <a:gd name="T47" fmla="*/ 2147483647 h 68"/>
              <a:gd name="T48" fmla="*/ 2147483647 w 117"/>
              <a:gd name="T49" fmla="*/ 2147483647 h 68"/>
              <a:gd name="T50" fmla="*/ 2147483647 w 117"/>
              <a:gd name="T51" fmla="*/ 2147483647 h 68"/>
              <a:gd name="T52" fmla="*/ 2147483647 w 117"/>
              <a:gd name="T53" fmla="*/ 2147483647 h 68"/>
              <a:gd name="T54" fmla="*/ 2147483647 w 117"/>
              <a:gd name="T55" fmla="*/ 2147483647 h 68"/>
              <a:gd name="T56" fmla="*/ 2147483647 w 117"/>
              <a:gd name="T57" fmla="*/ 2147483647 h 68"/>
              <a:gd name="T58" fmla="*/ 2147483647 w 117"/>
              <a:gd name="T59" fmla="*/ 2147483647 h 68"/>
              <a:gd name="T60" fmla="*/ 2147483647 w 117"/>
              <a:gd name="T61" fmla="*/ 2147483647 h 68"/>
              <a:gd name="T62" fmla="*/ 2147483647 w 117"/>
              <a:gd name="T63" fmla="*/ 2147483647 h 68"/>
              <a:gd name="T64" fmla="*/ 2147483647 w 117"/>
              <a:gd name="T65" fmla="*/ 2147483647 h 68"/>
              <a:gd name="T66" fmla="*/ 2147483647 w 117"/>
              <a:gd name="T67" fmla="*/ 2147483647 h 68"/>
              <a:gd name="T68" fmla="*/ 2147483647 w 117"/>
              <a:gd name="T69" fmla="*/ 2147483647 h 68"/>
              <a:gd name="T70" fmla="*/ 2147483647 w 117"/>
              <a:gd name="T71" fmla="*/ 2147483647 h 68"/>
              <a:gd name="T72" fmla="*/ 2147483647 w 117"/>
              <a:gd name="T73" fmla="*/ 2147483647 h 68"/>
              <a:gd name="T74" fmla="*/ 2147483647 w 117"/>
              <a:gd name="T75" fmla="*/ 2147483647 h 68"/>
              <a:gd name="T76" fmla="*/ 2147483647 w 117"/>
              <a:gd name="T77" fmla="*/ 2147483647 h 68"/>
              <a:gd name="T78" fmla="*/ 2147483647 w 117"/>
              <a:gd name="T79" fmla="*/ 2147483647 h 68"/>
              <a:gd name="T80" fmla="*/ 2147483647 w 117"/>
              <a:gd name="T81" fmla="*/ 2147483647 h 68"/>
              <a:gd name="T82" fmla="*/ 2147483647 w 117"/>
              <a:gd name="T83" fmla="*/ 2147483647 h 68"/>
              <a:gd name="T84" fmla="*/ 2147483647 w 117"/>
              <a:gd name="T85" fmla="*/ 2147483647 h 68"/>
              <a:gd name="T86" fmla="*/ 2147483647 w 117"/>
              <a:gd name="T87" fmla="*/ 2147483647 h 68"/>
              <a:gd name="T88" fmla="*/ 2147483647 w 117"/>
              <a:gd name="T89" fmla="*/ 2147483647 h 68"/>
              <a:gd name="T90" fmla="*/ 2147483647 w 117"/>
              <a:gd name="T91" fmla="*/ 2147483647 h 68"/>
              <a:gd name="T92" fmla="*/ 2147483647 w 117"/>
              <a:gd name="T93" fmla="*/ 2147483647 h 68"/>
              <a:gd name="T94" fmla="*/ 2147483647 w 117"/>
              <a:gd name="T95" fmla="*/ 2147483647 h 68"/>
              <a:gd name="T96" fmla="*/ 2147483647 w 117"/>
              <a:gd name="T97" fmla="*/ 2147483647 h 68"/>
              <a:gd name="T98" fmla="*/ 2147483647 w 117"/>
              <a:gd name="T99" fmla="*/ 2147483647 h 68"/>
              <a:gd name="T100" fmla="*/ 2147483647 w 117"/>
              <a:gd name="T101" fmla="*/ 2147483647 h 68"/>
              <a:gd name="T102" fmla="*/ 2147483647 w 117"/>
              <a:gd name="T103" fmla="*/ 2147483647 h 68"/>
              <a:gd name="T104" fmla="*/ 2147483647 w 117"/>
              <a:gd name="T105" fmla="*/ 2147483647 h 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7"/>
              <a:gd name="T160" fmla="*/ 0 h 68"/>
              <a:gd name="T161" fmla="*/ 117 w 117"/>
              <a:gd name="T162" fmla="*/ 68 h 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7" h="68">
                <a:moveTo>
                  <a:pt x="107" y="38"/>
                </a:moveTo>
                <a:lnTo>
                  <a:pt x="107" y="38"/>
                </a:lnTo>
                <a:lnTo>
                  <a:pt x="108" y="39"/>
                </a:lnTo>
                <a:lnTo>
                  <a:pt x="109" y="41"/>
                </a:lnTo>
                <a:lnTo>
                  <a:pt x="109" y="42"/>
                </a:lnTo>
                <a:lnTo>
                  <a:pt x="110" y="42"/>
                </a:lnTo>
                <a:lnTo>
                  <a:pt x="111" y="42"/>
                </a:lnTo>
                <a:lnTo>
                  <a:pt x="112" y="42"/>
                </a:lnTo>
                <a:lnTo>
                  <a:pt x="113" y="41"/>
                </a:lnTo>
                <a:lnTo>
                  <a:pt x="117" y="48"/>
                </a:lnTo>
                <a:lnTo>
                  <a:pt x="115" y="49"/>
                </a:lnTo>
                <a:lnTo>
                  <a:pt x="113" y="49"/>
                </a:lnTo>
                <a:lnTo>
                  <a:pt x="111" y="49"/>
                </a:lnTo>
                <a:lnTo>
                  <a:pt x="110" y="50"/>
                </a:lnTo>
                <a:lnTo>
                  <a:pt x="109" y="50"/>
                </a:lnTo>
                <a:lnTo>
                  <a:pt x="108" y="50"/>
                </a:lnTo>
                <a:lnTo>
                  <a:pt x="107" y="50"/>
                </a:lnTo>
                <a:lnTo>
                  <a:pt x="104" y="51"/>
                </a:lnTo>
                <a:lnTo>
                  <a:pt x="102" y="51"/>
                </a:lnTo>
                <a:lnTo>
                  <a:pt x="101" y="51"/>
                </a:lnTo>
                <a:lnTo>
                  <a:pt x="101" y="52"/>
                </a:lnTo>
                <a:lnTo>
                  <a:pt x="99" y="52"/>
                </a:lnTo>
                <a:lnTo>
                  <a:pt x="98" y="52"/>
                </a:lnTo>
                <a:lnTo>
                  <a:pt x="97" y="53"/>
                </a:lnTo>
                <a:lnTo>
                  <a:pt x="96" y="53"/>
                </a:lnTo>
                <a:lnTo>
                  <a:pt x="92" y="54"/>
                </a:lnTo>
                <a:lnTo>
                  <a:pt x="89" y="54"/>
                </a:lnTo>
                <a:lnTo>
                  <a:pt x="88" y="54"/>
                </a:lnTo>
                <a:lnTo>
                  <a:pt x="87" y="55"/>
                </a:lnTo>
                <a:lnTo>
                  <a:pt x="86" y="55"/>
                </a:lnTo>
                <a:lnTo>
                  <a:pt x="85" y="55"/>
                </a:lnTo>
                <a:lnTo>
                  <a:pt x="82" y="56"/>
                </a:lnTo>
                <a:lnTo>
                  <a:pt x="81" y="56"/>
                </a:lnTo>
                <a:lnTo>
                  <a:pt x="80" y="56"/>
                </a:lnTo>
                <a:lnTo>
                  <a:pt x="79" y="56"/>
                </a:lnTo>
                <a:lnTo>
                  <a:pt x="78" y="56"/>
                </a:lnTo>
                <a:lnTo>
                  <a:pt x="76" y="57"/>
                </a:lnTo>
                <a:lnTo>
                  <a:pt x="74" y="57"/>
                </a:lnTo>
                <a:lnTo>
                  <a:pt x="73" y="57"/>
                </a:lnTo>
                <a:lnTo>
                  <a:pt x="68" y="58"/>
                </a:lnTo>
                <a:lnTo>
                  <a:pt x="67" y="58"/>
                </a:lnTo>
                <a:lnTo>
                  <a:pt x="67" y="59"/>
                </a:lnTo>
                <a:lnTo>
                  <a:pt x="65" y="59"/>
                </a:lnTo>
                <a:lnTo>
                  <a:pt x="63" y="59"/>
                </a:lnTo>
                <a:lnTo>
                  <a:pt x="62" y="59"/>
                </a:lnTo>
                <a:lnTo>
                  <a:pt x="61" y="60"/>
                </a:lnTo>
                <a:lnTo>
                  <a:pt x="60" y="60"/>
                </a:lnTo>
                <a:lnTo>
                  <a:pt x="57" y="60"/>
                </a:lnTo>
                <a:lnTo>
                  <a:pt x="56" y="61"/>
                </a:lnTo>
                <a:lnTo>
                  <a:pt x="55" y="61"/>
                </a:lnTo>
                <a:lnTo>
                  <a:pt x="54" y="61"/>
                </a:lnTo>
                <a:lnTo>
                  <a:pt x="51" y="61"/>
                </a:lnTo>
                <a:lnTo>
                  <a:pt x="49" y="62"/>
                </a:lnTo>
                <a:lnTo>
                  <a:pt x="48" y="62"/>
                </a:lnTo>
                <a:lnTo>
                  <a:pt x="47" y="62"/>
                </a:lnTo>
                <a:lnTo>
                  <a:pt x="46" y="62"/>
                </a:lnTo>
                <a:lnTo>
                  <a:pt x="45" y="62"/>
                </a:lnTo>
                <a:lnTo>
                  <a:pt x="44" y="62"/>
                </a:lnTo>
                <a:lnTo>
                  <a:pt x="43" y="62"/>
                </a:lnTo>
                <a:lnTo>
                  <a:pt x="43" y="63"/>
                </a:lnTo>
                <a:lnTo>
                  <a:pt x="42" y="63"/>
                </a:lnTo>
                <a:lnTo>
                  <a:pt x="40" y="63"/>
                </a:lnTo>
                <a:lnTo>
                  <a:pt x="36" y="63"/>
                </a:lnTo>
                <a:lnTo>
                  <a:pt x="35" y="63"/>
                </a:lnTo>
                <a:lnTo>
                  <a:pt x="34" y="64"/>
                </a:lnTo>
                <a:lnTo>
                  <a:pt x="33" y="64"/>
                </a:lnTo>
                <a:lnTo>
                  <a:pt x="31" y="64"/>
                </a:lnTo>
                <a:lnTo>
                  <a:pt x="30" y="64"/>
                </a:lnTo>
                <a:lnTo>
                  <a:pt x="31" y="63"/>
                </a:lnTo>
                <a:lnTo>
                  <a:pt x="29" y="64"/>
                </a:lnTo>
                <a:lnTo>
                  <a:pt x="28" y="64"/>
                </a:lnTo>
                <a:lnTo>
                  <a:pt x="27" y="64"/>
                </a:lnTo>
                <a:lnTo>
                  <a:pt x="23" y="65"/>
                </a:lnTo>
                <a:lnTo>
                  <a:pt x="22" y="65"/>
                </a:lnTo>
                <a:lnTo>
                  <a:pt x="21" y="65"/>
                </a:lnTo>
                <a:lnTo>
                  <a:pt x="20" y="66"/>
                </a:lnTo>
                <a:lnTo>
                  <a:pt x="18" y="66"/>
                </a:lnTo>
                <a:lnTo>
                  <a:pt x="16" y="66"/>
                </a:lnTo>
                <a:lnTo>
                  <a:pt x="13" y="67"/>
                </a:lnTo>
                <a:lnTo>
                  <a:pt x="12" y="67"/>
                </a:lnTo>
                <a:lnTo>
                  <a:pt x="11" y="67"/>
                </a:lnTo>
                <a:lnTo>
                  <a:pt x="7" y="68"/>
                </a:lnTo>
                <a:lnTo>
                  <a:pt x="6" y="67"/>
                </a:lnTo>
                <a:lnTo>
                  <a:pt x="3" y="68"/>
                </a:lnTo>
                <a:lnTo>
                  <a:pt x="1" y="68"/>
                </a:lnTo>
                <a:lnTo>
                  <a:pt x="0" y="68"/>
                </a:lnTo>
                <a:lnTo>
                  <a:pt x="1" y="68"/>
                </a:lnTo>
                <a:lnTo>
                  <a:pt x="3" y="67"/>
                </a:lnTo>
                <a:lnTo>
                  <a:pt x="8" y="64"/>
                </a:lnTo>
                <a:lnTo>
                  <a:pt x="12" y="61"/>
                </a:lnTo>
                <a:lnTo>
                  <a:pt x="11" y="59"/>
                </a:lnTo>
                <a:lnTo>
                  <a:pt x="13" y="58"/>
                </a:lnTo>
                <a:lnTo>
                  <a:pt x="13" y="56"/>
                </a:lnTo>
                <a:lnTo>
                  <a:pt x="15" y="54"/>
                </a:lnTo>
                <a:lnTo>
                  <a:pt x="17" y="53"/>
                </a:lnTo>
                <a:lnTo>
                  <a:pt x="18" y="53"/>
                </a:lnTo>
                <a:lnTo>
                  <a:pt x="19" y="52"/>
                </a:lnTo>
                <a:lnTo>
                  <a:pt x="20" y="50"/>
                </a:lnTo>
                <a:lnTo>
                  <a:pt x="22" y="48"/>
                </a:lnTo>
                <a:lnTo>
                  <a:pt x="23" y="47"/>
                </a:lnTo>
                <a:lnTo>
                  <a:pt x="24" y="47"/>
                </a:lnTo>
                <a:lnTo>
                  <a:pt x="23" y="47"/>
                </a:lnTo>
                <a:lnTo>
                  <a:pt x="24" y="50"/>
                </a:lnTo>
                <a:lnTo>
                  <a:pt x="27" y="52"/>
                </a:lnTo>
                <a:lnTo>
                  <a:pt x="28" y="52"/>
                </a:lnTo>
                <a:lnTo>
                  <a:pt x="32" y="50"/>
                </a:lnTo>
                <a:lnTo>
                  <a:pt x="33" y="49"/>
                </a:lnTo>
                <a:lnTo>
                  <a:pt x="33" y="50"/>
                </a:lnTo>
                <a:lnTo>
                  <a:pt x="35" y="50"/>
                </a:lnTo>
                <a:lnTo>
                  <a:pt x="35" y="51"/>
                </a:lnTo>
                <a:lnTo>
                  <a:pt x="36" y="50"/>
                </a:lnTo>
                <a:lnTo>
                  <a:pt x="39" y="49"/>
                </a:lnTo>
                <a:lnTo>
                  <a:pt x="40" y="47"/>
                </a:lnTo>
                <a:lnTo>
                  <a:pt x="40" y="46"/>
                </a:lnTo>
                <a:lnTo>
                  <a:pt x="41" y="47"/>
                </a:lnTo>
                <a:lnTo>
                  <a:pt x="45" y="44"/>
                </a:lnTo>
                <a:lnTo>
                  <a:pt x="46" y="45"/>
                </a:lnTo>
                <a:lnTo>
                  <a:pt x="48" y="43"/>
                </a:lnTo>
                <a:lnTo>
                  <a:pt x="48" y="41"/>
                </a:lnTo>
                <a:lnTo>
                  <a:pt x="49" y="40"/>
                </a:lnTo>
                <a:lnTo>
                  <a:pt x="48" y="40"/>
                </a:lnTo>
                <a:lnTo>
                  <a:pt x="47" y="40"/>
                </a:lnTo>
                <a:lnTo>
                  <a:pt x="48" y="38"/>
                </a:lnTo>
                <a:lnTo>
                  <a:pt x="49" y="36"/>
                </a:lnTo>
                <a:lnTo>
                  <a:pt x="50" y="34"/>
                </a:lnTo>
                <a:lnTo>
                  <a:pt x="51" y="33"/>
                </a:lnTo>
                <a:lnTo>
                  <a:pt x="51" y="31"/>
                </a:lnTo>
                <a:lnTo>
                  <a:pt x="51" y="30"/>
                </a:lnTo>
                <a:lnTo>
                  <a:pt x="52" y="28"/>
                </a:lnTo>
                <a:lnTo>
                  <a:pt x="53" y="27"/>
                </a:lnTo>
                <a:lnTo>
                  <a:pt x="53" y="25"/>
                </a:lnTo>
                <a:lnTo>
                  <a:pt x="54" y="21"/>
                </a:lnTo>
                <a:lnTo>
                  <a:pt x="55" y="21"/>
                </a:lnTo>
                <a:lnTo>
                  <a:pt x="57" y="23"/>
                </a:lnTo>
                <a:lnTo>
                  <a:pt x="59" y="23"/>
                </a:lnTo>
                <a:lnTo>
                  <a:pt x="60" y="22"/>
                </a:lnTo>
                <a:lnTo>
                  <a:pt x="60" y="21"/>
                </a:lnTo>
                <a:lnTo>
                  <a:pt x="62" y="16"/>
                </a:lnTo>
                <a:lnTo>
                  <a:pt x="62" y="14"/>
                </a:lnTo>
                <a:lnTo>
                  <a:pt x="64" y="15"/>
                </a:lnTo>
                <a:lnTo>
                  <a:pt x="66" y="12"/>
                </a:lnTo>
                <a:lnTo>
                  <a:pt x="68" y="10"/>
                </a:lnTo>
                <a:lnTo>
                  <a:pt x="68" y="9"/>
                </a:lnTo>
                <a:lnTo>
                  <a:pt x="68" y="8"/>
                </a:lnTo>
                <a:lnTo>
                  <a:pt x="69" y="7"/>
                </a:lnTo>
                <a:lnTo>
                  <a:pt x="70" y="4"/>
                </a:lnTo>
                <a:lnTo>
                  <a:pt x="69" y="0"/>
                </a:lnTo>
                <a:lnTo>
                  <a:pt x="70" y="1"/>
                </a:lnTo>
                <a:lnTo>
                  <a:pt x="71" y="1"/>
                </a:lnTo>
                <a:lnTo>
                  <a:pt x="71" y="2"/>
                </a:lnTo>
                <a:lnTo>
                  <a:pt x="72" y="2"/>
                </a:lnTo>
                <a:lnTo>
                  <a:pt x="73" y="3"/>
                </a:lnTo>
                <a:lnTo>
                  <a:pt x="75" y="3"/>
                </a:lnTo>
                <a:lnTo>
                  <a:pt x="75" y="4"/>
                </a:lnTo>
                <a:lnTo>
                  <a:pt x="78" y="5"/>
                </a:lnTo>
                <a:lnTo>
                  <a:pt x="78" y="3"/>
                </a:lnTo>
                <a:lnTo>
                  <a:pt x="79" y="2"/>
                </a:lnTo>
                <a:lnTo>
                  <a:pt x="79" y="1"/>
                </a:lnTo>
                <a:lnTo>
                  <a:pt x="80" y="1"/>
                </a:lnTo>
                <a:lnTo>
                  <a:pt x="82" y="2"/>
                </a:lnTo>
                <a:lnTo>
                  <a:pt x="83" y="3"/>
                </a:lnTo>
                <a:lnTo>
                  <a:pt x="82" y="5"/>
                </a:lnTo>
                <a:lnTo>
                  <a:pt x="85" y="5"/>
                </a:lnTo>
                <a:lnTo>
                  <a:pt x="86" y="5"/>
                </a:lnTo>
                <a:lnTo>
                  <a:pt x="87" y="6"/>
                </a:lnTo>
                <a:lnTo>
                  <a:pt x="88" y="6"/>
                </a:lnTo>
                <a:lnTo>
                  <a:pt x="89" y="7"/>
                </a:lnTo>
                <a:lnTo>
                  <a:pt x="90" y="8"/>
                </a:lnTo>
                <a:lnTo>
                  <a:pt x="91" y="9"/>
                </a:lnTo>
                <a:lnTo>
                  <a:pt x="91" y="10"/>
                </a:lnTo>
                <a:lnTo>
                  <a:pt x="90" y="11"/>
                </a:lnTo>
                <a:lnTo>
                  <a:pt x="90" y="12"/>
                </a:lnTo>
                <a:lnTo>
                  <a:pt x="90" y="13"/>
                </a:lnTo>
                <a:lnTo>
                  <a:pt x="89" y="13"/>
                </a:lnTo>
                <a:lnTo>
                  <a:pt x="88" y="13"/>
                </a:lnTo>
                <a:lnTo>
                  <a:pt x="88" y="14"/>
                </a:lnTo>
                <a:lnTo>
                  <a:pt x="88" y="16"/>
                </a:lnTo>
                <a:lnTo>
                  <a:pt x="88" y="17"/>
                </a:lnTo>
                <a:lnTo>
                  <a:pt x="89" y="19"/>
                </a:lnTo>
                <a:lnTo>
                  <a:pt x="93" y="17"/>
                </a:lnTo>
                <a:lnTo>
                  <a:pt x="93" y="19"/>
                </a:lnTo>
                <a:lnTo>
                  <a:pt x="94" y="19"/>
                </a:lnTo>
                <a:lnTo>
                  <a:pt x="94" y="20"/>
                </a:lnTo>
                <a:lnTo>
                  <a:pt x="96" y="21"/>
                </a:lnTo>
                <a:lnTo>
                  <a:pt x="99" y="20"/>
                </a:lnTo>
                <a:lnTo>
                  <a:pt x="101" y="22"/>
                </a:lnTo>
                <a:lnTo>
                  <a:pt x="106" y="24"/>
                </a:lnTo>
                <a:lnTo>
                  <a:pt x="105" y="27"/>
                </a:lnTo>
                <a:lnTo>
                  <a:pt x="106" y="28"/>
                </a:lnTo>
                <a:lnTo>
                  <a:pt x="106" y="29"/>
                </a:lnTo>
                <a:lnTo>
                  <a:pt x="103" y="29"/>
                </a:lnTo>
                <a:lnTo>
                  <a:pt x="102" y="28"/>
                </a:lnTo>
                <a:lnTo>
                  <a:pt x="100" y="27"/>
                </a:lnTo>
                <a:lnTo>
                  <a:pt x="99" y="26"/>
                </a:lnTo>
                <a:lnTo>
                  <a:pt x="98" y="26"/>
                </a:lnTo>
                <a:lnTo>
                  <a:pt x="99" y="27"/>
                </a:lnTo>
                <a:lnTo>
                  <a:pt x="100" y="28"/>
                </a:lnTo>
                <a:lnTo>
                  <a:pt x="101" y="28"/>
                </a:lnTo>
                <a:lnTo>
                  <a:pt x="102" y="30"/>
                </a:lnTo>
                <a:lnTo>
                  <a:pt x="106" y="30"/>
                </a:lnTo>
                <a:lnTo>
                  <a:pt x="106" y="31"/>
                </a:lnTo>
                <a:lnTo>
                  <a:pt x="106" y="32"/>
                </a:lnTo>
                <a:lnTo>
                  <a:pt x="107" y="31"/>
                </a:lnTo>
                <a:lnTo>
                  <a:pt x="108" y="34"/>
                </a:lnTo>
                <a:lnTo>
                  <a:pt x="106" y="34"/>
                </a:lnTo>
                <a:lnTo>
                  <a:pt x="105" y="35"/>
                </a:lnTo>
                <a:lnTo>
                  <a:pt x="107" y="36"/>
                </a:lnTo>
                <a:lnTo>
                  <a:pt x="105" y="37"/>
                </a:lnTo>
                <a:lnTo>
                  <a:pt x="107" y="37"/>
                </a:lnTo>
                <a:lnTo>
                  <a:pt x="107" y="38"/>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43" name="Freeform 719"/>
          <p:cNvSpPr>
            <a:spLocks/>
          </p:cNvSpPr>
          <p:nvPr/>
        </p:nvSpPr>
        <p:spPr bwMode="auto">
          <a:xfrm>
            <a:off x="7131050" y="3128963"/>
            <a:ext cx="71438" cy="179387"/>
          </a:xfrm>
          <a:custGeom>
            <a:avLst/>
            <a:gdLst>
              <a:gd name="T0" fmla="*/ 0 w 8"/>
              <a:gd name="T1" fmla="*/ 2147483647 h 20"/>
              <a:gd name="T2" fmla="*/ 0 w 8"/>
              <a:gd name="T3" fmla="*/ 2147483647 h 20"/>
              <a:gd name="T4" fmla="*/ 2147483647 w 8"/>
              <a:gd name="T5" fmla="*/ 2147483647 h 20"/>
              <a:gd name="T6" fmla="*/ 2147483647 w 8"/>
              <a:gd name="T7" fmla="*/ 2147483647 h 20"/>
              <a:gd name="T8" fmla="*/ 2147483647 w 8"/>
              <a:gd name="T9" fmla="*/ 2147483647 h 20"/>
              <a:gd name="T10" fmla="*/ 2147483647 w 8"/>
              <a:gd name="T11" fmla="*/ 2147483647 h 20"/>
              <a:gd name="T12" fmla="*/ 2147483647 w 8"/>
              <a:gd name="T13" fmla="*/ 2147483647 h 20"/>
              <a:gd name="T14" fmla="*/ 2147483647 w 8"/>
              <a:gd name="T15" fmla="*/ 2147483647 h 20"/>
              <a:gd name="T16" fmla="*/ 2147483647 w 8"/>
              <a:gd name="T17" fmla="*/ 2147483647 h 20"/>
              <a:gd name="T18" fmla="*/ 2147483647 w 8"/>
              <a:gd name="T19" fmla="*/ 2147483647 h 20"/>
              <a:gd name="T20" fmla="*/ 2147483647 w 8"/>
              <a:gd name="T21" fmla="*/ 2147483647 h 20"/>
              <a:gd name="T22" fmla="*/ 2147483647 w 8"/>
              <a:gd name="T23" fmla="*/ 0 h 20"/>
              <a:gd name="T24" fmla="*/ 2147483647 w 8"/>
              <a:gd name="T25" fmla="*/ 2147483647 h 20"/>
              <a:gd name="T26" fmla="*/ 2147483647 w 8"/>
              <a:gd name="T27" fmla="*/ 2147483647 h 20"/>
              <a:gd name="T28" fmla="*/ 2147483647 w 8"/>
              <a:gd name="T29" fmla="*/ 2147483647 h 20"/>
              <a:gd name="T30" fmla="*/ 2147483647 w 8"/>
              <a:gd name="T31" fmla="*/ 2147483647 h 20"/>
              <a:gd name="T32" fmla="*/ 2147483647 w 8"/>
              <a:gd name="T33" fmla="*/ 2147483647 h 20"/>
              <a:gd name="T34" fmla="*/ 2147483647 w 8"/>
              <a:gd name="T35" fmla="*/ 2147483647 h 20"/>
              <a:gd name="T36" fmla="*/ 0 w 8"/>
              <a:gd name="T37" fmla="*/ 2147483647 h 20"/>
              <a:gd name="T38" fmla="*/ 0 w 8"/>
              <a:gd name="T39" fmla="*/ 2147483647 h 2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
              <a:gd name="T61" fmla="*/ 0 h 20"/>
              <a:gd name="T62" fmla="*/ 8 w 8"/>
              <a:gd name="T63" fmla="*/ 20 h 2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 h="20">
                <a:moveTo>
                  <a:pt x="0" y="11"/>
                </a:moveTo>
                <a:lnTo>
                  <a:pt x="0" y="17"/>
                </a:lnTo>
                <a:lnTo>
                  <a:pt x="1" y="20"/>
                </a:lnTo>
                <a:lnTo>
                  <a:pt x="1" y="19"/>
                </a:lnTo>
                <a:lnTo>
                  <a:pt x="2" y="19"/>
                </a:lnTo>
                <a:lnTo>
                  <a:pt x="2" y="20"/>
                </a:lnTo>
                <a:lnTo>
                  <a:pt x="3" y="17"/>
                </a:lnTo>
                <a:lnTo>
                  <a:pt x="4" y="12"/>
                </a:lnTo>
                <a:lnTo>
                  <a:pt x="5" y="5"/>
                </a:lnTo>
                <a:lnTo>
                  <a:pt x="6" y="4"/>
                </a:lnTo>
                <a:lnTo>
                  <a:pt x="7" y="4"/>
                </a:lnTo>
                <a:lnTo>
                  <a:pt x="8" y="0"/>
                </a:lnTo>
                <a:lnTo>
                  <a:pt x="6" y="1"/>
                </a:lnTo>
                <a:lnTo>
                  <a:pt x="5" y="1"/>
                </a:lnTo>
                <a:lnTo>
                  <a:pt x="2" y="2"/>
                </a:lnTo>
                <a:lnTo>
                  <a:pt x="2" y="3"/>
                </a:lnTo>
                <a:lnTo>
                  <a:pt x="1" y="4"/>
                </a:lnTo>
                <a:lnTo>
                  <a:pt x="2" y="4"/>
                </a:lnTo>
                <a:lnTo>
                  <a:pt x="0" y="10"/>
                </a:lnTo>
                <a:lnTo>
                  <a:pt x="0" y="11"/>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44" name="Freeform 718"/>
          <p:cNvSpPr>
            <a:spLocks/>
          </p:cNvSpPr>
          <p:nvPr/>
        </p:nvSpPr>
        <p:spPr bwMode="auto">
          <a:xfrm>
            <a:off x="6227763" y="2824163"/>
            <a:ext cx="608012" cy="609600"/>
          </a:xfrm>
          <a:custGeom>
            <a:avLst/>
            <a:gdLst>
              <a:gd name="T0" fmla="*/ 2147483647 w 68"/>
              <a:gd name="T1" fmla="*/ 2147483647 h 68"/>
              <a:gd name="T2" fmla="*/ 2147483647 w 68"/>
              <a:gd name="T3" fmla="*/ 2147483647 h 68"/>
              <a:gd name="T4" fmla="*/ 2147483647 w 68"/>
              <a:gd name="T5" fmla="*/ 2147483647 h 68"/>
              <a:gd name="T6" fmla="*/ 2147483647 w 68"/>
              <a:gd name="T7" fmla="*/ 2147483647 h 68"/>
              <a:gd name="T8" fmla="*/ 2147483647 w 68"/>
              <a:gd name="T9" fmla="*/ 2147483647 h 68"/>
              <a:gd name="T10" fmla="*/ 2147483647 w 68"/>
              <a:gd name="T11" fmla="*/ 2147483647 h 68"/>
              <a:gd name="T12" fmla="*/ 2147483647 w 68"/>
              <a:gd name="T13" fmla="*/ 2147483647 h 68"/>
              <a:gd name="T14" fmla="*/ 2147483647 w 68"/>
              <a:gd name="T15" fmla="*/ 2147483647 h 68"/>
              <a:gd name="T16" fmla="*/ 2147483647 w 68"/>
              <a:gd name="T17" fmla="*/ 0 h 68"/>
              <a:gd name="T18" fmla="*/ 2147483647 w 68"/>
              <a:gd name="T19" fmla="*/ 2147483647 h 68"/>
              <a:gd name="T20" fmla="*/ 2147483647 w 68"/>
              <a:gd name="T21" fmla="*/ 2147483647 h 68"/>
              <a:gd name="T22" fmla="*/ 2147483647 w 68"/>
              <a:gd name="T23" fmla="*/ 2147483647 h 68"/>
              <a:gd name="T24" fmla="*/ 2147483647 w 68"/>
              <a:gd name="T25" fmla="*/ 2147483647 h 68"/>
              <a:gd name="T26" fmla="*/ 2147483647 w 68"/>
              <a:gd name="T27" fmla="*/ 2147483647 h 68"/>
              <a:gd name="T28" fmla="*/ 2147483647 w 68"/>
              <a:gd name="T29" fmla="*/ 2147483647 h 68"/>
              <a:gd name="T30" fmla="*/ 2147483647 w 68"/>
              <a:gd name="T31" fmla="*/ 2147483647 h 68"/>
              <a:gd name="T32" fmla="*/ 2147483647 w 68"/>
              <a:gd name="T33" fmla="*/ 2147483647 h 68"/>
              <a:gd name="T34" fmla="*/ 2147483647 w 68"/>
              <a:gd name="T35" fmla="*/ 2147483647 h 68"/>
              <a:gd name="T36" fmla="*/ 2147483647 w 68"/>
              <a:gd name="T37" fmla="*/ 2147483647 h 68"/>
              <a:gd name="T38" fmla="*/ 2147483647 w 68"/>
              <a:gd name="T39" fmla="*/ 2147483647 h 68"/>
              <a:gd name="T40" fmla="*/ 2147483647 w 68"/>
              <a:gd name="T41" fmla="*/ 2147483647 h 68"/>
              <a:gd name="T42" fmla="*/ 2147483647 w 68"/>
              <a:gd name="T43" fmla="*/ 2147483647 h 68"/>
              <a:gd name="T44" fmla="*/ 2147483647 w 68"/>
              <a:gd name="T45" fmla="*/ 2147483647 h 68"/>
              <a:gd name="T46" fmla="*/ 2147483647 w 68"/>
              <a:gd name="T47" fmla="*/ 2147483647 h 68"/>
              <a:gd name="T48" fmla="*/ 2147483647 w 68"/>
              <a:gd name="T49" fmla="*/ 2147483647 h 68"/>
              <a:gd name="T50" fmla="*/ 2147483647 w 68"/>
              <a:gd name="T51" fmla="*/ 2147483647 h 68"/>
              <a:gd name="T52" fmla="*/ 2147483647 w 68"/>
              <a:gd name="T53" fmla="*/ 2147483647 h 68"/>
              <a:gd name="T54" fmla="*/ 2147483647 w 68"/>
              <a:gd name="T55" fmla="*/ 2147483647 h 68"/>
              <a:gd name="T56" fmla="*/ 2147483647 w 68"/>
              <a:gd name="T57" fmla="*/ 2147483647 h 68"/>
              <a:gd name="T58" fmla="*/ 2147483647 w 68"/>
              <a:gd name="T59" fmla="*/ 2147483647 h 68"/>
              <a:gd name="T60" fmla="*/ 2147483647 w 68"/>
              <a:gd name="T61" fmla="*/ 2147483647 h 68"/>
              <a:gd name="T62" fmla="*/ 2147483647 w 68"/>
              <a:gd name="T63" fmla="*/ 2147483647 h 68"/>
              <a:gd name="T64" fmla="*/ 2147483647 w 68"/>
              <a:gd name="T65" fmla="*/ 2147483647 h 68"/>
              <a:gd name="T66" fmla="*/ 2147483647 w 68"/>
              <a:gd name="T67" fmla="*/ 2147483647 h 68"/>
              <a:gd name="T68" fmla="*/ 2147483647 w 68"/>
              <a:gd name="T69" fmla="*/ 2147483647 h 68"/>
              <a:gd name="T70" fmla="*/ 2147483647 w 68"/>
              <a:gd name="T71" fmla="*/ 2147483647 h 68"/>
              <a:gd name="T72" fmla="*/ 2147483647 w 68"/>
              <a:gd name="T73" fmla="*/ 2147483647 h 68"/>
              <a:gd name="T74" fmla="*/ 2147483647 w 68"/>
              <a:gd name="T75" fmla="*/ 2147483647 h 68"/>
              <a:gd name="T76" fmla="*/ 2147483647 w 68"/>
              <a:gd name="T77" fmla="*/ 2147483647 h 68"/>
              <a:gd name="T78" fmla="*/ 2147483647 w 68"/>
              <a:gd name="T79" fmla="*/ 2147483647 h 68"/>
              <a:gd name="T80" fmla="*/ 2147483647 w 68"/>
              <a:gd name="T81" fmla="*/ 2147483647 h 68"/>
              <a:gd name="T82" fmla="*/ 2147483647 w 68"/>
              <a:gd name="T83" fmla="*/ 2147483647 h 68"/>
              <a:gd name="T84" fmla="*/ 2147483647 w 68"/>
              <a:gd name="T85" fmla="*/ 2147483647 h 68"/>
              <a:gd name="T86" fmla="*/ 2147483647 w 68"/>
              <a:gd name="T87" fmla="*/ 2147483647 h 68"/>
              <a:gd name="T88" fmla="*/ 2147483647 w 68"/>
              <a:gd name="T89" fmla="*/ 2147483647 h 68"/>
              <a:gd name="T90" fmla="*/ 2147483647 w 68"/>
              <a:gd name="T91" fmla="*/ 2147483647 h 68"/>
              <a:gd name="T92" fmla="*/ 2147483647 w 68"/>
              <a:gd name="T93" fmla="*/ 2147483647 h 68"/>
              <a:gd name="T94" fmla="*/ 2147483647 w 68"/>
              <a:gd name="T95" fmla="*/ 2147483647 h 68"/>
              <a:gd name="T96" fmla="*/ 2147483647 w 68"/>
              <a:gd name="T97" fmla="*/ 2147483647 h 68"/>
              <a:gd name="T98" fmla="*/ 2147483647 w 68"/>
              <a:gd name="T99" fmla="*/ 2147483647 h 68"/>
              <a:gd name="T100" fmla="*/ 2147483647 w 68"/>
              <a:gd name="T101" fmla="*/ 2147483647 h 68"/>
              <a:gd name="T102" fmla="*/ 2147483647 w 68"/>
              <a:gd name="T103" fmla="*/ 2147483647 h 68"/>
              <a:gd name="T104" fmla="*/ 2147483647 w 68"/>
              <a:gd name="T105" fmla="*/ 2147483647 h 68"/>
              <a:gd name="T106" fmla="*/ 2147483647 w 68"/>
              <a:gd name="T107" fmla="*/ 2147483647 h 68"/>
              <a:gd name="T108" fmla="*/ 2147483647 w 68"/>
              <a:gd name="T109" fmla="*/ 2147483647 h 68"/>
              <a:gd name="T110" fmla="*/ 2147483647 w 68"/>
              <a:gd name="T111" fmla="*/ 2147483647 h 68"/>
              <a:gd name="T112" fmla="*/ 2147483647 w 68"/>
              <a:gd name="T113" fmla="*/ 2147483647 h 68"/>
              <a:gd name="T114" fmla="*/ 2147483647 w 68"/>
              <a:gd name="T115" fmla="*/ 2147483647 h 68"/>
              <a:gd name="T116" fmla="*/ 2147483647 w 68"/>
              <a:gd name="T117" fmla="*/ 2147483647 h 68"/>
              <a:gd name="T118" fmla="*/ 2147483647 w 68"/>
              <a:gd name="T119" fmla="*/ 2147483647 h 68"/>
              <a:gd name="T120" fmla="*/ 2147483647 w 68"/>
              <a:gd name="T121" fmla="*/ 2147483647 h 68"/>
              <a:gd name="T122" fmla="*/ 2147483647 w 68"/>
              <a:gd name="T123" fmla="*/ 2147483647 h 68"/>
              <a:gd name="T124" fmla="*/ 2147483647 w 68"/>
              <a:gd name="T125" fmla="*/ 2147483647 h 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8"/>
              <a:gd name="T190" fmla="*/ 0 h 68"/>
              <a:gd name="T191" fmla="*/ 68 w 68"/>
              <a:gd name="T192" fmla="*/ 68 h 6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8" h="68">
                <a:moveTo>
                  <a:pt x="15" y="27"/>
                </a:moveTo>
                <a:lnTo>
                  <a:pt x="16" y="26"/>
                </a:lnTo>
                <a:lnTo>
                  <a:pt x="17" y="25"/>
                </a:lnTo>
                <a:lnTo>
                  <a:pt x="19" y="24"/>
                </a:lnTo>
                <a:lnTo>
                  <a:pt x="19" y="23"/>
                </a:lnTo>
                <a:lnTo>
                  <a:pt x="19" y="22"/>
                </a:lnTo>
                <a:lnTo>
                  <a:pt x="20" y="21"/>
                </a:lnTo>
                <a:lnTo>
                  <a:pt x="21" y="21"/>
                </a:lnTo>
                <a:lnTo>
                  <a:pt x="21" y="20"/>
                </a:lnTo>
                <a:lnTo>
                  <a:pt x="22" y="18"/>
                </a:lnTo>
                <a:lnTo>
                  <a:pt x="21" y="18"/>
                </a:lnTo>
                <a:lnTo>
                  <a:pt x="22" y="16"/>
                </a:lnTo>
                <a:lnTo>
                  <a:pt x="22" y="14"/>
                </a:lnTo>
                <a:lnTo>
                  <a:pt x="22" y="13"/>
                </a:lnTo>
                <a:lnTo>
                  <a:pt x="22" y="12"/>
                </a:lnTo>
                <a:lnTo>
                  <a:pt x="22" y="10"/>
                </a:lnTo>
                <a:lnTo>
                  <a:pt x="22" y="9"/>
                </a:lnTo>
                <a:lnTo>
                  <a:pt x="23" y="7"/>
                </a:lnTo>
                <a:lnTo>
                  <a:pt x="23" y="5"/>
                </a:lnTo>
                <a:lnTo>
                  <a:pt x="22" y="5"/>
                </a:lnTo>
                <a:lnTo>
                  <a:pt x="23" y="5"/>
                </a:lnTo>
                <a:lnTo>
                  <a:pt x="22" y="3"/>
                </a:lnTo>
                <a:lnTo>
                  <a:pt x="21" y="1"/>
                </a:lnTo>
                <a:lnTo>
                  <a:pt x="22" y="1"/>
                </a:lnTo>
                <a:lnTo>
                  <a:pt x="23" y="0"/>
                </a:lnTo>
                <a:lnTo>
                  <a:pt x="23" y="1"/>
                </a:lnTo>
                <a:lnTo>
                  <a:pt x="24" y="3"/>
                </a:lnTo>
                <a:lnTo>
                  <a:pt x="24" y="4"/>
                </a:lnTo>
                <a:lnTo>
                  <a:pt x="25" y="7"/>
                </a:lnTo>
                <a:lnTo>
                  <a:pt x="25" y="8"/>
                </a:lnTo>
                <a:lnTo>
                  <a:pt x="25" y="9"/>
                </a:lnTo>
                <a:lnTo>
                  <a:pt x="25" y="11"/>
                </a:lnTo>
                <a:lnTo>
                  <a:pt x="25" y="12"/>
                </a:lnTo>
                <a:lnTo>
                  <a:pt x="26" y="13"/>
                </a:lnTo>
                <a:lnTo>
                  <a:pt x="26" y="17"/>
                </a:lnTo>
                <a:lnTo>
                  <a:pt x="27" y="17"/>
                </a:lnTo>
                <a:lnTo>
                  <a:pt x="28" y="17"/>
                </a:lnTo>
                <a:lnTo>
                  <a:pt x="35" y="16"/>
                </a:lnTo>
                <a:lnTo>
                  <a:pt x="36" y="16"/>
                </a:lnTo>
                <a:lnTo>
                  <a:pt x="37" y="15"/>
                </a:lnTo>
                <a:lnTo>
                  <a:pt x="40" y="15"/>
                </a:lnTo>
                <a:lnTo>
                  <a:pt x="41" y="15"/>
                </a:lnTo>
                <a:lnTo>
                  <a:pt x="42" y="18"/>
                </a:lnTo>
                <a:lnTo>
                  <a:pt x="43" y="24"/>
                </a:lnTo>
                <a:lnTo>
                  <a:pt x="43" y="25"/>
                </a:lnTo>
                <a:lnTo>
                  <a:pt x="44" y="23"/>
                </a:lnTo>
                <a:lnTo>
                  <a:pt x="46" y="22"/>
                </a:lnTo>
                <a:lnTo>
                  <a:pt x="46" y="21"/>
                </a:lnTo>
                <a:lnTo>
                  <a:pt x="48" y="18"/>
                </a:lnTo>
                <a:lnTo>
                  <a:pt x="49" y="18"/>
                </a:lnTo>
                <a:lnTo>
                  <a:pt x="51" y="15"/>
                </a:lnTo>
                <a:lnTo>
                  <a:pt x="54" y="16"/>
                </a:lnTo>
                <a:lnTo>
                  <a:pt x="56" y="16"/>
                </a:lnTo>
                <a:lnTo>
                  <a:pt x="57" y="14"/>
                </a:lnTo>
                <a:lnTo>
                  <a:pt x="57" y="13"/>
                </a:lnTo>
                <a:lnTo>
                  <a:pt x="58" y="13"/>
                </a:lnTo>
                <a:lnTo>
                  <a:pt x="59" y="13"/>
                </a:lnTo>
                <a:lnTo>
                  <a:pt x="61" y="12"/>
                </a:lnTo>
                <a:lnTo>
                  <a:pt x="62" y="13"/>
                </a:lnTo>
                <a:lnTo>
                  <a:pt x="63" y="13"/>
                </a:lnTo>
                <a:lnTo>
                  <a:pt x="65" y="12"/>
                </a:lnTo>
                <a:lnTo>
                  <a:pt x="66" y="14"/>
                </a:lnTo>
                <a:lnTo>
                  <a:pt x="67" y="16"/>
                </a:lnTo>
                <a:lnTo>
                  <a:pt x="67" y="17"/>
                </a:lnTo>
                <a:lnTo>
                  <a:pt x="68" y="17"/>
                </a:lnTo>
                <a:lnTo>
                  <a:pt x="68" y="18"/>
                </a:lnTo>
                <a:lnTo>
                  <a:pt x="67" y="19"/>
                </a:lnTo>
                <a:lnTo>
                  <a:pt x="67" y="21"/>
                </a:lnTo>
                <a:lnTo>
                  <a:pt x="64" y="20"/>
                </a:lnTo>
                <a:lnTo>
                  <a:pt x="64" y="19"/>
                </a:lnTo>
                <a:lnTo>
                  <a:pt x="62" y="19"/>
                </a:lnTo>
                <a:lnTo>
                  <a:pt x="61" y="18"/>
                </a:lnTo>
                <a:lnTo>
                  <a:pt x="60" y="18"/>
                </a:lnTo>
                <a:lnTo>
                  <a:pt x="60" y="17"/>
                </a:lnTo>
                <a:lnTo>
                  <a:pt x="59" y="17"/>
                </a:lnTo>
                <a:lnTo>
                  <a:pt x="58" y="16"/>
                </a:lnTo>
                <a:lnTo>
                  <a:pt x="59" y="20"/>
                </a:lnTo>
                <a:lnTo>
                  <a:pt x="58" y="23"/>
                </a:lnTo>
                <a:lnTo>
                  <a:pt x="57" y="24"/>
                </a:lnTo>
                <a:lnTo>
                  <a:pt x="57" y="25"/>
                </a:lnTo>
                <a:lnTo>
                  <a:pt x="57" y="26"/>
                </a:lnTo>
                <a:lnTo>
                  <a:pt x="55" y="28"/>
                </a:lnTo>
                <a:lnTo>
                  <a:pt x="53" y="31"/>
                </a:lnTo>
                <a:lnTo>
                  <a:pt x="51" y="30"/>
                </a:lnTo>
                <a:lnTo>
                  <a:pt x="51" y="32"/>
                </a:lnTo>
                <a:lnTo>
                  <a:pt x="49" y="37"/>
                </a:lnTo>
                <a:lnTo>
                  <a:pt x="49" y="38"/>
                </a:lnTo>
                <a:lnTo>
                  <a:pt x="48" y="39"/>
                </a:lnTo>
                <a:lnTo>
                  <a:pt x="46" y="39"/>
                </a:lnTo>
                <a:lnTo>
                  <a:pt x="44" y="37"/>
                </a:lnTo>
                <a:lnTo>
                  <a:pt x="43" y="37"/>
                </a:lnTo>
                <a:lnTo>
                  <a:pt x="42" y="41"/>
                </a:lnTo>
                <a:lnTo>
                  <a:pt x="42" y="43"/>
                </a:lnTo>
                <a:lnTo>
                  <a:pt x="41" y="44"/>
                </a:lnTo>
                <a:lnTo>
                  <a:pt x="40" y="46"/>
                </a:lnTo>
                <a:lnTo>
                  <a:pt x="40" y="47"/>
                </a:lnTo>
                <a:lnTo>
                  <a:pt x="40" y="49"/>
                </a:lnTo>
                <a:lnTo>
                  <a:pt x="39" y="50"/>
                </a:lnTo>
                <a:lnTo>
                  <a:pt x="38" y="52"/>
                </a:lnTo>
                <a:lnTo>
                  <a:pt x="37" y="54"/>
                </a:lnTo>
                <a:lnTo>
                  <a:pt x="36" y="56"/>
                </a:lnTo>
                <a:lnTo>
                  <a:pt x="37" y="56"/>
                </a:lnTo>
                <a:lnTo>
                  <a:pt x="38" y="56"/>
                </a:lnTo>
                <a:lnTo>
                  <a:pt x="37" y="57"/>
                </a:lnTo>
                <a:lnTo>
                  <a:pt x="37" y="59"/>
                </a:lnTo>
                <a:lnTo>
                  <a:pt x="35" y="61"/>
                </a:lnTo>
                <a:lnTo>
                  <a:pt x="34" y="60"/>
                </a:lnTo>
                <a:lnTo>
                  <a:pt x="30" y="63"/>
                </a:lnTo>
                <a:lnTo>
                  <a:pt x="29" y="62"/>
                </a:lnTo>
                <a:lnTo>
                  <a:pt x="29" y="63"/>
                </a:lnTo>
                <a:lnTo>
                  <a:pt x="28" y="65"/>
                </a:lnTo>
                <a:lnTo>
                  <a:pt x="25" y="66"/>
                </a:lnTo>
                <a:lnTo>
                  <a:pt x="24" y="67"/>
                </a:lnTo>
                <a:lnTo>
                  <a:pt x="24" y="66"/>
                </a:lnTo>
                <a:lnTo>
                  <a:pt x="22" y="66"/>
                </a:lnTo>
                <a:lnTo>
                  <a:pt x="22" y="65"/>
                </a:lnTo>
                <a:lnTo>
                  <a:pt x="21" y="66"/>
                </a:lnTo>
                <a:lnTo>
                  <a:pt x="17" y="68"/>
                </a:lnTo>
                <a:lnTo>
                  <a:pt x="16" y="68"/>
                </a:lnTo>
                <a:lnTo>
                  <a:pt x="13" y="66"/>
                </a:lnTo>
                <a:lnTo>
                  <a:pt x="12" y="63"/>
                </a:lnTo>
                <a:lnTo>
                  <a:pt x="13" y="63"/>
                </a:lnTo>
                <a:lnTo>
                  <a:pt x="12" y="63"/>
                </a:lnTo>
                <a:lnTo>
                  <a:pt x="10" y="63"/>
                </a:lnTo>
                <a:lnTo>
                  <a:pt x="10" y="62"/>
                </a:lnTo>
                <a:lnTo>
                  <a:pt x="6" y="59"/>
                </a:lnTo>
                <a:lnTo>
                  <a:pt x="5" y="58"/>
                </a:lnTo>
                <a:lnTo>
                  <a:pt x="5" y="57"/>
                </a:lnTo>
                <a:lnTo>
                  <a:pt x="4" y="57"/>
                </a:lnTo>
                <a:lnTo>
                  <a:pt x="3" y="56"/>
                </a:lnTo>
                <a:lnTo>
                  <a:pt x="3" y="55"/>
                </a:lnTo>
                <a:lnTo>
                  <a:pt x="1" y="53"/>
                </a:lnTo>
                <a:lnTo>
                  <a:pt x="1" y="50"/>
                </a:lnTo>
                <a:lnTo>
                  <a:pt x="0" y="48"/>
                </a:lnTo>
                <a:lnTo>
                  <a:pt x="0" y="47"/>
                </a:lnTo>
                <a:lnTo>
                  <a:pt x="2" y="47"/>
                </a:lnTo>
                <a:lnTo>
                  <a:pt x="3" y="46"/>
                </a:lnTo>
                <a:lnTo>
                  <a:pt x="4" y="45"/>
                </a:lnTo>
                <a:lnTo>
                  <a:pt x="4" y="43"/>
                </a:lnTo>
                <a:lnTo>
                  <a:pt x="5" y="43"/>
                </a:lnTo>
                <a:lnTo>
                  <a:pt x="6" y="42"/>
                </a:lnTo>
                <a:lnTo>
                  <a:pt x="5" y="40"/>
                </a:lnTo>
                <a:lnTo>
                  <a:pt x="6" y="36"/>
                </a:lnTo>
                <a:lnTo>
                  <a:pt x="7" y="35"/>
                </a:lnTo>
                <a:lnTo>
                  <a:pt x="7" y="34"/>
                </a:lnTo>
                <a:lnTo>
                  <a:pt x="9" y="37"/>
                </a:lnTo>
                <a:lnTo>
                  <a:pt x="10" y="35"/>
                </a:lnTo>
                <a:lnTo>
                  <a:pt x="11" y="32"/>
                </a:lnTo>
                <a:lnTo>
                  <a:pt x="10" y="31"/>
                </a:lnTo>
                <a:lnTo>
                  <a:pt x="11" y="30"/>
                </a:lnTo>
                <a:lnTo>
                  <a:pt x="11" y="29"/>
                </a:lnTo>
                <a:lnTo>
                  <a:pt x="13" y="29"/>
                </a:lnTo>
                <a:lnTo>
                  <a:pt x="13" y="26"/>
                </a:lnTo>
                <a:lnTo>
                  <a:pt x="15" y="27"/>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45" name="Freeform 717"/>
          <p:cNvSpPr>
            <a:spLocks/>
          </p:cNvSpPr>
          <p:nvPr/>
        </p:nvSpPr>
        <p:spPr bwMode="auto">
          <a:xfrm>
            <a:off x="5116513" y="3925888"/>
            <a:ext cx="484187" cy="849312"/>
          </a:xfrm>
          <a:custGeom>
            <a:avLst/>
            <a:gdLst>
              <a:gd name="T0" fmla="*/ 2147483647 w 54"/>
              <a:gd name="T1" fmla="*/ 2147483647 h 95"/>
              <a:gd name="T2" fmla="*/ 2147483647 w 54"/>
              <a:gd name="T3" fmla="*/ 2147483647 h 95"/>
              <a:gd name="T4" fmla="*/ 2147483647 w 54"/>
              <a:gd name="T5" fmla="*/ 2147483647 h 95"/>
              <a:gd name="T6" fmla="*/ 2147483647 w 54"/>
              <a:gd name="T7" fmla="*/ 2147483647 h 95"/>
              <a:gd name="T8" fmla="*/ 2147483647 w 54"/>
              <a:gd name="T9" fmla="*/ 2147483647 h 95"/>
              <a:gd name="T10" fmla="*/ 2147483647 w 54"/>
              <a:gd name="T11" fmla="*/ 2147483647 h 95"/>
              <a:gd name="T12" fmla="*/ 2147483647 w 54"/>
              <a:gd name="T13" fmla="*/ 2147483647 h 95"/>
              <a:gd name="T14" fmla="*/ 2147483647 w 54"/>
              <a:gd name="T15" fmla="*/ 2147483647 h 95"/>
              <a:gd name="T16" fmla="*/ 2147483647 w 54"/>
              <a:gd name="T17" fmla="*/ 2147483647 h 95"/>
              <a:gd name="T18" fmla="*/ 2147483647 w 54"/>
              <a:gd name="T19" fmla="*/ 2147483647 h 95"/>
              <a:gd name="T20" fmla="*/ 2147483647 w 54"/>
              <a:gd name="T21" fmla="*/ 2147483647 h 95"/>
              <a:gd name="T22" fmla="*/ 2147483647 w 54"/>
              <a:gd name="T23" fmla="*/ 2147483647 h 95"/>
              <a:gd name="T24" fmla="*/ 2147483647 w 54"/>
              <a:gd name="T25" fmla="*/ 2147483647 h 95"/>
              <a:gd name="T26" fmla="*/ 2147483647 w 54"/>
              <a:gd name="T27" fmla="*/ 2147483647 h 95"/>
              <a:gd name="T28" fmla="*/ 2147483647 w 54"/>
              <a:gd name="T29" fmla="*/ 2147483647 h 95"/>
              <a:gd name="T30" fmla="*/ 2147483647 w 54"/>
              <a:gd name="T31" fmla="*/ 2147483647 h 95"/>
              <a:gd name="T32" fmla="*/ 2147483647 w 54"/>
              <a:gd name="T33" fmla="*/ 2147483647 h 95"/>
              <a:gd name="T34" fmla="*/ 2147483647 w 54"/>
              <a:gd name="T35" fmla="*/ 2147483647 h 95"/>
              <a:gd name="T36" fmla="*/ 2147483647 w 54"/>
              <a:gd name="T37" fmla="*/ 2147483647 h 95"/>
              <a:gd name="T38" fmla="*/ 2147483647 w 54"/>
              <a:gd name="T39" fmla="*/ 2147483647 h 95"/>
              <a:gd name="T40" fmla="*/ 2147483647 w 54"/>
              <a:gd name="T41" fmla="*/ 2147483647 h 95"/>
              <a:gd name="T42" fmla="*/ 2147483647 w 54"/>
              <a:gd name="T43" fmla="*/ 2147483647 h 95"/>
              <a:gd name="T44" fmla="*/ 2147483647 w 54"/>
              <a:gd name="T45" fmla="*/ 2147483647 h 95"/>
              <a:gd name="T46" fmla="*/ 2147483647 w 54"/>
              <a:gd name="T47" fmla="*/ 2147483647 h 95"/>
              <a:gd name="T48" fmla="*/ 2147483647 w 54"/>
              <a:gd name="T49" fmla="*/ 2147483647 h 95"/>
              <a:gd name="T50" fmla="*/ 2147483647 w 54"/>
              <a:gd name="T51" fmla="*/ 2147483647 h 95"/>
              <a:gd name="T52" fmla="*/ 2147483647 w 54"/>
              <a:gd name="T53" fmla="*/ 2147483647 h 95"/>
              <a:gd name="T54" fmla="*/ 2147483647 w 54"/>
              <a:gd name="T55" fmla="*/ 0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2147483647 h 95"/>
              <a:gd name="T90" fmla="*/ 2147483647 w 54"/>
              <a:gd name="T91" fmla="*/ 2147483647 h 95"/>
              <a:gd name="T92" fmla="*/ 2147483647 w 54"/>
              <a:gd name="T93" fmla="*/ 2147483647 h 95"/>
              <a:gd name="T94" fmla="*/ 2147483647 w 54"/>
              <a:gd name="T95" fmla="*/ 2147483647 h 95"/>
              <a:gd name="T96" fmla="*/ 2147483647 w 54"/>
              <a:gd name="T97" fmla="*/ 2147483647 h 95"/>
              <a:gd name="T98" fmla="*/ 2147483647 w 54"/>
              <a:gd name="T99" fmla="*/ 2147483647 h 95"/>
              <a:gd name="T100" fmla="*/ 2147483647 w 54"/>
              <a:gd name="T101" fmla="*/ 2147483647 h 95"/>
              <a:gd name="T102" fmla="*/ 2147483647 w 54"/>
              <a:gd name="T103" fmla="*/ 2147483647 h 95"/>
              <a:gd name="T104" fmla="*/ 2147483647 w 54"/>
              <a:gd name="T105" fmla="*/ 2147483647 h 95"/>
              <a:gd name="T106" fmla="*/ 2147483647 w 54"/>
              <a:gd name="T107" fmla="*/ 2147483647 h 95"/>
              <a:gd name="T108" fmla="*/ 2147483647 w 54"/>
              <a:gd name="T109" fmla="*/ 2147483647 h 95"/>
              <a:gd name="T110" fmla="*/ 2147483647 w 54"/>
              <a:gd name="T111" fmla="*/ 2147483647 h 95"/>
              <a:gd name="T112" fmla="*/ 2147483647 w 54"/>
              <a:gd name="T113" fmla="*/ 2147483647 h 95"/>
              <a:gd name="T114" fmla="*/ 2147483647 w 54"/>
              <a:gd name="T115" fmla="*/ 2147483647 h 95"/>
              <a:gd name="T116" fmla="*/ 2147483647 w 54"/>
              <a:gd name="T117" fmla="*/ 2147483647 h 95"/>
              <a:gd name="T118" fmla="*/ 2147483647 w 54"/>
              <a:gd name="T119" fmla="*/ 2147483647 h 95"/>
              <a:gd name="T120" fmla="*/ 2147483647 w 54"/>
              <a:gd name="T121" fmla="*/ 2147483647 h 95"/>
              <a:gd name="T122" fmla="*/ 2147483647 w 54"/>
              <a:gd name="T123" fmla="*/ 2147483647 h 9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4"/>
              <a:gd name="T187" fmla="*/ 0 h 95"/>
              <a:gd name="T188" fmla="*/ 54 w 54"/>
              <a:gd name="T189" fmla="*/ 95 h 9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4" h="95">
                <a:moveTo>
                  <a:pt x="4" y="67"/>
                </a:moveTo>
                <a:lnTo>
                  <a:pt x="5" y="67"/>
                </a:lnTo>
                <a:lnTo>
                  <a:pt x="5" y="65"/>
                </a:lnTo>
                <a:lnTo>
                  <a:pt x="6" y="64"/>
                </a:lnTo>
                <a:lnTo>
                  <a:pt x="8" y="62"/>
                </a:lnTo>
                <a:lnTo>
                  <a:pt x="7" y="60"/>
                </a:lnTo>
                <a:lnTo>
                  <a:pt x="9" y="60"/>
                </a:lnTo>
                <a:lnTo>
                  <a:pt x="9" y="59"/>
                </a:lnTo>
                <a:lnTo>
                  <a:pt x="8" y="59"/>
                </a:lnTo>
                <a:lnTo>
                  <a:pt x="7" y="59"/>
                </a:lnTo>
                <a:lnTo>
                  <a:pt x="7" y="58"/>
                </a:lnTo>
                <a:lnTo>
                  <a:pt x="9" y="58"/>
                </a:lnTo>
                <a:lnTo>
                  <a:pt x="9" y="53"/>
                </a:lnTo>
                <a:lnTo>
                  <a:pt x="7" y="52"/>
                </a:lnTo>
                <a:lnTo>
                  <a:pt x="9" y="52"/>
                </a:lnTo>
                <a:lnTo>
                  <a:pt x="7" y="51"/>
                </a:lnTo>
                <a:lnTo>
                  <a:pt x="8" y="51"/>
                </a:lnTo>
                <a:lnTo>
                  <a:pt x="8" y="50"/>
                </a:lnTo>
                <a:lnTo>
                  <a:pt x="6" y="51"/>
                </a:lnTo>
                <a:lnTo>
                  <a:pt x="5" y="43"/>
                </a:lnTo>
                <a:lnTo>
                  <a:pt x="5" y="42"/>
                </a:lnTo>
                <a:lnTo>
                  <a:pt x="5" y="35"/>
                </a:lnTo>
                <a:lnTo>
                  <a:pt x="5" y="33"/>
                </a:lnTo>
                <a:lnTo>
                  <a:pt x="4" y="34"/>
                </a:lnTo>
                <a:lnTo>
                  <a:pt x="4" y="33"/>
                </a:lnTo>
                <a:lnTo>
                  <a:pt x="4" y="32"/>
                </a:lnTo>
                <a:lnTo>
                  <a:pt x="5" y="29"/>
                </a:lnTo>
                <a:lnTo>
                  <a:pt x="5" y="27"/>
                </a:lnTo>
                <a:lnTo>
                  <a:pt x="7" y="28"/>
                </a:lnTo>
                <a:lnTo>
                  <a:pt x="5" y="24"/>
                </a:lnTo>
                <a:lnTo>
                  <a:pt x="7" y="23"/>
                </a:lnTo>
                <a:lnTo>
                  <a:pt x="7" y="21"/>
                </a:lnTo>
                <a:lnTo>
                  <a:pt x="9" y="18"/>
                </a:lnTo>
                <a:lnTo>
                  <a:pt x="10" y="17"/>
                </a:lnTo>
                <a:lnTo>
                  <a:pt x="10" y="16"/>
                </a:lnTo>
                <a:lnTo>
                  <a:pt x="11" y="16"/>
                </a:lnTo>
                <a:lnTo>
                  <a:pt x="11" y="17"/>
                </a:lnTo>
                <a:lnTo>
                  <a:pt x="13" y="13"/>
                </a:lnTo>
                <a:lnTo>
                  <a:pt x="12" y="10"/>
                </a:lnTo>
                <a:lnTo>
                  <a:pt x="13" y="10"/>
                </a:lnTo>
                <a:lnTo>
                  <a:pt x="13" y="11"/>
                </a:lnTo>
                <a:lnTo>
                  <a:pt x="14" y="9"/>
                </a:lnTo>
                <a:lnTo>
                  <a:pt x="12" y="9"/>
                </a:lnTo>
                <a:lnTo>
                  <a:pt x="13" y="8"/>
                </a:lnTo>
                <a:lnTo>
                  <a:pt x="13" y="9"/>
                </a:lnTo>
                <a:lnTo>
                  <a:pt x="14" y="8"/>
                </a:lnTo>
                <a:lnTo>
                  <a:pt x="15" y="6"/>
                </a:lnTo>
                <a:lnTo>
                  <a:pt x="16" y="6"/>
                </a:lnTo>
                <a:lnTo>
                  <a:pt x="17" y="5"/>
                </a:lnTo>
                <a:lnTo>
                  <a:pt x="17" y="4"/>
                </a:lnTo>
                <a:lnTo>
                  <a:pt x="16" y="3"/>
                </a:lnTo>
                <a:lnTo>
                  <a:pt x="21" y="3"/>
                </a:lnTo>
                <a:lnTo>
                  <a:pt x="23" y="3"/>
                </a:lnTo>
                <a:lnTo>
                  <a:pt x="25" y="2"/>
                </a:lnTo>
                <a:lnTo>
                  <a:pt x="26" y="2"/>
                </a:lnTo>
                <a:lnTo>
                  <a:pt x="28" y="2"/>
                </a:lnTo>
                <a:lnTo>
                  <a:pt x="29" y="2"/>
                </a:lnTo>
                <a:lnTo>
                  <a:pt x="31" y="2"/>
                </a:lnTo>
                <a:lnTo>
                  <a:pt x="32" y="2"/>
                </a:lnTo>
                <a:lnTo>
                  <a:pt x="33" y="2"/>
                </a:lnTo>
                <a:lnTo>
                  <a:pt x="34" y="2"/>
                </a:lnTo>
                <a:lnTo>
                  <a:pt x="35" y="2"/>
                </a:lnTo>
                <a:lnTo>
                  <a:pt x="36" y="2"/>
                </a:lnTo>
                <a:lnTo>
                  <a:pt x="37" y="1"/>
                </a:lnTo>
                <a:lnTo>
                  <a:pt x="39" y="1"/>
                </a:lnTo>
                <a:lnTo>
                  <a:pt x="41" y="1"/>
                </a:lnTo>
                <a:lnTo>
                  <a:pt x="42" y="1"/>
                </a:lnTo>
                <a:lnTo>
                  <a:pt x="46" y="1"/>
                </a:lnTo>
                <a:lnTo>
                  <a:pt x="48" y="0"/>
                </a:lnTo>
                <a:lnTo>
                  <a:pt x="50" y="2"/>
                </a:lnTo>
                <a:lnTo>
                  <a:pt x="50" y="3"/>
                </a:lnTo>
                <a:lnTo>
                  <a:pt x="50" y="6"/>
                </a:lnTo>
                <a:lnTo>
                  <a:pt x="50" y="8"/>
                </a:lnTo>
                <a:lnTo>
                  <a:pt x="50" y="10"/>
                </a:lnTo>
                <a:lnTo>
                  <a:pt x="50" y="11"/>
                </a:lnTo>
                <a:lnTo>
                  <a:pt x="50" y="12"/>
                </a:lnTo>
                <a:lnTo>
                  <a:pt x="50" y="13"/>
                </a:lnTo>
                <a:lnTo>
                  <a:pt x="50" y="16"/>
                </a:lnTo>
                <a:lnTo>
                  <a:pt x="50" y="18"/>
                </a:lnTo>
                <a:lnTo>
                  <a:pt x="50" y="20"/>
                </a:lnTo>
                <a:lnTo>
                  <a:pt x="50" y="23"/>
                </a:lnTo>
                <a:lnTo>
                  <a:pt x="50" y="25"/>
                </a:lnTo>
                <a:lnTo>
                  <a:pt x="50" y="29"/>
                </a:lnTo>
                <a:lnTo>
                  <a:pt x="50" y="31"/>
                </a:lnTo>
                <a:lnTo>
                  <a:pt x="50" y="33"/>
                </a:lnTo>
                <a:lnTo>
                  <a:pt x="50" y="35"/>
                </a:lnTo>
                <a:lnTo>
                  <a:pt x="50" y="39"/>
                </a:lnTo>
                <a:lnTo>
                  <a:pt x="50" y="40"/>
                </a:lnTo>
                <a:lnTo>
                  <a:pt x="50" y="45"/>
                </a:lnTo>
                <a:lnTo>
                  <a:pt x="50" y="47"/>
                </a:lnTo>
                <a:lnTo>
                  <a:pt x="50" y="51"/>
                </a:lnTo>
                <a:lnTo>
                  <a:pt x="50" y="52"/>
                </a:lnTo>
                <a:lnTo>
                  <a:pt x="50" y="54"/>
                </a:lnTo>
                <a:lnTo>
                  <a:pt x="50" y="55"/>
                </a:lnTo>
                <a:lnTo>
                  <a:pt x="50" y="56"/>
                </a:lnTo>
                <a:lnTo>
                  <a:pt x="50" y="60"/>
                </a:lnTo>
                <a:lnTo>
                  <a:pt x="50" y="61"/>
                </a:lnTo>
                <a:lnTo>
                  <a:pt x="50" y="64"/>
                </a:lnTo>
                <a:lnTo>
                  <a:pt x="51" y="68"/>
                </a:lnTo>
                <a:lnTo>
                  <a:pt x="51" y="69"/>
                </a:lnTo>
                <a:lnTo>
                  <a:pt x="51" y="70"/>
                </a:lnTo>
                <a:lnTo>
                  <a:pt x="52" y="73"/>
                </a:lnTo>
                <a:lnTo>
                  <a:pt x="52" y="75"/>
                </a:lnTo>
                <a:lnTo>
                  <a:pt x="52" y="76"/>
                </a:lnTo>
                <a:lnTo>
                  <a:pt x="52" y="77"/>
                </a:lnTo>
                <a:lnTo>
                  <a:pt x="52" y="78"/>
                </a:lnTo>
                <a:lnTo>
                  <a:pt x="53" y="82"/>
                </a:lnTo>
                <a:lnTo>
                  <a:pt x="53" y="83"/>
                </a:lnTo>
                <a:lnTo>
                  <a:pt x="53" y="85"/>
                </a:lnTo>
                <a:lnTo>
                  <a:pt x="54" y="88"/>
                </a:lnTo>
                <a:lnTo>
                  <a:pt x="54" y="90"/>
                </a:lnTo>
                <a:lnTo>
                  <a:pt x="52" y="91"/>
                </a:lnTo>
                <a:lnTo>
                  <a:pt x="48" y="91"/>
                </a:lnTo>
                <a:lnTo>
                  <a:pt x="46" y="90"/>
                </a:lnTo>
                <a:lnTo>
                  <a:pt x="44" y="90"/>
                </a:lnTo>
                <a:lnTo>
                  <a:pt x="39" y="92"/>
                </a:lnTo>
                <a:lnTo>
                  <a:pt x="38" y="91"/>
                </a:lnTo>
                <a:lnTo>
                  <a:pt x="39" y="92"/>
                </a:lnTo>
                <a:lnTo>
                  <a:pt x="36" y="95"/>
                </a:lnTo>
                <a:lnTo>
                  <a:pt x="34" y="94"/>
                </a:lnTo>
                <a:lnTo>
                  <a:pt x="33" y="90"/>
                </a:lnTo>
                <a:lnTo>
                  <a:pt x="32" y="89"/>
                </a:lnTo>
                <a:lnTo>
                  <a:pt x="31" y="89"/>
                </a:lnTo>
                <a:lnTo>
                  <a:pt x="30" y="86"/>
                </a:lnTo>
                <a:lnTo>
                  <a:pt x="30" y="84"/>
                </a:lnTo>
                <a:lnTo>
                  <a:pt x="31" y="81"/>
                </a:lnTo>
                <a:lnTo>
                  <a:pt x="31" y="79"/>
                </a:lnTo>
                <a:lnTo>
                  <a:pt x="29" y="80"/>
                </a:lnTo>
                <a:lnTo>
                  <a:pt x="25" y="80"/>
                </a:lnTo>
                <a:lnTo>
                  <a:pt x="23" y="80"/>
                </a:lnTo>
                <a:lnTo>
                  <a:pt x="21" y="80"/>
                </a:lnTo>
                <a:lnTo>
                  <a:pt x="19" y="80"/>
                </a:lnTo>
                <a:lnTo>
                  <a:pt x="18" y="80"/>
                </a:lnTo>
                <a:lnTo>
                  <a:pt x="18" y="81"/>
                </a:lnTo>
                <a:lnTo>
                  <a:pt x="15" y="81"/>
                </a:lnTo>
                <a:lnTo>
                  <a:pt x="13" y="81"/>
                </a:lnTo>
                <a:lnTo>
                  <a:pt x="11" y="81"/>
                </a:lnTo>
                <a:lnTo>
                  <a:pt x="10" y="81"/>
                </a:lnTo>
                <a:lnTo>
                  <a:pt x="8" y="81"/>
                </a:lnTo>
                <a:lnTo>
                  <a:pt x="7" y="81"/>
                </a:lnTo>
                <a:lnTo>
                  <a:pt x="5" y="81"/>
                </a:lnTo>
                <a:lnTo>
                  <a:pt x="0" y="82"/>
                </a:lnTo>
                <a:lnTo>
                  <a:pt x="1" y="81"/>
                </a:lnTo>
                <a:lnTo>
                  <a:pt x="0" y="79"/>
                </a:lnTo>
                <a:lnTo>
                  <a:pt x="1" y="78"/>
                </a:lnTo>
                <a:lnTo>
                  <a:pt x="2" y="75"/>
                </a:lnTo>
                <a:lnTo>
                  <a:pt x="2" y="69"/>
                </a:lnTo>
                <a:lnTo>
                  <a:pt x="4" y="67"/>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46" name="Freeform 716"/>
          <p:cNvSpPr>
            <a:spLocks/>
          </p:cNvSpPr>
          <p:nvPr/>
        </p:nvSpPr>
        <p:spPr bwMode="auto">
          <a:xfrm>
            <a:off x="5546725" y="3889375"/>
            <a:ext cx="528638" cy="858838"/>
          </a:xfrm>
          <a:custGeom>
            <a:avLst/>
            <a:gdLst>
              <a:gd name="T0" fmla="*/ 2147483647 w 59"/>
              <a:gd name="T1" fmla="*/ 2147483647 h 96"/>
              <a:gd name="T2" fmla="*/ 2147483647 w 59"/>
              <a:gd name="T3" fmla="*/ 2147483647 h 96"/>
              <a:gd name="T4" fmla="*/ 2147483647 w 59"/>
              <a:gd name="T5" fmla="*/ 2147483647 h 96"/>
              <a:gd name="T6" fmla="*/ 2147483647 w 59"/>
              <a:gd name="T7" fmla="*/ 2147483647 h 96"/>
              <a:gd name="T8" fmla="*/ 2147483647 w 59"/>
              <a:gd name="T9" fmla="*/ 2147483647 h 96"/>
              <a:gd name="T10" fmla="*/ 2147483647 w 59"/>
              <a:gd name="T11" fmla="*/ 2147483647 h 96"/>
              <a:gd name="T12" fmla="*/ 2147483647 w 59"/>
              <a:gd name="T13" fmla="*/ 2147483647 h 96"/>
              <a:gd name="T14" fmla="*/ 2147483647 w 59"/>
              <a:gd name="T15" fmla="*/ 2147483647 h 96"/>
              <a:gd name="T16" fmla="*/ 2147483647 w 59"/>
              <a:gd name="T17" fmla="*/ 2147483647 h 96"/>
              <a:gd name="T18" fmla="*/ 2147483647 w 59"/>
              <a:gd name="T19" fmla="*/ 2147483647 h 96"/>
              <a:gd name="T20" fmla="*/ 2147483647 w 59"/>
              <a:gd name="T21" fmla="*/ 2147483647 h 96"/>
              <a:gd name="T22" fmla="*/ 2147483647 w 59"/>
              <a:gd name="T23" fmla="*/ 2147483647 h 96"/>
              <a:gd name="T24" fmla="*/ 2147483647 w 59"/>
              <a:gd name="T25" fmla="*/ 2147483647 h 96"/>
              <a:gd name="T26" fmla="*/ 2147483647 w 59"/>
              <a:gd name="T27" fmla="*/ 2147483647 h 96"/>
              <a:gd name="T28" fmla="*/ 2147483647 w 59"/>
              <a:gd name="T29" fmla="*/ 2147483647 h 96"/>
              <a:gd name="T30" fmla="*/ 2147483647 w 59"/>
              <a:gd name="T31" fmla="*/ 2147483647 h 96"/>
              <a:gd name="T32" fmla="*/ 2147483647 w 59"/>
              <a:gd name="T33" fmla="*/ 2147483647 h 96"/>
              <a:gd name="T34" fmla="*/ 2147483647 w 59"/>
              <a:gd name="T35" fmla="*/ 2147483647 h 96"/>
              <a:gd name="T36" fmla="*/ 2147483647 w 59"/>
              <a:gd name="T37" fmla="*/ 2147483647 h 96"/>
              <a:gd name="T38" fmla="*/ 2147483647 w 59"/>
              <a:gd name="T39" fmla="*/ 2147483647 h 96"/>
              <a:gd name="T40" fmla="*/ 2147483647 w 59"/>
              <a:gd name="T41" fmla="*/ 2147483647 h 96"/>
              <a:gd name="T42" fmla="*/ 2147483647 w 59"/>
              <a:gd name="T43" fmla="*/ 2147483647 h 96"/>
              <a:gd name="T44" fmla="*/ 2147483647 w 59"/>
              <a:gd name="T45" fmla="*/ 2147483647 h 96"/>
              <a:gd name="T46" fmla="*/ 2147483647 w 59"/>
              <a:gd name="T47" fmla="*/ 2147483647 h 96"/>
              <a:gd name="T48" fmla="*/ 2147483647 w 59"/>
              <a:gd name="T49" fmla="*/ 2147483647 h 96"/>
              <a:gd name="T50" fmla="*/ 2147483647 w 59"/>
              <a:gd name="T51" fmla="*/ 2147483647 h 96"/>
              <a:gd name="T52" fmla="*/ 2147483647 w 59"/>
              <a:gd name="T53" fmla="*/ 2147483647 h 96"/>
              <a:gd name="T54" fmla="*/ 2147483647 w 59"/>
              <a:gd name="T55" fmla="*/ 2147483647 h 96"/>
              <a:gd name="T56" fmla="*/ 2147483647 w 59"/>
              <a:gd name="T57" fmla="*/ 2147483647 h 96"/>
              <a:gd name="T58" fmla="*/ 2147483647 w 59"/>
              <a:gd name="T59" fmla="*/ 2147483647 h 96"/>
              <a:gd name="T60" fmla="*/ 2147483647 w 59"/>
              <a:gd name="T61" fmla="*/ 2147483647 h 96"/>
              <a:gd name="T62" fmla="*/ 2147483647 w 59"/>
              <a:gd name="T63" fmla="*/ 2147483647 h 96"/>
              <a:gd name="T64" fmla="*/ 2147483647 w 59"/>
              <a:gd name="T65" fmla="*/ 2147483647 h 96"/>
              <a:gd name="T66" fmla="*/ 2147483647 w 59"/>
              <a:gd name="T67" fmla="*/ 2147483647 h 96"/>
              <a:gd name="T68" fmla="*/ 2147483647 w 59"/>
              <a:gd name="T69" fmla="*/ 2147483647 h 96"/>
              <a:gd name="T70" fmla="*/ 2147483647 w 59"/>
              <a:gd name="T71" fmla="*/ 2147483647 h 96"/>
              <a:gd name="T72" fmla="*/ 2147483647 w 59"/>
              <a:gd name="T73" fmla="*/ 2147483647 h 96"/>
              <a:gd name="T74" fmla="*/ 2147483647 w 59"/>
              <a:gd name="T75" fmla="*/ 2147483647 h 96"/>
              <a:gd name="T76" fmla="*/ 2147483647 w 59"/>
              <a:gd name="T77" fmla="*/ 2147483647 h 96"/>
              <a:gd name="T78" fmla="*/ 2147483647 w 59"/>
              <a:gd name="T79" fmla="*/ 2147483647 h 96"/>
              <a:gd name="T80" fmla="*/ 2147483647 w 59"/>
              <a:gd name="T81" fmla="*/ 2147483647 h 96"/>
              <a:gd name="T82" fmla="*/ 2147483647 w 59"/>
              <a:gd name="T83" fmla="*/ 2147483647 h 96"/>
              <a:gd name="T84" fmla="*/ 2147483647 w 59"/>
              <a:gd name="T85" fmla="*/ 2147483647 h 96"/>
              <a:gd name="T86" fmla="*/ 2147483647 w 59"/>
              <a:gd name="T87" fmla="*/ 2147483647 h 96"/>
              <a:gd name="T88" fmla="*/ 2147483647 w 59"/>
              <a:gd name="T89" fmla="*/ 2147483647 h 96"/>
              <a:gd name="T90" fmla="*/ 0 w 59"/>
              <a:gd name="T91" fmla="*/ 2147483647 h 96"/>
              <a:gd name="T92" fmla="*/ 2147483647 w 59"/>
              <a:gd name="T93" fmla="*/ 2147483647 h 96"/>
              <a:gd name="T94" fmla="*/ 2147483647 w 59"/>
              <a:gd name="T95" fmla="*/ 2147483647 h 96"/>
              <a:gd name="T96" fmla="*/ 2147483647 w 59"/>
              <a:gd name="T97" fmla="*/ 2147483647 h 96"/>
              <a:gd name="T98" fmla="*/ 2147483647 w 59"/>
              <a:gd name="T99" fmla="*/ 2147483647 h 96"/>
              <a:gd name="T100" fmla="*/ 2147483647 w 59"/>
              <a:gd name="T101" fmla="*/ 2147483647 h 96"/>
              <a:gd name="T102" fmla="*/ 2147483647 w 59"/>
              <a:gd name="T103" fmla="*/ 2147483647 h 96"/>
              <a:gd name="T104" fmla="*/ 2147483647 w 59"/>
              <a:gd name="T105" fmla="*/ 2147483647 h 96"/>
              <a:gd name="T106" fmla="*/ 2147483647 w 59"/>
              <a:gd name="T107" fmla="*/ 2147483647 h 96"/>
              <a:gd name="T108" fmla="*/ 2147483647 w 59"/>
              <a:gd name="T109" fmla="*/ 2147483647 h 96"/>
              <a:gd name="T110" fmla="*/ 2147483647 w 59"/>
              <a:gd name="T111" fmla="*/ 2147483647 h 96"/>
              <a:gd name="T112" fmla="*/ 2147483647 w 59"/>
              <a:gd name="T113" fmla="*/ 2147483647 h 96"/>
              <a:gd name="T114" fmla="*/ 2147483647 w 59"/>
              <a:gd name="T115" fmla="*/ 2147483647 h 96"/>
              <a:gd name="T116" fmla="*/ 2147483647 w 59"/>
              <a:gd name="T117" fmla="*/ 2147483647 h 96"/>
              <a:gd name="T118" fmla="*/ 2147483647 w 59"/>
              <a:gd name="T119" fmla="*/ 2147483647 h 96"/>
              <a:gd name="T120" fmla="*/ 2147483647 w 59"/>
              <a:gd name="T121" fmla="*/ 2147483647 h 96"/>
              <a:gd name="T122" fmla="*/ 2147483647 w 59"/>
              <a:gd name="T123" fmla="*/ 2147483647 h 9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9"/>
              <a:gd name="T187" fmla="*/ 0 h 96"/>
              <a:gd name="T188" fmla="*/ 59 w 59"/>
              <a:gd name="T189" fmla="*/ 96 h 9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9" h="96">
                <a:moveTo>
                  <a:pt x="4" y="79"/>
                </a:moveTo>
                <a:lnTo>
                  <a:pt x="4" y="80"/>
                </a:lnTo>
                <a:lnTo>
                  <a:pt x="4" y="81"/>
                </a:lnTo>
                <a:lnTo>
                  <a:pt x="4" y="82"/>
                </a:lnTo>
                <a:lnTo>
                  <a:pt x="5" y="86"/>
                </a:lnTo>
                <a:lnTo>
                  <a:pt x="5" y="87"/>
                </a:lnTo>
                <a:lnTo>
                  <a:pt x="5" y="89"/>
                </a:lnTo>
                <a:lnTo>
                  <a:pt x="6" y="92"/>
                </a:lnTo>
                <a:lnTo>
                  <a:pt x="6" y="94"/>
                </a:lnTo>
                <a:lnTo>
                  <a:pt x="6" y="93"/>
                </a:lnTo>
                <a:lnTo>
                  <a:pt x="8" y="93"/>
                </a:lnTo>
                <a:lnTo>
                  <a:pt x="9" y="94"/>
                </a:lnTo>
                <a:lnTo>
                  <a:pt x="10" y="94"/>
                </a:lnTo>
                <a:lnTo>
                  <a:pt x="10" y="91"/>
                </a:lnTo>
                <a:lnTo>
                  <a:pt x="12" y="87"/>
                </a:lnTo>
                <a:lnTo>
                  <a:pt x="13" y="88"/>
                </a:lnTo>
                <a:lnTo>
                  <a:pt x="13" y="90"/>
                </a:lnTo>
                <a:lnTo>
                  <a:pt x="12" y="96"/>
                </a:lnTo>
                <a:lnTo>
                  <a:pt x="20" y="94"/>
                </a:lnTo>
                <a:lnTo>
                  <a:pt x="22" y="90"/>
                </a:lnTo>
                <a:lnTo>
                  <a:pt x="21" y="90"/>
                </a:lnTo>
                <a:lnTo>
                  <a:pt x="22" y="87"/>
                </a:lnTo>
                <a:lnTo>
                  <a:pt x="17" y="83"/>
                </a:lnTo>
                <a:lnTo>
                  <a:pt x="18" y="80"/>
                </a:lnTo>
                <a:lnTo>
                  <a:pt x="23" y="80"/>
                </a:lnTo>
                <a:lnTo>
                  <a:pt x="25" y="80"/>
                </a:lnTo>
                <a:lnTo>
                  <a:pt x="27" y="79"/>
                </a:lnTo>
                <a:lnTo>
                  <a:pt x="31" y="79"/>
                </a:lnTo>
                <a:lnTo>
                  <a:pt x="32" y="79"/>
                </a:lnTo>
                <a:lnTo>
                  <a:pt x="34" y="79"/>
                </a:lnTo>
                <a:lnTo>
                  <a:pt x="35" y="79"/>
                </a:lnTo>
                <a:lnTo>
                  <a:pt x="37" y="78"/>
                </a:lnTo>
                <a:lnTo>
                  <a:pt x="39" y="78"/>
                </a:lnTo>
                <a:lnTo>
                  <a:pt x="40" y="78"/>
                </a:lnTo>
                <a:lnTo>
                  <a:pt x="41" y="78"/>
                </a:lnTo>
                <a:lnTo>
                  <a:pt x="43" y="78"/>
                </a:lnTo>
                <a:lnTo>
                  <a:pt x="44" y="77"/>
                </a:lnTo>
                <a:lnTo>
                  <a:pt x="47" y="77"/>
                </a:lnTo>
                <a:lnTo>
                  <a:pt x="51" y="76"/>
                </a:lnTo>
                <a:lnTo>
                  <a:pt x="52" y="76"/>
                </a:lnTo>
                <a:lnTo>
                  <a:pt x="55" y="76"/>
                </a:lnTo>
                <a:lnTo>
                  <a:pt x="57" y="76"/>
                </a:lnTo>
                <a:lnTo>
                  <a:pt x="59" y="75"/>
                </a:lnTo>
                <a:lnTo>
                  <a:pt x="59" y="74"/>
                </a:lnTo>
                <a:lnTo>
                  <a:pt x="58" y="73"/>
                </a:lnTo>
                <a:lnTo>
                  <a:pt x="57" y="71"/>
                </a:lnTo>
                <a:lnTo>
                  <a:pt x="57" y="70"/>
                </a:lnTo>
                <a:lnTo>
                  <a:pt x="57" y="68"/>
                </a:lnTo>
                <a:lnTo>
                  <a:pt x="57" y="66"/>
                </a:lnTo>
                <a:lnTo>
                  <a:pt x="57" y="64"/>
                </a:lnTo>
                <a:lnTo>
                  <a:pt x="56" y="62"/>
                </a:lnTo>
                <a:lnTo>
                  <a:pt x="55" y="61"/>
                </a:lnTo>
                <a:lnTo>
                  <a:pt x="56" y="61"/>
                </a:lnTo>
                <a:lnTo>
                  <a:pt x="55" y="61"/>
                </a:lnTo>
                <a:lnTo>
                  <a:pt x="55" y="59"/>
                </a:lnTo>
                <a:lnTo>
                  <a:pt x="56" y="57"/>
                </a:lnTo>
                <a:lnTo>
                  <a:pt x="56" y="56"/>
                </a:lnTo>
                <a:lnTo>
                  <a:pt x="56" y="55"/>
                </a:lnTo>
                <a:lnTo>
                  <a:pt x="56" y="54"/>
                </a:lnTo>
                <a:lnTo>
                  <a:pt x="56" y="53"/>
                </a:lnTo>
                <a:lnTo>
                  <a:pt x="58" y="52"/>
                </a:lnTo>
                <a:lnTo>
                  <a:pt x="58" y="51"/>
                </a:lnTo>
                <a:lnTo>
                  <a:pt x="56" y="50"/>
                </a:lnTo>
                <a:lnTo>
                  <a:pt x="56" y="49"/>
                </a:lnTo>
                <a:lnTo>
                  <a:pt x="56" y="47"/>
                </a:lnTo>
                <a:lnTo>
                  <a:pt x="54" y="45"/>
                </a:lnTo>
                <a:lnTo>
                  <a:pt x="54" y="44"/>
                </a:lnTo>
                <a:lnTo>
                  <a:pt x="53" y="42"/>
                </a:lnTo>
                <a:lnTo>
                  <a:pt x="52" y="40"/>
                </a:lnTo>
                <a:lnTo>
                  <a:pt x="51" y="38"/>
                </a:lnTo>
                <a:lnTo>
                  <a:pt x="51" y="36"/>
                </a:lnTo>
                <a:lnTo>
                  <a:pt x="50" y="35"/>
                </a:lnTo>
                <a:lnTo>
                  <a:pt x="50" y="33"/>
                </a:lnTo>
                <a:lnTo>
                  <a:pt x="49" y="30"/>
                </a:lnTo>
                <a:lnTo>
                  <a:pt x="49" y="29"/>
                </a:lnTo>
                <a:lnTo>
                  <a:pt x="49" y="28"/>
                </a:lnTo>
                <a:lnTo>
                  <a:pt x="48" y="28"/>
                </a:lnTo>
                <a:lnTo>
                  <a:pt x="48" y="26"/>
                </a:lnTo>
                <a:lnTo>
                  <a:pt x="48" y="25"/>
                </a:lnTo>
                <a:lnTo>
                  <a:pt x="47" y="22"/>
                </a:lnTo>
                <a:lnTo>
                  <a:pt x="46" y="21"/>
                </a:lnTo>
                <a:lnTo>
                  <a:pt x="46" y="19"/>
                </a:lnTo>
                <a:lnTo>
                  <a:pt x="46" y="18"/>
                </a:lnTo>
                <a:lnTo>
                  <a:pt x="45" y="17"/>
                </a:lnTo>
                <a:lnTo>
                  <a:pt x="45" y="16"/>
                </a:lnTo>
                <a:lnTo>
                  <a:pt x="44" y="14"/>
                </a:lnTo>
                <a:lnTo>
                  <a:pt x="44" y="13"/>
                </a:lnTo>
                <a:lnTo>
                  <a:pt x="43" y="11"/>
                </a:lnTo>
                <a:lnTo>
                  <a:pt x="43" y="10"/>
                </a:lnTo>
                <a:lnTo>
                  <a:pt x="43" y="9"/>
                </a:lnTo>
                <a:lnTo>
                  <a:pt x="42" y="8"/>
                </a:lnTo>
                <a:lnTo>
                  <a:pt x="42" y="7"/>
                </a:lnTo>
                <a:lnTo>
                  <a:pt x="41" y="5"/>
                </a:lnTo>
                <a:lnTo>
                  <a:pt x="41" y="3"/>
                </a:lnTo>
                <a:lnTo>
                  <a:pt x="41" y="2"/>
                </a:lnTo>
                <a:lnTo>
                  <a:pt x="40" y="0"/>
                </a:lnTo>
                <a:lnTo>
                  <a:pt x="37" y="1"/>
                </a:lnTo>
                <a:lnTo>
                  <a:pt x="36" y="1"/>
                </a:lnTo>
                <a:lnTo>
                  <a:pt x="33" y="1"/>
                </a:lnTo>
                <a:lnTo>
                  <a:pt x="30" y="1"/>
                </a:lnTo>
                <a:lnTo>
                  <a:pt x="29" y="1"/>
                </a:lnTo>
                <a:lnTo>
                  <a:pt x="28" y="1"/>
                </a:lnTo>
                <a:lnTo>
                  <a:pt x="27" y="2"/>
                </a:lnTo>
                <a:lnTo>
                  <a:pt x="22" y="2"/>
                </a:lnTo>
                <a:lnTo>
                  <a:pt x="21" y="2"/>
                </a:lnTo>
                <a:lnTo>
                  <a:pt x="20" y="2"/>
                </a:lnTo>
                <a:lnTo>
                  <a:pt x="16" y="3"/>
                </a:lnTo>
                <a:lnTo>
                  <a:pt x="15" y="3"/>
                </a:lnTo>
                <a:lnTo>
                  <a:pt x="13" y="3"/>
                </a:lnTo>
                <a:lnTo>
                  <a:pt x="9" y="3"/>
                </a:lnTo>
                <a:lnTo>
                  <a:pt x="8" y="3"/>
                </a:lnTo>
                <a:lnTo>
                  <a:pt x="5" y="4"/>
                </a:lnTo>
                <a:lnTo>
                  <a:pt x="4" y="4"/>
                </a:lnTo>
                <a:lnTo>
                  <a:pt x="0" y="4"/>
                </a:lnTo>
                <a:lnTo>
                  <a:pt x="2" y="6"/>
                </a:lnTo>
                <a:lnTo>
                  <a:pt x="2" y="7"/>
                </a:lnTo>
                <a:lnTo>
                  <a:pt x="2" y="10"/>
                </a:lnTo>
                <a:lnTo>
                  <a:pt x="2" y="12"/>
                </a:lnTo>
                <a:lnTo>
                  <a:pt x="2" y="14"/>
                </a:lnTo>
                <a:lnTo>
                  <a:pt x="2" y="15"/>
                </a:lnTo>
                <a:lnTo>
                  <a:pt x="2" y="16"/>
                </a:lnTo>
                <a:lnTo>
                  <a:pt x="2" y="17"/>
                </a:lnTo>
                <a:lnTo>
                  <a:pt x="2" y="20"/>
                </a:lnTo>
                <a:lnTo>
                  <a:pt x="2" y="22"/>
                </a:lnTo>
                <a:lnTo>
                  <a:pt x="2" y="24"/>
                </a:lnTo>
                <a:lnTo>
                  <a:pt x="2" y="27"/>
                </a:lnTo>
                <a:lnTo>
                  <a:pt x="2" y="29"/>
                </a:lnTo>
                <a:lnTo>
                  <a:pt x="2" y="33"/>
                </a:lnTo>
                <a:lnTo>
                  <a:pt x="2" y="35"/>
                </a:lnTo>
                <a:lnTo>
                  <a:pt x="2" y="37"/>
                </a:lnTo>
                <a:lnTo>
                  <a:pt x="2" y="39"/>
                </a:lnTo>
                <a:lnTo>
                  <a:pt x="2" y="43"/>
                </a:lnTo>
                <a:lnTo>
                  <a:pt x="2" y="44"/>
                </a:lnTo>
                <a:lnTo>
                  <a:pt x="2" y="49"/>
                </a:lnTo>
                <a:lnTo>
                  <a:pt x="2" y="51"/>
                </a:lnTo>
                <a:lnTo>
                  <a:pt x="2" y="55"/>
                </a:lnTo>
                <a:lnTo>
                  <a:pt x="2" y="56"/>
                </a:lnTo>
                <a:lnTo>
                  <a:pt x="2" y="58"/>
                </a:lnTo>
                <a:lnTo>
                  <a:pt x="2" y="59"/>
                </a:lnTo>
                <a:lnTo>
                  <a:pt x="2" y="60"/>
                </a:lnTo>
                <a:lnTo>
                  <a:pt x="2" y="64"/>
                </a:lnTo>
                <a:lnTo>
                  <a:pt x="2" y="65"/>
                </a:lnTo>
                <a:lnTo>
                  <a:pt x="2" y="68"/>
                </a:lnTo>
                <a:lnTo>
                  <a:pt x="3" y="72"/>
                </a:lnTo>
                <a:lnTo>
                  <a:pt x="3" y="73"/>
                </a:lnTo>
                <a:lnTo>
                  <a:pt x="3" y="74"/>
                </a:lnTo>
                <a:lnTo>
                  <a:pt x="4" y="77"/>
                </a:lnTo>
                <a:lnTo>
                  <a:pt x="4" y="79"/>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47" name="Freeform 715"/>
          <p:cNvSpPr>
            <a:spLocks/>
          </p:cNvSpPr>
          <p:nvPr/>
        </p:nvSpPr>
        <p:spPr bwMode="auto">
          <a:xfrm>
            <a:off x="5699125" y="4533900"/>
            <a:ext cx="1235075" cy="966788"/>
          </a:xfrm>
          <a:custGeom>
            <a:avLst/>
            <a:gdLst>
              <a:gd name="T0" fmla="*/ 2147483647 w 138"/>
              <a:gd name="T1" fmla="*/ 2147483647 h 108"/>
              <a:gd name="T2" fmla="*/ 2147483647 w 138"/>
              <a:gd name="T3" fmla="*/ 2147483647 h 108"/>
              <a:gd name="T4" fmla="*/ 2147483647 w 138"/>
              <a:gd name="T5" fmla="*/ 2147483647 h 108"/>
              <a:gd name="T6" fmla="*/ 2147483647 w 138"/>
              <a:gd name="T7" fmla="*/ 2147483647 h 108"/>
              <a:gd name="T8" fmla="*/ 2147483647 w 138"/>
              <a:gd name="T9" fmla="*/ 2147483647 h 108"/>
              <a:gd name="T10" fmla="*/ 2147483647 w 138"/>
              <a:gd name="T11" fmla="*/ 2147483647 h 108"/>
              <a:gd name="T12" fmla="*/ 2147483647 w 138"/>
              <a:gd name="T13" fmla="*/ 2147483647 h 108"/>
              <a:gd name="T14" fmla="*/ 2147483647 w 138"/>
              <a:gd name="T15" fmla="*/ 2147483647 h 108"/>
              <a:gd name="T16" fmla="*/ 2147483647 w 138"/>
              <a:gd name="T17" fmla="*/ 2147483647 h 108"/>
              <a:gd name="T18" fmla="*/ 2147483647 w 138"/>
              <a:gd name="T19" fmla="*/ 2147483647 h 108"/>
              <a:gd name="T20" fmla="*/ 2147483647 w 138"/>
              <a:gd name="T21" fmla="*/ 2147483647 h 108"/>
              <a:gd name="T22" fmla="*/ 2147483647 w 138"/>
              <a:gd name="T23" fmla="*/ 2147483647 h 108"/>
              <a:gd name="T24" fmla="*/ 2147483647 w 138"/>
              <a:gd name="T25" fmla="*/ 2147483647 h 108"/>
              <a:gd name="T26" fmla="*/ 2147483647 w 138"/>
              <a:gd name="T27" fmla="*/ 2147483647 h 108"/>
              <a:gd name="T28" fmla="*/ 2147483647 w 138"/>
              <a:gd name="T29" fmla="*/ 2147483647 h 108"/>
              <a:gd name="T30" fmla="*/ 2147483647 w 138"/>
              <a:gd name="T31" fmla="*/ 2147483647 h 108"/>
              <a:gd name="T32" fmla="*/ 2147483647 w 138"/>
              <a:gd name="T33" fmla="*/ 2147483647 h 108"/>
              <a:gd name="T34" fmla="*/ 2147483647 w 138"/>
              <a:gd name="T35" fmla="*/ 2147483647 h 108"/>
              <a:gd name="T36" fmla="*/ 2147483647 w 138"/>
              <a:gd name="T37" fmla="*/ 2147483647 h 108"/>
              <a:gd name="T38" fmla="*/ 2147483647 w 138"/>
              <a:gd name="T39" fmla="*/ 2147483647 h 108"/>
              <a:gd name="T40" fmla="*/ 2147483647 w 138"/>
              <a:gd name="T41" fmla="*/ 2147483647 h 108"/>
              <a:gd name="T42" fmla="*/ 2147483647 w 138"/>
              <a:gd name="T43" fmla="*/ 2147483647 h 108"/>
              <a:gd name="T44" fmla="*/ 2147483647 w 138"/>
              <a:gd name="T45" fmla="*/ 2147483647 h 108"/>
              <a:gd name="T46" fmla="*/ 2147483647 w 138"/>
              <a:gd name="T47" fmla="*/ 2147483647 h 108"/>
              <a:gd name="T48" fmla="*/ 2147483647 w 138"/>
              <a:gd name="T49" fmla="*/ 2147483647 h 108"/>
              <a:gd name="T50" fmla="*/ 2147483647 w 138"/>
              <a:gd name="T51" fmla="*/ 2147483647 h 108"/>
              <a:gd name="T52" fmla="*/ 2147483647 w 138"/>
              <a:gd name="T53" fmla="*/ 2147483647 h 108"/>
              <a:gd name="T54" fmla="*/ 2147483647 w 138"/>
              <a:gd name="T55" fmla="*/ 2147483647 h 108"/>
              <a:gd name="T56" fmla="*/ 2147483647 w 138"/>
              <a:gd name="T57" fmla="*/ 2147483647 h 108"/>
              <a:gd name="T58" fmla="*/ 2147483647 w 138"/>
              <a:gd name="T59" fmla="*/ 2147483647 h 108"/>
              <a:gd name="T60" fmla="*/ 2147483647 w 138"/>
              <a:gd name="T61" fmla="*/ 2147483647 h 108"/>
              <a:gd name="T62" fmla="*/ 2147483647 w 138"/>
              <a:gd name="T63" fmla="*/ 2147483647 h 108"/>
              <a:gd name="T64" fmla="*/ 2147483647 w 138"/>
              <a:gd name="T65" fmla="*/ 2147483647 h 108"/>
              <a:gd name="T66" fmla="*/ 2147483647 w 138"/>
              <a:gd name="T67" fmla="*/ 2147483647 h 108"/>
              <a:gd name="T68" fmla="*/ 2147483647 w 138"/>
              <a:gd name="T69" fmla="*/ 0 h 108"/>
              <a:gd name="T70" fmla="*/ 2147483647 w 138"/>
              <a:gd name="T71" fmla="*/ 2147483647 h 108"/>
              <a:gd name="T72" fmla="*/ 2147483647 w 138"/>
              <a:gd name="T73" fmla="*/ 2147483647 h 108"/>
              <a:gd name="T74" fmla="*/ 2147483647 w 138"/>
              <a:gd name="T75" fmla="*/ 2147483647 h 108"/>
              <a:gd name="T76" fmla="*/ 2147483647 w 138"/>
              <a:gd name="T77" fmla="*/ 2147483647 h 108"/>
              <a:gd name="T78" fmla="*/ 2147483647 w 138"/>
              <a:gd name="T79" fmla="*/ 2147483647 h 108"/>
              <a:gd name="T80" fmla="*/ 2147483647 w 138"/>
              <a:gd name="T81" fmla="*/ 2147483647 h 108"/>
              <a:gd name="T82" fmla="*/ 2147483647 w 138"/>
              <a:gd name="T83" fmla="*/ 2147483647 h 108"/>
              <a:gd name="T84" fmla="*/ 2147483647 w 138"/>
              <a:gd name="T85" fmla="*/ 2147483647 h 108"/>
              <a:gd name="T86" fmla="*/ 2147483647 w 138"/>
              <a:gd name="T87" fmla="*/ 2147483647 h 108"/>
              <a:gd name="T88" fmla="*/ 2147483647 w 138"/>
              <a:gd name="T89" fmla="*/ 2147483647 h 108"/>
              <a:gd name="T90" fmla="*/ 2147483647 w 138"/>
              <a:gd name="T91" fmla="*/ 2147483647 h 108"/>
              <a:gd name="T92" fmla="*/ 2147483647 w 138"/>
              <a:gd name="T93" fmla="*/ 2147483647 h 108"/>
              <a:gd name="T94" fmla="*/ 2147483647 w 138"/>
              <a:gd name="T95" fmla="*/ 2147483647 h 108"/>
              <a:gd name="T96" fmla="*/ 2147483647 w 138"/>
              <a:gd name="T97" fmla="*/ 2147483647 h 108"/>
              <a:gd name="T98" fmla="*/ 2147483647 w 138"/>
              <a:gd name="T99" fmla="*/ 2147483647 h 108"/>
              <a:gd name="T100" fmla="*/ 2147483647 w 138"/>
              <a:gd name="T101" fmla="*/ 2147483647 h 108"/>
              <a:gd name="T102" fmla="*/ 2147483647 w 138"/>
              <a:gd name="T103" fmla="*/ 2147483647 h 108"/>
              <a:gd name="T104" fmla="*/ 2147483647 w 138"/>
              <a:gd name="T105" fmla="*/ 2147483647 h 108"/>
              <a:gd name="T106" fmla="*/ 2147483647 w 138"/>
              <a:gd name="T107" fmla="*/ 2147483647 h 108"/>
              <a:gd name="T108" fmla="*/ 2147483647 w 138"/>
              <a:gd name="T109" fmla="*/ 2147483647 h 108"/>
              <a:gd name="T110" fmla="*/ 2147483647 w 138"/>
              <a:gd name="T111" fmla="*/ 2147483647 h 1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8"/>
              <a:gd name="T169" fmla="*/ 0 h 108"/>
              <a:gd name="T170" fmla="*/ 138 w 138"/>
              <a:gd name="T171" fmla="*/ 108 h 10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8" h="108">
                <a:moveTo>
                  <a:pt x="28" y="19"/>
                </a:moveTo>
                <a:lnTo>
                  <a:pt x="35" y="22"/>
                </a:lnTo>
                <a:lnTo>
                  <a:pt x="37" y="24"/>
                </a:lnTo>
                <a:lnTo>
                  <a:pt x="39" y="25"/>
                </a:lnTo>
                <a:lnTo>
                  <a:pt x="39" y="29"/>
                </a:lnTo>
                <a:lnTo>
                  <a:pt x="39" y="26"/>
                </a:lnTo>
                <a:lnTo>
                  <a:pt x="40" y="29"/>
                </a:lnTo>
                <a:lnTo>
                  <a:pt x="42" y="29"/>
                </a:lnTo>
                <a:lnTo>
                  <a:pt x="44" y="30"/>
                </a:lnTo>
                <a:lnTo>
                  <a:pt x="44" y="28"/>
                </a:lnTo>
                <a:lnTo>
                  <a:pt x="46" y="28"/>
                </a:lnTo>
                <a:lnTo>
                  <a:pt x="47" y="27"/>
                </a:lnTo>
                <a:lnTo>
                  <a:pt x="53" y="23"/>
                </a:lnTo>
                <a:lnTo>
                  <a:pt x="55" y="23"/>
                </a:lnTo>
                <a:lnTo>
                  <a:pt x="55" y="22"/>
                </a:lnTo>
                <a:lnTo>
                  <a:pt x="55" y="21"/>
                </a:lnTo>
                <a:lnTo>
                  <a:pt x="57" y="19"/>
                </a:lnTo>
                <a:lnTo>
                  <a:pt x="60" y="19"/>
                </a:lnTo>
                <a:lnTo>
                  <a:pt x="61" y="19"/>
                </a:lnTo>
                <a:lnTo>
                  <a:pt x="67" y="22"/>
                </a:lnTo>
                <a:lnTo>
                  <a:pt x="69" y="24"/>
                </a:lnTo>
                <a:lnTo>
                  <a:pt x="71" y="25"/>
                </a:lnTo>
                <a:lnTo>
                  <a:pt x="73" y="29"/>
                </a:lnTo>
                <a:lnTo>
                  <a:pt x="75" y="29"/>
                </a:lnTo>
                <a:lnTo>
                  <a:pt x="77" y="32"/>
                </a:lnTo>
                <a:lnTo>
                  <a:pt x="78" y="32"/>
                </a:lnTo>
                <a:lnTo>
                  <a:pt x="78" y="35"/>
                </a:lnTo>
                <a:lnTo>
                  <a:pt x="79" y="35"/>
                </a:lnTo>
                <a:lnTo>
                  <a:pt x="80" y="34"/>
                </a:lnTo>
                <a:lnTo>
                  <a:pt x="82" y="34"/>
                </a:lnTo>
                <a:lnTo>
                  <a:pt x="83" y="34"/>
                </a:lnTo>
                <a:lnTo>
                  <a:pt x="84" y="37"/>
                </a:lnTo>
                <a:lnTo>
                  <a:pt x="86" y="38"/>
                </a:lnTo>
                <a:lnTo>
                  <a:pt x="85" y="40"/>
                </a:lnTo>
                <a:lnTo>
                  <a:pt x="86" y="41"/>
                </a:lnTo>
                <a:lnTo>
                  <a:pt x="86" y="42"/>
                </a:lnTo>
                <a:lnTo>
                  <a:pt x="87" y="42"/>
                </a:lnTo>
                <a:lnTo>
                  <a:pt x="87" y="47"/>
                </a:lnTo>
                <a:lnTo>
                  <a:pt x="86" y="51"/>
                </a:lnTo>
                <a:lnTo>
                  <a:pt x="86" y="52"/>
                </a:lnTo>
                <a:lnTo>
                  <a:pt x="86" y="53"/>
                </a:lnTo>
                <a:lnTo>
                  <a:pt x="85" y="54"/>
                </a:lnTo>
                <a:lnTo>
                  <a:pt x="86" y="58"/>
                </a:lnTo>
                <a:lnTo>
                  <a:pt x="88" y="60"/>
                </a:lnTo>
                <a:lnTo>
                  <a:pt x="88" y="62"/>
                </a:lnTo>
                <a:lnTo>
                  <a:pt x="89" y="63"/>
                </a:lnTo>
                <a:lnTo>
                  <a:pt x="90" y="60"/>
                </a:lnTo>
                <a:lnTo>
                  <a:pt x="90" y="57"/>
                </a:lnTo>
                <a:lnTo>
                  <a:pt x="88" y="56"/>
                </a:lnTo>
                <a:lnTo>
                  <a:pt x="89" y="56"/>
                </a:lnTo>
                <a:lnTo>
                  <a:pt x="92" y="58"/>
                </a:lnTo>
                <a:lnTo>
                  <a:pt x="92" y="57"/>
                </a:lnTo>
                <a:lnTo>
                  <a:pt x="93" y="57"/>
                </a:lnTo>
                <a:lnTo>
                  <a:pt x="91" y="62"/>
                </a:lnTo>
                <a:lnTo>
                  <a:pt x="90" y="63"/>
                </a:lnTo>
                <a:lnTo>
                  <a:pt x="91" y="63"/>
                </a:lnTo>
                <a:lnTo>
                  <a:pt x="89" y="64"/>
                </a:lnTo>
                <a:lnTo>
                  <a:pt x="91" y="67"/>
                </a:lnTo>
                <a:lnTo>
                  <a:pt x="93" y="69"/>
                </a:lnTo>
                <a:lnTo>
                  <a:pt x="97" y="74"/>
                </a:lnTo>
                <a:lnTo>
                  <a:pt x="98" y="76"/>
                </a:lnTo>
                <a:lnTo>
                  <a:pt x="99" y="77"/>
                </a:lnTo>
                <a:lnTo>
                  <a:pt x="101" y="82"/>
                </a:lnTo>
                <a:lnTo>
                  <a:pt x="102" y="83"/>
                </a:lnTo>
                <a:lnTo>
                  <a:pt x="104" y="83"/>
                </a:lnTo>
                <a:lnTo>
                  <a:pt x="104" y="82"/>
                </a:lnTo>
                <a:lnTo>
                  <a:pt x="107" y="85"/>
                </a:lnTo>
                <a:lnTo>
                  <a:pt x="109" y="88"/>
                </a:lnTo>
                <a:lnTo>
                  <a:pt x="112" y="93"/>
                </a:lnTo>
                <a:lnTo>
                  <a:pt x="112" y="92"/>
                </a:lnTo>
                <a:lnTo>
                  <a:pt x="115" y="94"/>
                </a:lnTo>
                <a:lnTo>
                  <a:pt x="117" y="94"/>
                </a:lnTo>
                <a:lnTo>
                  <a:pt x="120" y="96"/>
                </a:lnTo>
                <a:lnTo>
                  <a:pt x="123" y="101"/>
                </a:lnTo>
                <a:lnTo>
                  <a:pt x="122" y="102"/>
                </a:lnTo>
                <a:lnTo>
                  <a:pt x="122" y="104"/>
                </a:lnTo>
                <a:lnTo>
                  <a:pt x="124" y="105"/>
                </a:lnTo>
                <a:lnTo>
                  <a:pt x="125" y="105"/>
                </a:lnTo>
                <a:lnTo>
                  <a:pt x="128" y="104"/>
                </a:lnTo>
                <a:lnTo>
                  <a:pt x="129" y="104"/>
                </a:lnTo>
                <a:lnTo>
                  <a:pt x="130" y="104"/>
                </a:lnTo>
                <a:lnTo>
                  <a:pt x="130" y="106"/>
                </a:lnTo>
                <a:lnTo>
                  <a:pt x="130" y="107"/>
                </a:lnTo>
                <a:lnTo>
                  <a:pt x="132" y="106"/>
                </a:lnTo>
                <a:lnTo>
                  <a:pt x="131" y="104"/>
                </a:lnTo>
                <a:lnTo>
                  <a:pt x="132" y="103"/>
                </a:lnTo>
                <a:lnTo>
                  <a:pt x="134" y="102"/>
                </a:lnTo>
                <a:lnTo>
                  <a:pt x="134" y="105"/>
                </a:lnTo>
                <a:lnTo>
                  <a:pt x="133" y="106"/>
                </a:lnTo>
                <a:lnTo>
                  <a:pt x="132" y="108"/>
                </a:lnTo>
                <a:lnTo>
                  <a:pt x="133" y="107"/>
                </a:lnTo>
                <a:lnTo>
                  <a:pt x="136" y="103"/>
                </a:lnTo>
                <a:lnTo>
                  <a:pt x="137" y="99"/>
                </a:lnTo>
                <a:lnTo>
                  <a:pt x="138" y="96"/>
                </a:lnTo>
                <a:lnTo>
                  <a:pt x="138" y="95"/>
                </a:lnTo>
                <a:lnTo>
                  <a:pt x="137" y="98"/>
                </a:lnTo>
                <a:lnTo>
                  <a:pt x="135" y="100"/>
                </a:lnTo>
                <a:lnTo>
                  <a:pt x="136" y="98"/>
                </a:lnTo>
                <a:lnTo>
                  <a:pt x="135" y="96"/>
                </a:lnTo>
                <a:lnTo>
                  <a:pt x="136" y="92"/>
                </a:lnTo>
                <a:lnTo>
                  <a:pt x="137" y="92"/>
                </a:lnTo>
                <a:lnTo>
                  <a:pt x="138" y="92"/>
                </a:lnTo>
                <a:lnTo>
                  <a:pt x="138" y="86"/>
                </a:lnTo>
                <a:lnTo>
                  <a:pt x="137" y="80"/>
                </a:lnTo>
                <a:lnTo>
                  <a:pt x="136" y="71"/>
                </a:lnTo>
                <a:lnTo>
                  <a:pt x="135" y="68"/>
                </a:lnTo>
                <a:lnTo>
                  <a:pt x="132" y="62"/>
                </a:lnTo>
                <a:lnTo>
                  <a:pt x="129" y="57"/>
                </a:lnTo>
                <a:lnTo>
                  <a:pt x="126" y="52"/>
                </a:lnTo>
                <a:lnTo>
                  <a:pt x="123" y="47"/>
                </a:lnTo>
                <a:lnTo>
                  <a:pt x="122" y="43"/>
                </a:lnTo>
                <a:lnTo>
                  <a:pt x="122" y="40"/>
                </a:lnTo>
                <a:lnTo>
                  <a:pt x="118" y="35"/>
                </a:lnTo>
                <a:lnTo>
                  <a:pt x="113" y="28"/>
                </a:lnTo>
                <a:lnTo>
                  <a:pt x="110" y="24"/>
                </a:lnTo>
                <a:lnTo>
                  <a:pt x="107" y="20"/>
                </a:lnTo>
                <a:lnTo>
                  <a:pt x="107" y="18"/>
                </a:lnTo>
                <a:lnTo>
                  <a:pt x="105" y="15"/>
                </a:lnTo>
                <a:lnTo>
                  <a:pt x="103" y="9"/>
                </a:lnTo>
                <a:lnTo>
                  <a:pt x="101" y="5"/>
                </a:lnTo>
                <a:lnTo>
                  <a:pt x="101" y="4"/>
                </a:lnTo>
                <a:lnTo>
                  <a:pt x="100" y="1"/>
                </a:lnTo>
                <a:lnTo>
                  <a:pt x="96" y="1"/>
                </a:lnTo>
                <a:lnTo>
                  <a:pt x="93" y="0"/>
                </a:lnTo>
                <a:lnTo>
                  <a:pt x="91" y="1"/>
                </a:lnTo>
                <a:lnTo>
                  <a:pt x="92" y="6"/>
                </a:lnTo>
                <a:lnTo>
                  <a:pt x="92" y="9"/>
                </a:lnTo>
                <a:lnTo>
                  <a:pt x="89" y="9"/>
                </a:lnTo>
                <a:lnTo>
                  <a:pt x="89" y="7"/>
                </a:lnTo>
                <a:lnTo>
                  <a:pt x="88" y="5"/>
                </a:lnTo>
                <a:lnTo>
                  <a:pt x="86" y="5"/>
                </a:lnTo>
                <a:lnTo>
                  <a:pt x="85" y="6"/>
                </a:lnTo>
                <a:lnTo>
                  <a:pt x="84" y="6"/>
                </a:lnTo>
                <a:lnTo>
                  <a:pt x="82" y="6"/>
                </a:lnTo>
                <a:lnTo>
                  <a:pt x="81" y="6"/>
                </a:lnTo>
                <a:lnTo>
                  <a:pt x="80" y="6"/>
                </a:lnTo>
                <a:lnTo>
                  <a:pt x="78" y="6"/>
                </a:lnTo>
                <a:lnTo>
                  <a:pt x="73" y="6"/>
                </a:lnTo>
                <a:lnTo>
                  <a:pt x="72" y="7"/>
                </a:lnTo>
                <a:lnTo>
                  <a:pt x="71" y="7"/>
                </a:lnTo>
                <a:lnTo>
                  <a:pt x="70" y="7"/>
                </a:lnTo>
                <a:lnTo>
                  <a:pt x="69" y="7"/>
                </a:lnTo>
                <a:lnTo>
                  <a:pt x="67" y="7"/>
                </a:lnTo>
                <a:lnTo>
                  <a:pt x="66" y="7"/>
                </a:lnTo>
                <a:lnTo>
                  <a:pt x="65" y="7"/>
                </a:lnTo>
                <a:lnTo>
                  <a:pt x="64" y="7"/>
                </a:lnTo>
                <a:lnTo>
                  <a:pt x="61" y="7"/>
                </a:lnTo>
                <a:lnTo>
                  <a:pt x="60" y="7"/>
                </a:lnTo>
                <a:lnTo>
                  <a:pt x="59" y="8"/>
                </a:lnTo>
                <a:lnTo>
                  <a:pt x="58" y="8"/>
                </a:lnTo>
                <a:lnTo>
                  <a:pt x="56" y="8"/>
                </a:lnTo>
                <a:lnTo>
                  <a:pt x="55" y="8"/>
                </a:lnTo>
                <a:lnTo>
                  <a:pt x="54" y="8"/>
                </a:lnTo>
                <a:lnTo>
                  <a:pt x="53" y="8"/>
                </a:lnTo>
                <a:lnTo>
                  <a:pt x="52" y="8"/>
                </a:lnTo>
                <a:lnTo>
                  <a:pt x="49" y="8"/>
                </a:lnTo>
                <a:lnTo>
                  <a:pt x="45" y="9"/>
                </a:lnTo>
                <a:lnTo>
                  <a:pt x="45" y="8"/>
                </a:lnTo>
                <a:lnTo>
                  <a:pt x="42" y="4"/>
                </a:lnTo>
                <a:lnTo>
                  <a:pt x="42" y="3"/>
                </a:lnTo>
                <a:lnTo>
                  <a:pt x="40" y="4"/>
                </a:lnTo>
                <a:lnTo>
                  <a:pt x="38" y="4"/>
                </a:lnTo>
                <a:lnTo>
                  <a:pt x="35" y="4"/>
                </a:lnTo>
                <a:lnTo>
                  <a:pt x="34" y="4"/>
                </a:lnTo>
                <a:lnTo>
                  <a:pt x="30" y="5"/>
                </a:lnTo>
                <a:lnTo>
                  <a:pt x="27" y="5"/>
                </a:lnTo>
                <a:lnTo>
                  <a:pt x="26" y="6"/>
                </a:lnTo>
                <a:lnTo>
                  <a:pt x="24" y="6"/>
                </a:lnTo>
                <a:lnTo>
                  <a:pt x="23" y="6"/>
                </a:lnTo>
                <a:lnTo>
                  <a:pt x="22" y="6"/>
                </a:lnTo>
                <a:lnTo>
                  <a:pt x="20" y="6"/>
                </a:lnTo>
                <a:lnTo>
                  <a:pt x="18" y="7"/>
                </a:lnTo>
                <a:lnTo>
                  <a:pt x="17" y="7"/>
                </a:lnTo>
                <a:lnTo>
                  <a:pt x="15" y="7"/>
                </a:lnTo>
                <a:lnTo>
                  <a:pt x="14" y="7"/>
                </a:lnTo>
                <a:lnTo>
                  <a:pt x="10" y="7"/>
                </a:lnTo>
                <a:lnTo>
                  <a:pt x="8" y="8"/>
                </a:lnTo>
                <a:lnTo>
                  <a:pt x="6" y="8"/>
                </a:lnTo>
                <a:lnTo>
                  <a:pt x="1" y="8"/>
                </a:lnTo>
                <a:lnTo>
                  <a:pt x="0" y="11"/>
                </a:lnTo>
                <a:lnTo>
                  <a:pt x="5" y="15"/>
                </a:lnTo>
                <a:lnTo>
                  <a:pt x="4" y="18"/>
                </a:lnTo>
                <a:lnTo>
                  <a:pt x="5" y="18"/>
                </a:lnTo>
                <a:lnTo>
                  <a:pt x="3" y="22"/>
                </a:lnTo>
                <a:lnTo>
                  <a:pt x="6" y="21"/>
                </a:lnTo>
                <a:lnTo>
                  <a:pt x="14" y="19"/>
                </a:lnTo>
                <a:lnTo>
                  <a:pt x="15" y="19"/>
                </a:lnTo>
                <a:lnTo>
                  <a:pt x="19" y="18"/>
                </a:lnTo>
                <a:lnTo>
                  <a:pt x="21" y="18"/>
                </a:lnTo>
                <a:lnTo>
                  <a:pt x="22" y="18"/>
                </a:lnTo>
                <a:lnTo>
                  <a:pt x="28" y="19"/>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48" name="Freeform 714"/>
          <p:cNvSpPr>
            <a:spLocks/>
          </p:cNvSpPr>
          <p:nvPr/>
        </p:nvSpPr>
        <p:spPr bwMode="auto">
          <a:xfrm>
            <a:off x="6710363" y="5545138"/>
            <a:ext cx="80962" cy="44450"/>
          </a:xfrm>
          <a:custGeom>
            <a:avLst/>
            <a:gdLst>
              <a:gd name="T0" fmla="*/ 0 w 9"/>
              <a:gd name="T1" fmla="*/ 2147483647 h 5"/>
              <a:gd name="T2" fmla="*/ 2147483647 w 9"/>
              <a:gd name="T3" fmla="*/ 2147483647 h 5"/>
              <a:gd name="T4" fmla="*/ 2147483647 w 9"/>
              <a:gd name="T5" fmla="*/ 2147483647 h 5"/>
              <a:gd name="T6" fmla="*/ 2147483647 w 9"/>
              <a:gd name="T7" fmla="*/ 2147483647 h 5"/>
              <a:gd name="T8" fmla="*/ 2147483647 w 9"/>
              <a:gd name="T9" fmla="*/ 2147483647 h 5"/>
              <a:gd name="T10" fmla="*/ 2147483647 w 9"/>
              <a:gd name="T11" fmla="*/ 0 h 5"/>
              <a:gd name="T12" fmla="*/ 2147483647 w 9"/>
              <a:gd name="T13" fmla="*/ 0 h 5"/>
              <a:gd name="T14" fmla="*/ 2147483647 w 9"/>
              <a:gd name="T15" fmla="*/ 2147483647 h 5"/>
              <a:gd name="T16" fmla="*/ 2147483647 w 9"/>
              <a:gd name="T17" fmla="*/ 2147483647 h 5"/>
              <a:gd name="T18" fmla="*/ 2147483647 w 9"/>
              <a:gd name="T19" fmla="*/ 2147483647 h 5"/>
              <a:gd name="T20" fmla="*/ 2147483647 w 9"/>
              <a:gd name="T21" fmla="*/ 2147483647 h 5"/>
              <a:gd name="T22" fmla="*/ 2147483647 w 9"/>
              <a:gd name="T23" fmla="*/ 2147483647 h 5"/>
              <a:gd name="T24" fmla="*/ 0 w 9"/>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5"/>
              <a:gd name="T41" fmla="*/ 9 w 9"/>
              <a:gd name="T42" fmla="*/ 5 h 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5">
                <a:moveTo>
                  <a:pt x="0" y="5"/>
                </a:moveTo>
                <a:lnTo>
                  <a:pt x="5" y="3"/>
                </a:lnTo>
                <a:lnTo>
                  <a:pt x="5" y="2"/>
                </a:lnTo>
                <a:lnTo>
                  <a:pt x="7" y="2"/>
                </a:lnTo>
                <a:lnTo>
                  <a:pt x="9" y="2"/>
                </a:lnTo>
                <a:lnTo>
                  <a:pt x="7" y="0"/>
                </a:lnTo>
                <a:lnTo>
                  <a:pt x="5" y="0"/>
                </a:lnTo>
                <a:lnTo>
                  <a:pt x="5" y="1"/>
                </a:lnTo>
                <a:lnTo>
                  <a:pt x="3" y="1"/>
                </a:lnTo>
                <a:lnTo>
                  <a:pt x="1" y="3"/>
                </a:lnTo>
                <a:lnTo>
                  <a:pt x="1" y="4"/>
                </a:lnTo>
                <a:lnTo>
                  <a:pt x="0" y="5"/>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49" name="Freeform 713"/>
          <p:cNvSpPr>
            <a:spLocks/>
          </p:cNvSpPr>
          <p:nvPr/>
        </p:nvSpPr>
        <p:spPr bwMode="auto">
          <a:xfrm>
            <a:off x="6818313" y="5527675"/>
            <a:ext cx="26987" cy="17463"/>
          </a:xfrm>
          <a:custGeom>
            <a:avLst/>
            <a:gdLst>
              <a:gd name="T0" fmla="*/ 0 w 3"/>
              <a:gd name="T1" fmla="*/ 2147483647 h 2"/>
              <a:gd name="T2" fmla="*/ 0 w 3"/>
              <a:gd name="T3" fmla="*/ 2147483647 h 2"/>
              <a:gd name="T4" fmla="*/ 2147483647 w 3"/>
              <a:gd name="T5" fmla="*/ 0 h 2"/>
              <a:gd name="T6" fmla="*/ 2147483647 w 3"/>
              <a:gd name="T7" fmla="*/ 2147483647 h 2"/>
              <a:gd name="T8" fmla="*/ 0 w 3"/>
              <a:gd name="T9" fmla="*/ 2147483647 h 2"/>
              <a:gd name="T10" fmla="*/ 0 60000 65536"/>
              <a:gd name="T11" fmla="*/ 0 60000 65536"/>
              <a:gd name="T12" fmla="*/ 0 60000 65536"/>
              <a:gd name="T13" fmla="*/ 0 60000 65536"/>
              <a:gd name="T14" fmla="*/ 0 60000 65536"/>
              <a:gd name="T15" fmla="*/ 0 w 3"/>
              <a:gd name="T16" fmla="*/ 0 h 2"/>
              <a:gd name="T17" fmla="*/ 3 w 3"/>
              <a:gd name="T18" fmla="*/ 2 h 2"/>
            </a:gdLst>
            <a:ahLst/>
            <a:cxnLst>
              <a:cxn ang="T10">
                <a:pos x="T0" y="T1"/>
              </a:cxn>
              <a:cxn ang="T11">
                <a:pos x="T2" y="T3"/>
              </a:cxn>
              <a:cxn ang="T12">
                <a:pos x="T4" y="T5"/>
              </a:cxn>
              <a:cxn ang="T13">
                <a:pos x="T6" y="T7"/>
              </a:cxn>
              <a:cxn ang="T14">
                <a:pos x="T8" y="T9"/>
              </a:cxn>
            </a:cxnLst>
            <a:rect l="T15" t="T16" r="T17" b="T18"/>
            <a:pathLst>
              <a:path w="3" h="2">
                <a:moveTo>
                  <a:pt x="0" y="2"/>
                </a:moveTo>
                <a:lnTo>
                  <a:pt x="0" y="2"/>
                </a:lnTo>
                <a:lnTo>
                  <a:pt x="3" y="0"/>
                </a:lnTo>
                <a:lnTo>
                  <a:pt x="2" y="1"/>
                </a:lnTo>
                <a:lnTo>
                  <a:pt x="0" y="2"/>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50" name="Freeform 712"/>
          <p:cNvSpPr>
            <a:spLocks/>
          </p:cNvSpPr>
          <p:nvPr/>
        </p:nvSpPr>
        <p:spPr bwMode="auto">
          <a:xfrm>
            <a:off x="6853238" y="5518150"/>
            <a:ext cx="9525" cy="9525"/>
          </a:xfrm>
          <a:custGeom>
            <a:avLst/>
            <a:gdLst>
              <a:gd name="T0" fmla="*/ 0 w 1"/>
              <a:gd name="T1" fmla="*/ 2147483647 h 1"/>
              <a:gd name="T2" fmla="*/ 2147483647 w 1"/>
              <a:gd name="T3" fmla="*/ 0 h 1"/>
              <a:gd name="T4" fmla="*/ 2147483647 w 1"/>
              <a:gd name="T5" fmla="*/ 0 h 1"/>
              <a:gd name="T6" fmla="*/ 0 w 1"/>
              <a:gd name="T7" fmla="*/ 2147483647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0" y="1"/>
                </a:moveTo>
                <a:lnTo>
                  <a:pt x="1" y="0"/>
                </a:lnTo>
                <a:lnTo>
                  <a:pt x="0" y="1"/>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51" name="Rectangle 711"/>
          <p:cNvSpPr>
            <a:spLocks noChangeArrowheads="1"/>
          </p:cNvSpPr>
          <p:nvPr/>
        </p:nvSpPr>
        <p:spPr bwMode="auto">
          <a:xfrm>
            <a:off x="6781800" y="5545138"/>
            <a:ext cx="9525" cy="952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en-US" altLang="en-US"/>
          </a:p>
        </p:txBody>
      </p:sp>
      <p:sp>
        <p:nvSpPr>
          <p:cNvPr id="95252" name="Rectangle 710"/>
          <p:cNvSpPr>
            <a:spLocks noChangeArrowheads="1"/>
          </p:cNvSpPr>
          <p:nvPr/>
        </p:nvSpPr>
        <p:spPr bwMode="auto">
          <a:xfrm>
            <a:off x="6872288" y="5510213"/>
            <a:ext cx="7937" cy="7937"/>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en-US" altLang="en-US"/>
          </a:p>
        </p:txBody>
      </p:sp>
      <p:sp>
        <p:nvSpPr>
          <p:cNvPr id="95253" name="Rectangle 709"/>
          <p:cNvSpPr>
            <a:spLocks noChangeArrowheads="1"/>
          </p:cNvSpPr>
          <p:nvPr/>
        </p:nvSpPr>
        <p:spPr bwMode="auto">
          <a:xfrm>
            <a:off x="6862763" y="5518150"/>
            <a:ext cx="9525" cy="9525"/>
          </a:xfrm>
          <a:prstGeom prst="rect">
            <a:avLst/>
          </a:prstGeom>
          <a:noFill/>
          <a:ln w="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en-US" altLang="en-US"/>
          </a:p>
        </p:txBody>
      </p:sp>
      <p:sp>
        <p:nvSpPr>
          <p:cNvPr id="95254" name="Freeform 708"/>
          <p:cNvSpPr>
            <a:spLocks/>
          </p:cNvSpPr>
          <p:nvPr/>
        </p:nvSpPr>
        <p:spPr bwMode="auto">
          <a:xfrm>
            <a:off x="3649663" y="3119438"/>
            <a:ext cx="1001712" cy="528637"/>
          </a:xfrm>
          <a:custGeom>
            <a:avLst/>
            <a:gdLst>
              <a:gd name="T0" fmla="*/ 2147483647 w 112"/>
              <a:gd name="T1" fmla="*/ 2147483647 h 59"/>
              <a:gd name="T2" fmla="*/ 2147483647 w 112"/>
              <a:gd name="T3" fmla="*/ 2147483647 h 59"/>
              <a:gd name="T4" fmla="*/ 2147483647 w 112"/>
              <a:gd name="T5" fmla="*/ 2147483647 h 59"/>
              <a:gd name="T6" fmla="*/ 2147483647 w 112"/>
              <a:gd name="T7" fmla="*/ 2147483647 h 59"/>
              <a:gd name="T8" fmla="*/ 2147483647 w 112"/>
              <a:gd name="T9" fmla="*/ 2147483647 h 59"/>
              <a:gd name="T10" fmla="*/ 2147483647 w 112"/>
              <a:gd name="T11" fmla="*/ 2147483647 h 59"/>
              <a:gd name="T12" fmla="*/ 2147483647 w 112"/>
              <a:gd name="T13" fmla="*/ 2147483647 h 59"/>
              <a:gd name="T14" fmla="*/ 2147483647 w 112"/>
              <a:gd name="T15" fmla="*/ 2147483647 h 59"/>
              <a:gd name="T16" fmla="*/ 2147483647 w 112"/>
              <a:gd name="T17" fmla="*/ 2147483647 h 59"/>
              <a:gd name="T18" fmla="*/ 2147483647 w 112"/>
              <a:gd name="T19" fmla="*/ 2147483647 h 59"/>
              <a:gd name="T20" fmla="*/ 2147483647 w 112"/>
              <a:gd name="T21" fmla="*/ 2147483647 h 59"/>
              <a:gd name="T22" fmla="*/ 2147483647 w 112"/>
              <a:gd name="T23" fmla="*/ 2147483647 h 59"/>
              <a:gd name="T24" fmla="*/ 2147483647 w 112"/>
              <a:gd name="T25" fmla="*/ 2147483647 h 59"/>
              <a:gd name="T26" fmla="*/ 2147483647 w 112"/>
              <a:gd name="T27" fmla="*/ 2147483647 h 59"/>
              <a:gd name="T28" fmla="*/ 2147483647 w 112"/>
              <a:gd name="T29" fmla="*/ 2147483647 h 59"/>
              <a:gd name="T30" fmla="*/ 2147483647 w 112"/>
              <a:gd name="T31" fmla="*/ 2147483647 h 59"/>
              <a:gd name="T32" fmla="*/ 2147483647 w 112"/>
              <a:gd name="T33" fmla="*/ 2147483647 h 59"/>
              <a:gd name="T34" fmla="*/ 2147483647 w 112"/>
              <a:gd name="T35" fmla="*/ 2147483647 h 59"/>
              <a:gd name="T36" fmla="*/ 2147483647 w 112"/>
              <a:gd name="T37" fmla="*/ 2147483647 h 59"/>
              <a:gd name="T38" fmla="*/ 2147483647 w 112"/>
              <a:gd name="T39" fmla="*/ 2147483647 h 59"/>
              <a:gd name="T40" fmla="*/ 2147483647 w 112"/>
              <a:gd name="T41" fmla="*/ 2147483647 h 59"/>
              <a:gd name="T42" fmla="*/ 2147483647 w 112"/>
              <a:gd name="T43" fmla="*/ 2147483647 h 59"/>
              <a:gd name="T44" fmla="*/ 0 w 112"/>
              <a:gd name="T45" fmla="*/ 2147483647 h 59"/>
              <a:gd name="T46" fmla="*/ 2147483647 w 112"/>
              <a:gd name="T47" fmla="*/ 2147483647 h 59"/>
              <a:gd name="T48" fmla="*/ 2147483647 w 112"/>
              <a:gd name="T49" fmla="*/ 2147483647 h 59"/>
              <a:gd name="T50" fmla="*/ 2147483647 w 112"/>
              <a:gd name="T51" fmla="*/ 2147483647 h 59"/>
              <a:gd name="T52" fmla="*/ 2147483647 w 112"/>
              <a:gd name="T53" fmla="*/ 2147483647 h 59"/>
              <a:gd name="T54" fmla="*/ 2147483647 w 112"/>
              <a:gd name="T55" fmla="*/ 2147483647 h 59"/>
              <a:gd name="T56" fmla="*/ 2147483647 w 112"/>
              <a:gd name="T57" fmla="*/ 2147483647 h 59"/>
              <a:gd name="T58" fmla="*/ 2147483647 w 112"/>
              <a:gd name="T59" fmla="*/ 0 h 59"/>
              <a:gd name="T60" fmla="*/ 2147483647 w 112"/>
              <a:gd name="T61" fmla="*/ 0 h 59"/>
              <a:gd name="T62" fmla="*/ 2147483647 w 112"/>
              <a:gd name="T63" fmla="*/ 0 h 59"/>
              <a:gd name="T64" fmla="*/ 2147483647 w 112"/>
              <a:gd name="T65" fmla="*/ 0 h 59"/>
              <a:gd name="T66" fmla="*/ 2147483647 w 112"/>
              <a:gd name="T67" fmla="*/ 2147483647 h 59"/>
              <a:gd name="T68" fmla="*/ 2147483647 w 112"/>
              <a:gd name="T69" fmla="*/ 2147483647 h 59"/>
              <a:gd name="T70" fmla="*/ 2147483647 w 112"/>
              <a:gd name="T71" fmla="*/ 2147483647 h 59"/>
              <a:gd name="T72" fmla="*/ 2147483647 w 112"/>
              <a:gd name="T73" fmla="*/ 2147483647 h 59"/>
              <a:gd name="T74" fmla="*/ 2147483647 w 112"/>
              <a:gd name="T75" fmla="*/ 2147483647 h 59"/>
              <a:gd name="T76" fmla="*/ 2147483647 w 112"/>
              <a:gd name="T77" fmla="*/ 2147483647 h 59"/>
              <a:gd name="T78" fmla="*/ 2147483647 w 112"/>
              <a:gd name="T79" fmla="*/ 2147483647 h 59"/>
              <a:gd name="T80" fmla="*/ 2147483647 w 112"/>
              <a:gd name="T81" fmla="*/ 2147483647 h 59"/>
              <a:gd name="T82" fmla="*/ 2147483647 w 112"/>
              <a:gd name="T83" fmla="*/ 2147483647 h 59"/>
              <a:gd name="T84" fmla="*/ 2147483647 w 112"/>
              <a:gd name="T85" fmla="*/ 0 h 59"/>
              <a:gd name="T86" fmla="*/ 2147483647 w 112"/>
              <a:gd name="T87" fmla="*/ 2147483647 h 59"/>
              <a:gd name="T88" fmla="*/ 2147483647 w 112"/>
              <a:gd name="T89" fmla="*/ 2147483647 h 59"/>
              <a:gd name="T90" fmla="*/ 2147483647 w 112"/>
              <a:gd name="T91" fmla="*/ 2147483647 h 59"/>
              <a:gd name="T92" fmla="*/ 2147483647 w 112"/>
              <a:gd name="T93" fmla="*/ 2147483647 h 59"/>
              <a:gd name="T94" fmla="*/ 2147483647 w 112"/>
              <a:gd name="T95" fmla="*/ 2147483647 h 5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2"/>
              <a:gd name="T145" fmla="*/ 0 h 59"/>
              <a:gd name="T146" fmla="*/ 112 w 112"/>
              <a:gd name="T147" fmla="*/ 59 h 5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2" h="59">
                <a:moveTo>
                  <a:pt x="111" y="18"/>
                </a:moveTo>
                <a:lnTo>
                  <a:pt x="111" y="20"/>
                </a:lnTo>
                <a:lnTo>
                  <a:pt x="111" y="21"/>
                </a:lnTo>
                <a:lnTo>
                  <a:pt x="111" y="22"/>
                </a:lnTo>
                <a:lnTo>
                  <a:pt x="111" y="24"/>
                </a:lnTo>
                <a:lnTo>
                  <a:pt x="111" y="27"/>
                </a:lnTo>
                <a:lnTo>
                  <a:pt x="111" y="29"/>
                </a:lnTo>
                <a:lnTo>
                  <a:pt x="111" y="31"/>
                </a:lnTo>
                <a:lnTo>
                  <a:pt x="111" y="34"/>
                </a:lnTo>
                <a:lnTo>
                  <a:pt x="111" y="36"/>
                </a:lnTo>
                <a:lnTo>
                  <a:pt x="112" y="38"/>
                </a:lnTo>
                <a:lnTo>
                  <a:pt x="112" y="40"/>
                </a:lnTo>
                <a:lnTo>
                  <a:pt x="112" y="43"/>
                </a:lnTo>
                <a:lnTo>
                  <a:pt x="112" y="45"/>
                </a:lnTo>
                <a:lnTo>
                  <a:pt x="112" y="48"/>
                </a:lnTo>
                <a:lnTo>
                  <a:pt x="112" y="51"/>
                </a:lnTo>
                <a:lnTo>
                  <a:pt x="112" y="55"/>
                </a:lnTo>
                <a:lnTo>
                  <a:pt x="112" y="56"/>
                </a:lnTo>
                <a:lnTo>
                  <a:pt x="112" y="57"/>
                </a:lnTo>
                <a:lnTo>
                  <a:pt x="112" y="58"/>
                </a:lnTo>
                <a:lnTo>
                  <a:pt x="110" y="58"/>
                </a:lnTo>
                <a:lnTo>
                  <a:pt x="106" y="58"/>
                </a:lnTo>
                <a:lnTo>
                  <a:pt x="105" y="58"/>
                </a:lnTo>
                <a:lnTo>
                  <a:pt x="103" y="58"/>
                </a:lnTo>
                <a:lnTo>
                  <a:pt x="102" y="58"/>
                </a:lnTo>
                <a:lnTo>
                  <a:pt x="100" y="58"/>
                </a:lnTo>
                <a:lnTo>
                  <a:pt x="99" y="58"/>
                </a:lnTo>
                <a:lnTo>
                  <a:pt x="97" y="58"/>
                </a:lnTo>
                <a:lnTo>
                  <a:pt x="96" y="58"/>
                </a:lnTo>
                <a:lnTo>
                  <a:pt x="95" y="59"/>
                </a:lnTo>
                <a:lnTo>
                  <a:pt x="93" y="59"/>
                </a:lnTo>
                <a:lnTo>
                  <a:pt x="92" y="59"/>
                </a:lnTo>
                <a:lnTo>
                  <a:pt x="91" y="59"/>
                </a:lnTo>
                <a:lnTo>
                  <a:pt x="89" y="59"/>
                </a:lnTo>
                <a:lnTo>
                  <a:pt x="85" y="59"/>
                </a:lnTo>
                <a:lnTo>
                  <a:pt x="83" y="59"/>
                </a:lnTo>
                <a:lnTo>
                  <a:pt x="82" y="59"/>
                </a:lnTo>
                <a:lnTo>
                  <a:pt x="80" y="59"/>
                </a:lnTo>
                <a:lnTo>
                  <a:pt x="78" y="59"/>
                </a:lnTo>
                <a:lnTo>
                  <a:pt x="76" y="59"/>
                </a:lnTo>
                <a:lnTo>
                  <a:pt x="74" y="59"/>
                </a:lnTo>
                <a:lnTo>
                  <a:pt x="71" y="59"/>
                </a:lnTo>
                <a:lnTo>
                  <a:pt x="69" y="59"/>
                </a:lnTo>
                <a:lnTo>
                  <a:pt x="66" y="59"/>
                </a:lnTo>
                <a:lnTo>
                  <a:pt x="64" y="59"/>
                </a:lnTo>
                <a:lnTo>
                  <a:pt x="61" y="59"/>
                </a:lnTo>
                <a:lnTo>
                  <a:pt x="60" y="59"/>
                </a:lnTo>
                <a:lnTo>
                  <a:pt x="59" y="59"/>
                </a:lnTo>
                <a:lnTo>
                  <a:pt x="57" y="59"/>
                </a:lnTo>
                <a:lnTo>
                  <a:pt x="56" y="59"/>
                </a:lnTo>
                <a:lnTo>
                  <a:pt x="54" y="59"/>
                </a:lnTo>
                <a:lnTo>
                  <a:pt x="53" y="59"/>
                </a:lnTo>
                <a:lnTo>
                  <a:pt x="50" y="59"/>
                </a:lnTo>
                <a:lnTo>
                  <a:pt x="49" y="59"/>
                </a:lnTo>
                <a:lnTo>
                  <a:pt x="46" y="59"/>
                </a:lnTo>
                <a:lnTo>
                  <a:pt x="41" y="59"/>
                </a:lnTo>
                <a:lnTo>
                  <a:pt x="40" y="59"/>
                </a:lnTo>
                <a:lnTo>
                  <a:pt x="39" y="59"/>
                </a:lnTo>
                <a:lnTo>
                  <a:pt x="38" y="59"/>
                </a:lnTo>
                <a:lnTo>
                  <a:pt x="32" y="59"/>
                </a:lnTo>
                <a:lnTo>
                  <a:pt x="31" y="59"/>
                </a:lnTo>
                <a:lnTo>
                  <a:pt x="30" y="59"/>
                </a:lnTo>
                <a:lnTo>
                  <a:pt x="30" y="58"/>
                </a:lnTo>
                <a:lnTo>
                  <a:pt x="29" y="58"/>
                </a:lnTo>
                <a:lnTo>
                  <a:pt x="23" y="58"/>
                </a:lnTo>
                <a:lnTo>
                  <a:pt x="21" y="58"/>
                </a:lnTo>
                <a:lnTo>
                  <a:pt x="17" y="58"/>
                </a:lnTo>
                <a:lnTo>
                  <a:pt x="16" y="58"/>
                </a:lnTo>
                <a:lnTo>
                  <a:pt x="15" y="58"/>
                </a:lnTo>
                <a:lnTo>
                  <a:pt x="14" y="58"/>
                </a:lnTo>
                <a:lnTo>
                  <a:pt x="10" y="58"/>
                </a:lnTo>
                <a:lnTo>
                  <a:pt x="8" y="58"/>
                </a:lnTo>
                <a:lnTo>
                  <a:pt x="5" y="58"/>
                </a:lnTo>
                <a:lnTo>
                  <a:pt x="4" y="58"/>
                </a:lnTo>
                <a:lnTo>
                  <a:pt x="0" y="58"/>
                </a:lnTo>
                <a:lnTo>
                  <a:pt x="0" y="55"/>
                </a:lnTo>
                <a:lnTo>
                  <a:pt x="0" y="53"/>
                </a:lnTo>
                <a:lnTo>
                  <a:pt x="1" y="50"/>
                </a:lnTo>
                <a:lnTo>
                  <a:pt x="1" y="48"/>
                </a:lnTo>
                <a:lnTo>
                  <a:pt x="1" y="46"/>
                </a:lnTo>
                <a:lnTo>
                  <a:pt x="1" y="45"/>
                </a:lnTo>
                <a:lnTo>
                  <a:pt x="1" y="43"/>
                </a:lnTo>
                <a:lnTo>
                  <a:pt x="1" y="38"/>
                </a:lnTo>
                <a:lnTo>
                  <a:pt x="1" y="36"/>
                </a:lnTo>
                <a:lnTo>
                  <a:pt x="1" y="33"/>
                </a:lnTo>
                <a:lnTo>
                  <a:pt x="1" y="31"/>
                </a:lnTo>
                <a:lnTo>
                  <a:pt x="1" y="30"/>
                </a:lnTo>
                <a:lnTo>
                  <a:pt x="1" y="26"/>
                </a:lnTo>
                <a:lnTo>
                  <a:pt x="2" y="25"/>
                </a:lnTo>
                <a:lnTo>
                  <a:pt x="2" y="23"/>
                </a:lnTo>
                <a:lnTo>
                  <a:pt x="2" y="19"/>
                </a:lnTo>
                <a:lnTo>
                  <a:pt x="2" y="18"/>
                </a:lnTo>
                <a:lnTo>
                  <a:pt x="2" y="17"/>
                </a:lnTo>
                <a:lnTo>
                  <a:pt x="2" y="16"/>
                </a:lnTo>
                <a:lnTo>
                  <a:pt x="2" y="12"/>
                </a:lnTo>
                <a:lnTo>
                  <a:pt x="2" y="9"/>
                </a:lnTo>
                <a:lnTo>
                  <a:pt x="2" y="8"/>
                </a:lnTo>
                <a:lnTo>
                  <a:pt x="2" y="0"/>
                </a:lnTo>
                <a:lnTo>
                  <a:pt x="12" y="0"/>
                </a:lnTo>
                <a:lnTo>
                  <a:pt x="13" y="0"/>
                </a:lnTo>
                <a:lnTo>
                  <a:pt x="16" y="0"/>
                </a:lnTo>
                <a:lnTo>
                  <a:pt x="19" y="0"/>
                </a:lnTo>
                <a:lnTo>
                  <a:pt x="21" y="0"/>
                </a:lnTo>
                <a:lnTo>
                  <a:pt x="24" y="0"/>
                </a:lnTo>
                <a:lnTo>
                  <a:pt x="27" y="0"/>
                </a:lnTo>
                <a:lnTo>
                  <a:pt x="29" y="0"/>
                </a:lnTo>
                <a:lnTo>
                  <a:pt x="30" y="0"/>
                </a:lnTo>
                <a:lnTo>
                  <a:pt x="35" y="1"/>
                </a:lnTo>
                <a:lnTo>
                  <a:pt x="38" y="1"/>
                </a:lnTo>
                <a:lnTo>
                  <a:pt x="41" y="1"/>
                </a:lnTo>
                <a:lnTo>
                  <a:pt x="42" y="1"/>
                </a:lnTo>
                <a:lnTo>
                  <a:pt x="44" y="1"/>
                </a:lnTo>
                <a:lnTo>
                  <a:pt x="45" y="1"/>
                </a:lnTo>
                <a:lnTo>
                  <a:pt x="46" y="1"/>
                </a:lnTo>
                <a:lnTo>
                  <a:pt x="48" y="1"/>
                </a:lnTo>
                <a:lnTo>
                  <a:pt x="50" y="1"/>
                </a:lnTo>
                <a:lnTo>
                  <a:pt x="51" y="1"/>
                </a:lnTo>
                <a:lnTo>
                  <a:pt x="52" y="1"/>
                </a:lnTo>
                <a:lnTo>
                  <a:pt x="54" y="1"/>
                </a:lnTo>
                <a:lnTo>
                  <a:pt x="56" y="1"/>
                </a:lnTo>
                <a:lnTo>
                  <a:pt x="57" y="1"/>
                </a:lnTo>
                <a:lnTo>
                  <a:pt x="59" y="1"/>
                </a:lnTo>
                <a:lnTo>
                  <a:pt x="61" y="1"/>
                </a:lnTo>
                <a:lnTo>
                  <a:pt x="62" y="1"/>
                </a:lnTo>
                <a:lnTo>
                  <a:pt x="63" y="1"/>
                </a:lnTo>
                <a:lnTo>
                  <a:pt x="64" y="1"/>
                </a:lnTo>
                <a:lnTo>
                  <a:pt x="67" y="1"/>
                </a:lnTo>
                <a:lnTo>
                  <a:pt x="70" y="1"/>
                </a:lnTo>
                <a:lnTo>
                  <a:pt x="72" y="1"/>
                </a:lnTo>
                <a:lnTo>
                  <a:pt x="74" y="1"/>
                </a:lnTo>
                <a:lnTo>
                  <a:pt x="77" y="1"/>
                </a:lnTo>
                <a:lnTo>
                  <a:pt x="78" y="1"/>
                </a:lnTo>
                <a:lnTo>
                  <a:pt x="79" y="1"/>
                </a:lnTo>
                <a:lnTo>
                  <a:pt x="83" y="1"/>
                </a:lnTo>
                <a:lnTo>
                  <a:pt x="85" y="1"/>
                </a:lnTo>
                <a:lnTo>
                  <a:pt x="87" y="1"/>
                </a:lnTo>
                <a:lnTo>
                  <a:pt x="88" y="1"/>
                </a:lnTo>
                <a:lnTo>
                  <a:pt x="90" y="1"/>
                </a:lnTo>
                <a:lnTo>
                  <a:pt x="92" y="0"/>
                </a:lnTo>
                <a:lnTo>
                  <a:pt x="93" y="0"/>
                </a:lnTo>
                <a:lnTo>
                  <a:pt x="100" y="0"/>
                </a:lnTo>
                <a:lnTo>
                  <a:pt x="103" y="3"/>
                </a:lnTo>
                <a:lnTo>
                  <a:pt x="104" y="3"/>
                </a:lnTo>
                <a:lnTo>
                  <a:pt x="105" y="2"/>
                </a:lnTo>
                <a:lnTo>
                  <a:pt x="106" y="3"/>
                </a:lnTo>
                <a:lnTo>
                  <a:pt x="107" y="4"/>
                </a:lnTo>
                <a:lnTo>
                  <a:pt x="107" y="5"/>
                </a:lnTo>
                <a:lnTo>
                  <a:pt x="105" y="6"/>
                </a:lnTo>
                <a:lnTo>
                  <a:pt x="104" y="7"/>
                </a:lnTo>
                <a:lnTo>
                  <a:pt x="103" y="9"/>
                </a:lnTo>
                <a:lnTo>
                  <a:pt x="104" y="10"/>
                </a:lnTo>
                <a:lnTo>
                  <a:pt x="105" y="11"/>
                </a:lnTo>
                <a:lnTo>
                  <a:pt x="107" y="12"/>
                </a:lnTo>
                <a:lnTo>
                  <a:pt x="107" y="14"/>
                </a:lnTo>
                <a:lnTo>
                  <a:pt x="108" y="16"/>
                </a:lnTo>
                <a:lnTo>
                  <a:pt x="109" y="16"/>
                </a:lnTo>
                <a:lnTo>
                  <a:pt x="111" y="16"/>
                </a:lnTo>
                <a:lnTo>
                  <a:pt x="111" y="17"/>
                </a:lnTo>
                <a:lnTo>
                  <a:pt x="111" y="18"/>
                </a:lnTo>
                <a:close/>
              </a:path>
            </a:pathLst>
          </a:custGeom>
          <a:solidFill>
            <a:srgbClr val="FF008C"/>
          </a:solidFill>
          <a:ln w="0">
            <a:solidFill>
              <a:srgbClr val="000000"/>
            </a:solidFill>
            <a:round/>
            <a:headEnd/>
            <a:tailEnd/>
          </a:ln>
        </p:spPr>
        <p:txBody>
          <a:bodyPr/>
          <a:lstStyle/>
          <a:p>
            <a:endParaRPr lang="en-US"/>
          </a:p>
        </p:txBody>
      </p:sp>
      <p:sp>
        <p:nvSpPr>
          <p:cNvPr id="95255" name="Freeform 707"/>
          <p:cNvSpPr>
            <a:spLocks/>
          </p:cNvSpPr>
          <p:nvPr/>
        </p:nvSpPr>
        <p:spPr bwMode="auto">
          <a:xfrm>
            <a:off x="4284663" y="1517650"/>
            <a:ext cx="895350" cy="1003300"/>
          </a:xfrm>
          <a:custGeom>
            <a:avLst/>
            <a:gdLst>
              <a:gd name="T0" fmla="*/ 2147483647 w 100"/>
              <a:gd name="T1" fmla="*/ 2147483647 h 112"/>
              <a:gd name="T2" fmla="*/ 2147483647 w 100"/>
              <a:gd name="T3" fmla="*/ 2147483647 h 112"/>
              <a:gd name="T4" fmla="*/ 2147483647 w 100"/>
              <a:gd name="T5" fmla="*/ 2147483647 h 112"/>
              <a:gd name="T6" fmla="*/ 2147483647 w 100"/>
              <a:gd name="T7" fmla="*/ 2147483647 h 112"/>
              <a:gd name="T8" fmla="*/ 2147483647 w 100"/>
              <a:gd name="T9" fmla="*/ 2147483647 h 112"/>
              <a:gd name="T10" fmla="*/ 2147483647 w 100"/>
              <a:gd name="T11" fmla="*/ 2147483647 h 112"/>
              <a:gd name="T12" fmla="*/ 2147483647 w 100"/>
              <a:gd name="T13" fmla="*/ 2147483647 h 112"/>
              <a:gd name="T14" fmla="*/ 2147483647 w 100"/>
              <a:gd name="T15" fmla="*/ 2147483647 h 112"/>
              <a:gd name="T16" fmla="*/ 2147483647 w 100"/>
              <a:gd name="T17" fmla="*/ 2147483647 h 112"/>
              <a:gd name="T18" fmla="*/ 2147483647 w 100"/>
              <a:gd name="T19" fmla="*/ 2147483647 h 112"/>
              <a:gd name="T20" fmla="*/ 2147483647 w 100"/>
              <a:gd name="T21" fmla="*/ 2147483647 h 112"/>
              <a:gd name="T22" fmla="*/ 2147483647 w 100"/>
              <a:gd name="T23" fmla="*/ 2147483647 h 112"/>
              <a:gd name="T24" fmla="*/ 2147483647 w 100"/>
              <a:gd name="T25" fmla="*/ 2147483647 h 112"/>
              <a:gd name="T26" fmla="*/ 2147483647 w 100"/>
              <a:gd name="T27" fmla="*/ 2147483647 h 112"/>
              <a:gd name="T28" fmla="*/ 2147483647 w 100"/>
              <a:gd name="T29" fmla="*/ 2147483647 h 112"/>
              <a:gd name="T30" fmla="*/ 2147483647 w 100"/>
              <a:gd name="T31" fmla="*/ 2147483647 h 112"/>
              <a:gd name="T32" fmla="*/ 2147483647 w 100"/>
              <a:gd name="T33" fmla="*/ 2147483647 h 112"/>
              <a:gd name="T34" fmla="*/ 2147483647 w 100"/>
              <a:gd name="T35" fmla="*/ 2147483647 h 112"/>
              <a:gd name="T36" fmla="*/ 2147483647 w 100"/>
              <a:gd name="T37" fmla="*/ 2147483647 h 112"/>
              <a:gd name="T38" fmla="*/ 2147483647 w 100"/>
              <a:gd name="T39" fmla="*/ 2147483647 h 112"/>
              <a:gd name="T40" fmla="*/ 2147483647 w 100"/>
              <a:gd name="T41" fmla="*/ 2147483647 h 112"/>
              <a:gd name="T42" fmla="*/ 2147483647 w 100"/>
              <a:gd name="T43" fmla="*/ 2147483647 h 112"/>
              <a:gd name="T44" fmla="*/ 2147483647 w 100"/>
              <a:gd name="T45" fmla="*/ 2147483647 h 112"/>
              <a:gd name="T46" fmla="*/ 2147483647 w 100"/>
              <a:gd name="T47" fmla="*/ 2147483647 h 112"/>
              <a:gd name="T48" fmla="*/ 2147483647 w 100"/>
              <a:gd name="T49" fmla="*/ 2147483647 h 112"/>
              <a:gd name="T50" fmla="*/ 2147483647 w 100"/>
              <a:gd name="T51" fmla="*/ 2147483647 h 112"/>
              <a:gd name="T52" fmla="*/ 2147483647 w 100"/>
              <a:gd name="T53" fmla="*/ 2147483647 h 112"/>
              <a:gd name="T54" fmla="*/ 2147483647 w 100"/>
              <a:gd name="T55" fmla="*/ 2147483647 h 112"/>
              <a:gd name="T56" fmla="*/ 2147483647 w 100"/>
              <a:gd name="T57" fmla="*/ 2147483647 h 112"/>
              <a:gd name="T58" fmla="*/ 2147483647 w 100"/>
              <a:gd name="T59" fmla="*/ 2147483647 h 112"/>
              <a:gd name="T60" fmla="*/ 2147483647 w 100"/>
              <a:gd name="T61" fmla="*/ 2147483647 h 112"/>
              <a:gd name="T62" fmla="*/ 2147483647 w 100"/>
              <a:gd name="T63" fmla="*/ 2147483647 h 112"/>
              <a:gd name="T64" fmla="*/ 2147483647 w 100"/>
              <a:gd name="T65" fmla="*/ 2147483647 h 112"/>
              <a:gd name="T66" fmla="*/ 2147483647 w 100"/>
              <a:gd name="T67" fmla="*/ 2147483647 h 112"/>
              <a:gd name="T68" fmla="*/ 2147483647 w 100"/>
              <a:gd name="T69" fmla="*/ 2147483647 h 112"/>
              <a:gd name="T70" fmla="*/ 2147483647 w 100"/>
              <a:gd name="T71" fmla="*/ 2147483647 h 112"/>
              <a:gd name="T72" fmla="*/ 2147483647 w 100"/>
              <a:gd name="T73" fmla="*/ 2147483647 h 112"/>
              <a:gd name="T74" fmla="*/ 2147483647 w 100"/>
              <a:gd name="T75" fmla="*/ 2147483647 h 112"/>
              <a:gd name="T76" fmla="*/ 2147483647 w 100"/>
              <a:gd name="T77" fmla="*/ 2147483647 h 112"/>
              <a:gd name="T78" fmla="*/ 2147483647 w 100"/>
              <a:gd name="T79" fmla="*/ 2147483647 h 112"/>
              <a:gd name="T80" fmla="*/ 2147483647 w 100"/>
              <a:gd name="T81" fmla="*/ 2147483647 h 112"/>
              <a:gd name="T82" fmla="*/ 2147483647 w 100"/>
              <a:gd name="T83" fmla="*/ 2147483647 h 112"/>
              <a:gd name="T84" fmla="*/ 2147483647 w 100"/>
              <a:gd name="T85" fmla="*/ 2147483647 h 112"/>
              <a:gd name="T86" fmla="*/ 2147483647 w 100"/>
              <a:gd name="T87" fmla="*/ 2147483647 h 112"/>
              <a:gd name="T88" fmla="*/ 2147483647 w 100"/>
              <a:gd name="T89" fmla="*/ 2147483647 h 112"/>
              <a:gd name="T90" fmla="*/ 2147483647 w 100"/>
              <a:gd name="T91" fmla="*/ 2147483647 h 112"/>
              <a:gd name="T92" fmla="*/ 2147483647 w 100"/>
              <a:gd name="T93" fmla="*/ 2147483647 h 112"/>
              <a:gd name="T94" fmla="*/ 2147483647 w 100"/>
              <a:gd name="T95" fmla="*/ 2147483647 h 1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0"/>
              <a:gd name="T145" fmla="*/ 0 h 112"/>
              <a:gd name="T146" fmla="*/ 100 w 100"/>
              <a:gd name="T147" fmla="*/ 112 h 1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0" h="112">
                <a:moveTo>
                  <a:pt x="11" y="87"/>
                </a:moveTo>
                <a:lnTo>
                  <a:pt x="11" y="84"/>
                </a:lnTo>
                <a:lnTo>
                  <a:pt x="11" y="78"/>
                </a:lnTo>
                <a:lnTo>
                  <a:pt x="11" y="77"/>
                </a:lnTo>
                <a:lnTo>
                  <a:pt x="10" y="77"/>
                </a:lnTo>
                <a:lnTo>
                  <a:pt x="9" y="76"/>
                </a:lnTo>
                <a:lnTo>
                  <a:pt x="6" y="72"/>
                </a:lnTo>
                <a:lnTo>
                  <a:pt x="8" y="69"/>
                </a:lnTo>
                <a:lnTo>
                  <a:pt x="9" y="66"/>
                </a:lnTo>
                <a:lnTo>
                  <a:pt x="9" y="65"/>
                </a:lnTo>
                <a:lnTo>
                  <a:pt x="9" y="64"/>
                </a:lnTo>
                <a:lnTo>
                  <a:pt x="8" y="58"/>
                </a:lnTo>
                <a:lnTo>
                  <a:pt x="7" y="55"/>
                </a:lnTo>
                <a:lnTo>
                  <a:pt x="6" y="53"/>
                </a:lnTo>
                <a:lnTo>
                  <a:pt x="6" y="48"/>
                </a:lnTo>
                <a:lnTo>
                  <a:pt x="6" y="46"/>
                </a:lnTo>
                <a:lnTo>
                  <a:pt x="5" y="43"/>
                </a:lnTo>
                <a:lnTo>
                  <a:pt x="5" y="42"/>
                </a:lnTo>
                <a:lnTo>
                  <a:pt x="6" y="42"/>
                </a:lnTo>
                <a:lnTo>
                  <a:pt x="5" y="41"/>
                </a:lnTo>
                <a:lnTo>
                  <a:pt x="5" y="39"/>
                </a:lnTo>
                <a:lnTo>
                  <a:pt x="5" y="38"/>
                </a:lnTo>
                <a:lnTo>
                  <a:pt x="5" y="36"/>
                </a:lnTo>
                <a:lnTo>
                  <a:pt x="5" y="34"/>
                </a:lnTo>
                <a:lnTo>
                  <a:pt x="5" y="33"/>
                </a:lnTo>
                <a:lnTo>
                  <a:pt x="3" y="29"/>
                </a:lnTo>
                <a:lnTo>
                  <a:pt x="2" y="24"/>
                </a:lnTo>
                <a:lnTo>
                  <a:pt x="1" y="23"/>
                </a:lnTo>
                <a:lnTo>
                  <a:pt x="2" y="23"/>
                </a:lnTo>
                <a:lnTo>
                  <a:pt x="1" y="19"/>
                </a:lnTo>
                <a:lnTo>
                  <a:pt x="1" y="16"/>
                </a:lnTo>
                <a:lnTo>
                  <a:pt x="1" y="10"/>
                </a:lnTo>
                <a:lnTo>
                  <a:pt x="0" y="8"/>
                </a:lnTo>
                <a:lnTo>
                  <a:pt x="11" y="8"/>
                </a:lnTo>
                <a:lnTo>
                  <a:pt x="24" y="7"/>
                </a:lnTo>
                <a:lnTo>
                  <a:pt x="27" y="7"/>
                </a:lnTo>
                <a:lnTo>
                  <a:pt x="26" y="0"/>
                </a:lnTo>
                <a:lnTo>
                  <a:pt x="29" y="0"/>
                </a:lnTo>
                <a:lnTo>
                  <a:pt x="31" y="1"/>
                </a:lnTo>
                <a:lnTo>
                  <a:pt x="33" y="11"/>
                </a:lnTo>
                <a:lnTo>
                  <a:pt x="34" y="12"/>
                </a:lnTo>
                <a:lnTo>
                  <a:pt x="36" y="13"/>
                </a:lnTo>
                <a:lnTo>
                  <a:pt x="38" y="13"/>
                </a:lnTo>
                <a:lnTo>
                  <a:pt x="44" y="14"/>
                </a:lnTo>
                <a:lnTo>
                  <a:pt x="44" y="16"/>
                </a:lnTo>
                <a:lnTo>
                  <a:pt x="48" y="15"/>
                </a:lnTo>
                <a:lnTo>
                  <a:pt x="49" y="15"/>
                </a:lnTo>
                <a:lnTo>
                  <a:pt x="49" y="14"/>
                </a:lnTo>
                <a:lnTo>
                  <a:pt x="52" y="13"/>
                </a:lnTo>
                <a:lnTo>
                  <a:pt x="53" y="13"/>
                </a:lnTo>
                <a:lnTo>
                  <a:pt x="55" y="13"/>
                </a:lnTo>
                <a:lnTo>
                  <a:pt x="58" y="15"/>
                </a:lnTo>
                <a:lnTo>
                  <a:pt x="59" y="15"/>
                </a:lnTo>
                <a:lnTo>
                  <a:pt x="60" y="17"/>
                </a:lnTo>
                <a:lnTo>
                  <a:pt x="61" y="16"/>
                </a:lnTo>
                <a:lnTo>
                  <a:pt x="63" y="20"/>
                </a:lnTo>
                <a:lnTo>
                  <a:pt x="64" y="20"/>
                </a:lnTo>
                <a:lnTo>
                  <a:pt x="64" y="18"/>
                </a:lnTo>
                <a:lnTo>
                  <a:pt x="67" y="18"/>
                </a:lnTo>
                <a:lnTo>
                  <a:pt x="68" y="18"/>
                </a:lnTo>
                <a:lnTo>
                  <a:pt x="68" y="20"/>
                </a:lnTo>
                <a:lnTo>
                  <a:pt x="70" y="20"/>
                </a:lnTo>
                <a:lnTo>
                  <a:pt x="74" y="23"/>
                </a:lnTo>
                <a:lnTo>
                  <a:pt x="77" y="22"/>
                </a:lnTo>
                <a:lnTo>
                  <a:pt x="80" y="20"/>
                </a:lnTo>
                <a:lnTo>
                  <a:pt x="83" y="19"/>
                </a:lnTo>
                <a:lnTo>
                  <a:pt x="84" y="22"/>
                </a:lnTo>
                <a:lnTo>
                  <a:pt x="86" y="21"/>
                </a:lnTo>
                <a:lnTo>
                  <a:pt x="89" y="21"/>
                </a:lnTo>
                <a:lnTo>
                  <a:pt x="92" y="21"/>
                </a:lnTo>
                <a:lnTo>
                  <a:pt x="96" y="23"/>
                </a:lnTo>
                <a:lnTo>
                  <a:pt x="97" y="22"/>
                </a:lnTo>
                <a:lnTo>
                  <a:pt x="100" y="22"/>
                </a:lnTo>
                <a:lnTo>
                  <a:pt x="94" y="26"/>
                </a:lnTo>
                <a:lnTo>
                  <a:pt x="88" y="29"/>
                </a:lnTo>
                <a:lnTo>
                  <a:pt x="85" y="31"/>
                </a:lnTo>
                <a:lnTo>
                  <a:pt x="81" y="34"/>
                </a:lnTo>
                <a:lnTo>
                  <a:pt x="79" y="37"/>
                </a:lnTo>
                <a:lnTo>
                  <a:pt x="77" y="39"/>
                </a:lnTo>
                <a:lnTo>
                  <a:pt x="72" y="44"/>
                </a:lnTo>
                <a:lnTo>
                  <a:pt x="69" y="46"/>
                </a:lnTo>
                <a:lnTo>
                  <a:pt x="69" y="48"/>
                </a:lnTo>
                <a:lnTo>
                  <a:pt x="69" y="49"/>
                </a:lnTo>
                <a:lnTo>
                  <a:pt x="68" y="48"/>
                </a:lnTo>
                <a:lnTo>
                  <a:pt x="66" y="50"/>
                </a:lnTo>
                <a:lnTo>
                  <a:pt x="66" y="51"/>
                </a:lnTo>
                <a:lnTo>
                  <a:pt x="66" y="53"/>
                </a:lnTo>
                <a:lnTo>
                  <a:pt x="66" y="55"/>
                </a:lnTo>
                <a:lnTo>
                  <a:pt x="66" y="59"/>
                </a:lnTo>
                <a:lnTo>
                  <a:pt x="66" y="61"/>
                </a:lnTo>
                <a:lnTo>
                  <a:pt x="60" y="66"/>
                </a:lnTo>
                <a:lnTo>
                  <a:pt x="59" y="68"/>
                </a:lnTo>
                <a:lnTo>
                  <a:pt x="59" y="70"/>
                </a:lnTo>
                <a:lnTo>
                  <a:pt x="61" y="71"/>
                </a:lnTo>
                <a:lnTo>
                  <a:pt x="61" y="72"/>
                </a:lnTo>
                <a:lnTo>
                  <a:pt x="61" y="76"/>
                </a:lnTo>
                <a:lnTo>
                  <a:pt x="61" y="77"/>
                </a:lnTo>
                <a:lnTo>
                  <a:pt x="61" y="78"/>
                </a:lnTo>
                <a:lnTo>
                  <a:pt x="61" y="79"/>
                </a:lnTo>
                <a:lnTo>
                  <a:pt x="61" y="82"/>
                </a:lnTo>
                <a:lnTo>
                  <a:pt x="61" y="85"/>
                </a:lnTo>
                <a:lnTo>
                  <a:pt x="61" y="87"/>
                </a:lnTo>
                <a:lnTo>
                  <a:pt x="62" y="87"/>
                </a:lnTo>
                <a:lnTo>
                  <a:pt x="62" y="88"/>
                </a:lnTo>
                <a:lnTo>
                  <a:pt x="65" y="90"/>
                </a:lnTo>
                <a:lnTo>
                  <a:pt x="68" y="90"/>
                </a:lnTo>
                <a:lnTo>
                  <a:pt x="68" y="91"/>
                </a:lnTo>
                <a:lnTo>
                  <a:pt x="69" y="92"/>
                </a:lnTo>
                <a:lnTo>
                  <a:pt x="70" y="92"/>
                </a:lnTo>
                <a:lnTo>
                  <a:pt x="71" y="93"/>
                </a:lnTo>
                <a:lnTo>
                  <a:pt x="72" y="93"/>
                </a:lnTo>
                <a:lnTo>
                  <a:pt x="74" y="96"/>
                </a:lnTo>
                <a:lnTo>
                  <a:pt x="74" y="97"/>
                </a:lnTo>
                <a:lnTo>
                  <a:pt x="76" y="98"/>
                </a:lnTo>
                <a:lnTo>
                  <a:pt x="78" y="99"/>
                </a:lnTo>
                <a:lnTo>
                  <a:pt x="79" y="100"/>
                </a:lnTo>
                <a:lnTo>
                  <a:pt x="80" y="100"/>
                </a:lnTo>
                <a:lnTo>
                  <a:pt x="81" y="101"/>
                </a:lnTo>
                <a:lnTo>
                  <a:pt x="82" y="103"/>
                </a:lnTo>
                <a:lnTo>
                  <a:pt x="83" y="103"/>
                </a:lnTo>
                <a:lnTo>
                  <a:pt x="83" y="104"/>
                </a:lnTo>
                <a:lnTo>
                  <a:pt x="83" y="105"/>
                </a:lnTo>
                <a:lnTo>
                  <a:pt x="83" y="107"/>
                </a:lnTo>
                <a:lnTo>
                  <a:pt x="84" y="108"/>
                </a:lnTo>
                <a:lnTo>
                  <a:pt x="84" y="109"/>
                </a:lnTo>
                <a:lnTo>
                  <a:pt x="83" y="109"/>
                </a:lnTo>
                <a:lnTo>
                  <a:pt x="82" y="109"/>
                </a:lnTo>
                <a:lnTo>
                  <a:pt x="79" y="110"/>
                </a:lnTo>
                <a:lnTo>
                  <a:pt x="78" y="110"/>
                </a:lnTo>
                <a:lnTo>
                  <a:pt x="77" y="110"/>
                </a:lnTo>
                <a:lnTo>
                  <a:pt x="72" y="110"/>
                </a:lnTo>
                <a:lnTo>
                  <a:pt x="67" y="110"/>
                </a:lnTo>
                <a:lnTo>
                  <a:pt x="65" y="110"/>
                </a:lnTo>
                <a:lnTo>
                  <a:pt x="59" y="111"/>
                </a:lnTo>
                <a:lnTo>
                  <a:pt x="54" y="111"/>
                </a:lnTo>
                <a:lnTo>
                  <a:pt x="52" y="111"/>
                </a:lnTo>
                <a:lnTo>
                  <a:pt x="50" y="111"/>
                </a:lnTo>
                <a:lnTo>
                  <a:pt x="48" y="111"/>
                </a:lnTo>
                <a:lnTo>
                  <a:pt x="47" y="111"/>
                </a:lnTo>
                <a:lnTo>
                  <a:pt x="46" y="111"/>
                </a:lnTo>
                <a:lnTo>
                  <a:pt x="45" y="111"/>
                </a:lnTo>
                <a:lnTo>
                  <a:pt x="42" y="111"/>
                </a:lnTo>
                <a:lnTo>
                  <a:pt x="40" y="112"/>
                </a:lnTo>
                <a:lnTo>
                  <a:pt x="39" y="112"/>
                </a:lnTo>
                <a:lnTo>
                  <a:pt x="36" y="112"/>
                </a:lnTo>
                <a:lnTo>
                  <a:pt x="35" y="112"/>
                </a:lnTo>
                <a:lnTo>
                  <a:pt x="34" y="112"/>
                </a:lnTo>
                <a:lnTo>
                  <a:pt x="33" y="112"/>
                </a:lnTo>
                <a:lnTo>
                  <a:pt x="30" y="112"/>
                </a:lnTo>
                <a:lnTo>
                  <a:pt x="28" y="112"/>
                </a:lnTo>
                <a:lnTo>
                  <a:pt x="26" y="112"/>
                </a:lnTo>
                <a:lnTo>
                  <a:pt x="25" y="112"/>
                </a:lnTo>
                <a:lnTo>
                  <a:pt x="22" y="112"/>
                </a:lnTo>
                <a:lnTo>
                  <a:pt x="21" y="112"/>
                </a:lnTo>
                <a:lnTo>
                  <a:pt x="20" y="112"/>
                </a:lnTo>
                <a:lnTo>
                  <a:pt x="19" y="112"/>
                </a:lnTo>
                <a:lnTo>
                  <a:pt x="18" y="112"/>
                </a:lnTo>
                <a:lnTo>
                  <a:pt x="17" y="112"/>
                </a:lnTo>
                <a:lnTo>
                  <a:pt x="14" y="112"/>
                </a:lnTo>
                <a:lnTo>
                  <a:pt x="13" y="112"/>
                </a:lnTo>
                <a:lnTo>
                  <a:pt x="12" y="112"/>
                </a:lnTo>
                <a:lnTo>
                  <a:pt x="12" y="110"/>
                </a:lnTo>
                <a:lnTo>
                  <a:pt x="11" y="107"/>
                </a:lnTo>
                <a:lnTo>
                  <a:pt x="11" y="106"/>
                </a:lnTo>
                <a:lnTo>
                  <a:pt x="11" y="103"/>
                </a:lnTo>
                <a:lnTo>
                  <a:pt x="11" y="100"/>
                </a:lnTo>
                <a:lnTo>
                  <a:pt x="11" y="99"/>
                </a:lnTo>
                <a:lnTo>
                  <a:pt x="11" y="92"/>
                </a:lnTo>
                <a:lnTo>
                  <a:pt x="11" y="91"/>
                </a:lnTo>
                <a:lnTo>
                  <a:pt x="11" y="87"/>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56" name="Freeform 706"/>
          <p:cNvSpPr>
            <a:spLocks/>
          </p:cNvSpPr>
          <p:nvPr/>
        </p:nvSpPr>
        <p:spPr bwMode="auto">
          <a:xfrm>
            <a:off x="4481513" y="2994025"/>
            <a:ext cx="912812" cy="788988"/>
          </a:xfrm>
          <a:custGeom>
            <a:avLst/>
            <a:gdLst>
              <a:gd name="T0" fmla="*/ 2147483647 w 102"/>
              <a:gd name="T1" fmla="*/ 2147483647 h 88"/>
              <a:gd name="T2" fmla="*/ 2147483647 w 102"/>
              <a:gd name="T3" fmla="*/ 2147483647 h 88"/>
              <a:gd name="T4" fmla="*/ 2147483647 w 102"/>
              <a:gd name="T5" fmla="*/ 2147483647 h 88"/>
              <a:gd name="T6" fmla="*/ 2147483647 w 102"/>
              <a:gd name="T7" fmla="*/ 2147483647 h 88"/>
              <a:gd name="T8" fmla="*/ 2147483647 w 102"/>
              <a:gd name="T9" fmla="*/ 0 h 88"/>
              <a:gd name="T10" fmla="*/ 2147483647 w 102"/>
              <a:gd name="T11" fmla="*/ 2147483647 h 88"/>
              <a:gd name="T12" fmla="*/ 2147483647 w 102"/>
              <a:gd name="T13" fmla="*/ 2147483647 h 88"/>
              <a:gd name="T14" fmla="*/ 2147483647 w 102"/>
              <a:gd name="T15" fmla="*/ 2147483647 h 88"/>
              <a:gd name="T16" fmla="*/ 2147483647 w 102"/>
              <a:gd name="T17" fmla="*/ 2147483647 h 88"/>
              <a:gd name="T18" fmla="*/ 2147483647 w 102"/>
              <a:gd name="T19" fmla="*/ 2147483647 h 88"/>
              <a:gd name="T20" fmla="*/ 2147483647 w 102"/>
              <a:gd name="T21" fmla="*/ 2147483647 h 88"/>
              <a:gd name="T22" fmla="*/ 2147483647 w 102"/>
              <a:gd name="T23" fmla="*/ 2147483647 h 88"/>
              <a:gd name="T24" fmla="*/ 2147483647 w 102"/>
              <a:gd name="T25" fmla="*/ 2147483647 h 88"/>
              <a:gd name="T26" fmla="*/ 2147483647 w 102"/>
              <a:gd name="T27" fmla="*/ 2147483647 h 88"/>
              <a:gd name="T28" fmla="*/ 2147483647 w 102"/>
              <a:gd name="T29" fmla="*/ 2147483647 h 88"/>
              <a:gd name="T30" fmla="*/ 2147483647 w 102"/>
              <a:gd name="T31" fmla="*/ 2147483647 h 88"/>
              <a:gd name="T32" fmla="*/ 2147483647 w 102"/>
              <a:gd name="T33" fmla="*/ 2147483647 h 88"/>
              <a:gd name="T34" fmla="*/ 2147483647 w 102"/>
              <a:gd name="T35" fmla="*/ 2147483647 h 88"/>
              <a:gd name="T36" fmla="*/ 2147483647 w 102"/>
              <a:gd name="T37" fmla="*/ 2147483647 h 88"/>
              <a:gd name="T38" fmla="*/ 2147483647 w 102"/>
              <a:gd name="T39" fmla="*/ 2147483647 h 88"/>
              <a:gd name="T40" fmla="*/ 2147483647 w 102"/>
              <a:gd name="T41" fmla="*/ 2147483647 h 88"/>
              <a:gd name="T42" fmla="*/ 2147483647 w 102"/>
              <a:gd name="T43" fmla="*/ 2147483647 h 88"/>
              <a:gd name="T44" fmla="*/ 2147483647 w 102"/>
              <a:gd name="T45" fmla="*/ 2147483647 h 88"/>
              <a:gd name="T46" fmla="*/ 2147483647 w 102"/>
              <a:gd name="T47" fmla="*/ 2147483647 h 88"/>
              <a:gd name="T48" fmla="*/ 2147483647 w 102"/>
              <a:gd name="T49" fmla="*/ 2147483647 h 88"/>
              <a:gd name="T50" fmla="*/ 2147483647 w 102"/>
              <a:gd name="T51" fmla="*/ 2147483647 h 88"/>
              <a:gd name="T52" fmla="*/ 2147483647 w 102"/>
              <a:gd name="T53" fmla="*/ 2147483647 h 88"/>
              <a:gd name="T54" fmla="*/ 2147483647 w 102"/>
              <a:gd name="T55" fmla="*/ 2147483647 h 88"/>
              <a:gd name="T56" fmla="*/ 2147483647 w 102"/>
              <a:gd name="T57" fmla="*/ 2147483647 h 88"/>
              <a:gd name="T58" fmla="*/ 2147483647 w 102"/>
              <a:gd name="T59" fmla="*/ 2147483647 h 88"/>
              <a:gd name="T60" fmla="*/ 2147483647 w 102"/>
              <a:gd name="T61" fmla="*/ 2147483647 h 88"/>
              <a:gd name="T62" fmla="*/ 2147483647 w 102"/>
              <a:gd name="T63" fmla="*/ 2147483647 h 88"/>
              <a:gd name="T64" fmla="*/ 2147483647 w 102"/>
              <a:gd name="T65" fmla="*/ 2147483647 h 88"/>
              <a:gd name="T66" fmla="*/ 2147483647 w 102"/>
              <a:gd name="T67" fmla="*/ 2147483647 h 88"/>
              <a:gd name="T68" fmla="*/ 2147483647 w 102"/>
              <a:gd name="T69" fmla="*/ 2147483647 h 88"/>
              <a:gd name="T70" fmla="*/ 2147483647 w 102"/>
              <a:gd name="T71" fmla="*/ 2147483647 h 88"/>
              <a:gd name="T72" fmla="*/ 2147483647 w 102"/>
              <a:gd name="T73" fmla="*/ 2147483647 h 88"/>
              <a:gd name="T74" fmla="*/ 2147483647 w 102"/>
              <a:gd name="T75" fmla="*/ 2147483647 h 88"/>
              <a:gd name="T76" fmla="*/ 2147483647 w 102"/>
              <a:gd name="T77" fmla="*/ 2147483647 h 88"/>
              <a:gd name="T78" fmla="*/ 2147483647 w 102"/>
              <a:gd name="T79" fmla="*/ 2147483647 h 88"/>
              <a:gd name="T80" fmla="*/ 2147483647 w 102"/>
              <a:gd name="T81" fmla="*/ 2147483647 h 88"/>
              <a:gd name="T82" fmla="*/ 2147483647 w 102"/>
              <a:gd name="T83" fmla="*/ 2147483647 h 88"/>
              <a:gd name="T84" fmla="*/ 2147483647 w 102"/>
              <a:gd name="T85" fmla="*/ 2147483647 h 88"/>
              <a:gd name="T86" fmla="*/ 2147483647 w 102"/>
              <a:gd name="T87" fmla="*/ 2147483647 h 88"/>
              <a:gd name="T88" fmla="*/ 2147483647 w 102"/>
              <a:gd name="T89" fmla="*/ 2147483647 h 88"/>
              <a:gd name="T90" fmla="*/ 2147483647 w 102"/>
              <a:gd name="T91" fmla="*/ 2147483647 h 88"/>
              <a:gd name="T92" fmla="*/ 2147483647 w 102"/>
              <a:gd name="T93" fmla="*/ 2147483647 h 88"/>
              <a:gd name="T94" fmla="*/ 2147483647 w 102"/>
              <a:gd name="T95" fmla="*/ 2147483647 h 88"/>
              <a:gd name="T96" fmla="*/ 2147483647 w 102"/>
              <a:gd name="T97" fmla="*/ 2147483647 h 88"/>
              <a:gd name="T98" fmla="*/ 2147483647 w 102"/>
              <a:gd name="T99" fmla="*/ 2147483647 h 88"/>
              <a:gd name="T100" fmla="*/ 2147483647 w 102"/>
              <a:gd name="T101" fmla="*/ 2147483647 h 88"/>
              <a:gd name="T102" fmla="*/ 2147483647 w 102"/>
              <a:gd name="T103" fmla="*/ 2147483647 h 88"/>
              <a:gd name="T104" fmla="*/ 2147483647 w 102"/>
              <a:gd name="T105" fmla="*/ 2147483647 h 8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2"/>
              <a:gd name="T160" fmla="*/ 0 h 88"/>
              <a:gd name="T161" fmla="*/ 102 w 102"/>
              <a:gd name="T162" fmla="*/ 88 h 8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2" h="88">
                <a:moveTo>
                  <a:pt x="22" y="3"/>
                </a:moveTo>
                <a:lnTo>
                  <a:pt x="25" y="3"/>
                </a:lnTo>
                <a:lnTo>
                  <a:pt x="26" y="3"/>
                </a:lnTo>
                <a:lnTo>
                  <a:pt x="29" y="2"/>
                </a:lnTo>
                <a:lnTo>
                  <a:pt x="32" y="2"/>
                </a:lnTo>
                <a:lnTo>
                  <a:pt x="33" y="2"/>
                </a:lnTo>
                <a:lnTo>
                  <a:pt x="34" y="2"/>
                </a:lnTo>
                <a:lnTo>
                  <a:pt x="35" y="2"/>
                </a:lnTo>
                <a:lnTo>
                  <a:pt x="36" y="2"/>
                </a:lnTo>
                <a:lnTo>
                  <a:pt x="39" y="2"/>
                </a:lnTo>
                <a:lnTo>
                  <a:pt x="40" y="2"/>
                </a:lnTo>
                <a:lnTo>
                  <a:pt x="44" y="1"/>
                </a:lnTo>
                <a:lnTo>
                  <a:pt x="45" y="1"/>
                </a:lnTo>
                <a:lnTo>
                  <a:pt x="47" y="1"/>
                </a:lnTo>
                <a:lnTo>
                  <a:pt x="49" y="1"/>
                </a:lnTo>
                <a:lnTo>
                  <a:pt x="51" y="1"/>
                </a:lnTo>
                <a:lnTo>
                  <a:pt x="52" y="1"/>
                </a:lnTo>
                <a:lnTo>
                  <a:pt x="54" y="1"/>
                </a:lnTo>
                <a:lnTo>
                  <a:pt x="55" y="1"/>
                </a:lnTo>
                <a:lnTo>
                  <a:pt x="58" y="0"/>
                </a:lnTo>
                <a:lnTo>
                  <a:pt x="59" y="0"/>
                </a:lnTo>
                <a:lnTo>
                  <a:pt x="60" y="1"/>
                </a:lnTo>
                <a:lnTo>
                  <a:pt x="62" y="4"/>
                </a:lnTo>
                <a:lnTo>
                  <a:pt x="63" y="4"/>
                </a:lnTo>
                <a:lnTo>
                  <a:pt x="63" y="5"/>
                </a:lnTo>
                <a:lnTo>
                  <a:pt x="62" y="7"/>
                </a:lnTo>
                <a:lnTo>
                  <a:pt x="62" y="8"/>
                </a:lnTo>
                <a:lnTo>
                  <a:pt x="62" y="9"/>
                </a:lnTo>
                <a:lnTo>
                  <a:pt x="63" y="12"/>
                </a:lnTo>
                <a:lnTo>
                  <a:pt x="63" y="13"/>
                </a:lnTo>
                <a:lnTo>
                  <a:pt x="63" y="14"/>
                </a:lnTo>
                <a:lnTo>
                  <a:pt x="64" y="15"/>
                </a:lnTo>
                <a:lnTo>
                  <a:pt x="65" y="16"/>
                </a:lnTo>
                <a:lnTo>
                  <a:pt x="65" y="17"/>
                </a:lnTo>
                <a:lnTo>
                  <a:pt x="65" y="18"/>
                </a:lnTo>
                <a:lnTo>
                  <a:pt x="66" y="18"/>
                </a:lnTo>
                <a:lnTo>
                  <a:pt x="68" y="19"/>
                </a:lnTo>
                <a:lnTo>
                  <a:pt x="68" y="20"/>
                </a:lnTo>
                <a:lnTo>
                  <a:pt x="69" y="20"/>
                </a:lnTo>
                <a:lnTo>
                  <a:pt x="70" y="22"/>
                </a:lnTo>
                <a:lnTo>
                  <a:pt x="71" y="23"/>
                </a:lnTo>
                <a:lnTo>
                  <a:pt x="73" y="24"/>
                </a:lnTo>
                <a:lnTo>
                  <a:pt x="74" y="25"/>
                </a:lnTo>
                <a:lnTo>
                  <a:pt x="75" y="26"/>
                </a:lnTo>
                <a:lnTo>
                  <a:pt x="75" y="28"/>
                </a:lnTo>
                <a:lnTo>
                  <a:pt x="76" y="30"/>
                </a:lnTo>
                <a:lnTo>
                  <a:pt x="76" y="32"/>
                </a:lnTo>
                <a:lnTo>
                  <a:pt x="77" y="33"/>
                </a:lnTo>
                <a:lnTo>
                  <a:pt x="78" y="33"/>
                </a:lnTo>
                <a:lnTo>
                  <a:pt x="79" y="31"/>
                </a:lnTo>
                <a:lnTo>
                  <a:pt x="80" y="31"/>
                </a:lnTo>
                <a:lnTo>
                  <a:pt x="81" y="31"/>
                </a:lnTo>
                <a:lnTo>
                  <a:pt x="82" y="31"/>
                </a:lnTo>
                <a:lnTo>
                  <a:pt x="84" y="32"/>
                </a:lnTo>
                <a:lnTo>
                  <a:pt x="84" y="33"/>
                </a:lnTo>
                <a:lnTo>
                  <a:pt x="84" y="34"/>
                </a:lnTo>
                <a:lnTo>
                  <a:pt x="83" y="34"/>
                </a:lnTo>
                <a:lnTo>
                  <a:pt x="83" y="35"/>
                </a:lnTo>
                <a:lnTo>
                  <a:pt x="83" y="36"/>
                </a:lnTo>
                <a:lnTo>
                  <a:pt x="83" y="37"/>
                </a:lnTo>
                <a:lnTo>
                  <a:pt x="83" y="39"/>
                </a:lnTo>
                <a:lnTo>
                  <a:pt x="82" y="39"/>
                </a:lnTo>
                <a:lnTo>
                  <a:pt x="81" y="42"/>
                </a:lnTo>
                <a:lnTo>
                  <a:pt x="81" y="44"/>
                </a:lnTo>
                <a:lnTo>
                  <a:pt x="81" y="45"/>
                </a:lnTo>
                <a:lnTo>
                  <a:pt x="83" y="47"/>
                </a:lnTo>
                <a:lnTo>
                  <a:pt x="84" y="47"/>
                </a:lnTo>
                <a:lnTo>
                  <a:pt x="85" y="48"/>
                </a:lnTo>
                <a:lnTo>
                  <a:pt x="87" y="49"/>
                </a:lnTo>
                <a:lnTo>
                  <a:pt x="88" y="51"/>
                </a:lnTo>
                <a:lnTo>
                  <a:pt x="89" y="51"/>
                </a:lnTo>
                <a:lnTo>
                  <a:pt x="90" y="51"/>
                </a:lnTo>
                <a:lnTo>
                  <a:pt x="92" y="52"/>
                </a:lnTo>
                <a:lnTo>
                  <a:pt x="92" y="53"/>
                </a:lnTo>
                <a:lnTo>
                  <a:pt x="95" y="56"/>
                </a:lnTo>
                <a:lnTo>
                  <a:pt x="95" y="57"/>
                </a:lnTo>
                <a:lnTo>
                  <a:pt x="97" y="60"/>
                </a:lnTo>
                <a:lnTo>
                  <a:pt x="96" y="61"/>
                </a:lnTo>
                <a:lnTo>
                  <a:pt x="95" y="61"/>
                </a:lnTo>
                <a:lnTo>
                  <a:pt x="96" y="63"/>
                </a:lnTo>
                <a:lnTo>
                  <a:pt x="98" y="67"/>
                </a:lnTo>
                <a:lnTo>
                  <a:pt x="99" y="67"/>
                </a:lnTo>
                <a:lnTo>
                  <a:pt x="100" y="67"/>
                </a:lnTo>
                <a:lnTo>
                  <a:pt x="100" y="66"/>
                </a:lnTo>
                <a:lnTo>
                  <a:pt x="101" y="67"/>
                </a:lnTo>
                <a:lnTo>
                  <a:pt x="102" y="67"/>
                </a:lnTo>
                <a:lnTo>
                  <a:pt x="102" y="68"/>
                </a:lnTo>
                <a:lnTo>
                  <a:pt x="102" y="69"/>
                </a:lnTo>
                <a:lnTo>
                  <a:pt x="102" y="71"/>
                </a:lnTo>
                <a:lnTo>
                  <a:pt x="102" y="72"/>
                </a:lnTo>
                <a:lnTo>
                  <a:pt x="101" y="72"/>
                </a:lnTo>
                <a:lnTo>
                  <a:pt x="102" y="74"/>
                </a:lnTo>
                <a:lnTo>
                  <a:pt x="101" y="76"/>
                </a:lnTo>
                <a:lnTo>
                  <a:pt x="99" y="74"/>
                </a:lnTo>
                <a:lnTo>
                  <a:pt x="99" y="75"/>
                </a:lnTo>
                <a:lnTo>
                  <a:pt x="98" y="77"/>
                </a:lnTo>
                <a:lnTo>
                  <a:pt x="97" y="77"/>
                </a:lnTo>
                <a:lnTo>
                  <a:pt x="97" y="76"/>
                </a:lnTo>
                <a:lnTo>
                  <a:pt x="96" y="77"/>
                </a:lnTo>
                <a:lnTo>
                  <a:pt x="97" y="80"/>
                </a:lnTo>
                <a:lnTo>
                  <a:pt x="97" y="82"/>
                </a:lnTo>
                <a:lnTo>
                  <a:pt x="94" y="82"/>
                </a:lnTo>
                <a:lnTo>
                  <a:pt x="95" y="83"/>
                </a:lnTo>
                <a:lnTo>
                  <a:pt x="96" y="85"/>
                </a:lnTo>
                <a:lnTo>
                  <a:pt x="94" y="87"/>
                </a:lnTo>
                <a:lnTo>
                  <a:pt x="92" y="87"/>
                </a:lnTo>
                <a:lnTo>
                  <a:pt x="91" y="87"/>
                </a:lnTo>
                <a:lnTo>
                  <a:pt x="88" y="88"/>
                </a:lnTo>
                <a:lnTo>
                  <a:pt x="86" y="88"/>
                </a:lnTo>
                <a:lnTo>
                  <a:pt x="84" y="88"/>
                </a:lnTo>
                <a:lnTo>
                  <a:pt x="86" y="86"/>
                </a:lnTo>
                <a:lnTo>
                  <a:pt x="86" y="85"/>
                </a:lnTo>
                <a:lnTo>
                  <a:pt x="87" y="84"/>
                </a:lnTo>
                <a:lnTo>
                  <a:pt x="88" y="83"/>
                </a:lnTo>
                <a:lnTo>
                  <a:pt x="87" y="78"/>
                </a:lnTo>
                <a:lnTo>
                  <a:pt x="86" y="78"/>
                </a:lnTo>
                <a:lnTo>
                  <a:pt x="85" y="78"/>
                </a:lnTo>
                <a:lnTo>
                  <a:pt x="81" y="78"/>
                </a:lnTo>
                <a:lnTo>
                  <a:pt x="79" y="79"/>
                </a:lnTo>
                <a:lnTo>
                  <a:pt x="78" y="79"/>
                </a:lnTo>
                <a:lnTo>
                  <a:pt x="76" y="79"/>
                </a:lnTo>
                <a:lnTo>
                  <a:pt x="74" y="79"/>
                </a:lnTo>
                <a:lnTo>
                  <a:pt x="72" y="79"/>
                </a:lnTo>
                <a:lnTo>
                  <a:pt x="71" y="79"/>
                </a:lnTo>
                <a:lnTo>
                  <a:pt x="68" y="79"/>
                </a:lnTo>
                <a:lnTo>
                  <a:pt x="67" y="79"/>
                </a:lnTo>
                <a:lnTo>
                  <a:pt x="66" y="79"/>
                </a:lnTo>
                <a:lnTo>
                  <a:pt x="64" y="80"/>
                </a:lnTo>
                <a:lnTo>
                  <a:pt x="63" y="80"/>
                </a:lnTo>
                <a:lnTo>
                  <a:pt x="59" y="80"/>
                </a:lnTo>
                <a:lnTo>
                  <a:pt x="57" y="80"/>
                </a:lnTo>
                <a:lnTo>
                  <a:pt x="53" y="80"/>
                </a:lnTo>
                <a:lnTo>
                  <a:pt x="52" y="80"/>
                </a:lnTo>
                <a:lnTo>
                  <a:pt x="51" y="80"/>
                </a:lnTo>
                <a:lnTo>
                  <a:pt x="48" y="80"/>
                </a:lnTo>
                <a:lnTo>
                  <a:pt x="48" y="81"/>
                </a:lnTo>
                <a:lnTo>
                  <a:pt x="47" y="81"/>
                </a:lnTo>
                <a:lnTo>
                  <a:pt x="46" y="81"/>
                </a:lnTo>
                <a:lnTo>
                  <a:pt x="43" y="81"/>
                </a:lnTo>
                <a:lnTo>
                  <a:pt x="42" y="81"/>
                </a:lnTo>
                <a:lnTo>
                  <a:pt x="39" y="81"/>
                </a:lnTo>
                <a:lnTo>
                  <a:pt x="38" y="81"/>
                </a:lnTo>
                <a:lnTo>
                  <a:pt x="37" y="81"/>
                </a:lnTo>
                <a:lnTo>
                  <a:pt x="35" y="81"/>
                </a:lnTo>
                <a:lnTo>
                  <a:pt x="33" y="81"/>
                </a:lnTo>
                <a:lnTo>
                  <a:pt x="32" y="81"/>
                </a:lnTo>
                <a:lnTo>
                  <a:pt x="31" y="81"/>
                </a:lnTo>
                <a:lnTo>
                  <a:pt x="30" y="81"/>
                </a:lnTo>
                <a:lnTo>
                  <a:pt x="29" y="81"/>
                </a:lnTo>
                <a:lnTo>
                  <a:pt x="28" y="81"/>
                </a:lnTo>
                <a:lnTo>
                  <a:pt x="23" y="82"/>
                </a:lnTo>
                <a:lnTo>
                  <a:pt x="21" y="82"/>
                </a:lnTo>
                <a:lnTo>
                  <a:pt x="19" y="82"/>
                </a:lnTo>
                <a:lnTo>
                  <a:pt x="19" y="80"/>
                </a:lnTo>
                <a:lnTo>
                  <a:pt x="19" y="79"/>
                </a:lnTo>
                <a:lnTo>
                  <a:pt x="19" y="78"/>
                </a:lnTo>
                <a:lnTo>
                  <a:pt x="19" y="77"/>
                </a:lnTo>
                <a:lnTo>
                  <a:pt x="19" y="75"/>
                </a:lnTo>
                <a:lnTo>
                  <a:pt x="19" y="73"/>
                </a:lnTo>
                <a:lnTo>
                  <a:pt x="19" y="72"/>
                </a:lnTo>
                <a:lnTo>
                  <a:pt x="19" y="71"/>
                </a:lnTo>
                <a:lnTo>
                  <a:pt x="19" y="70"/>
                </a:lnTo>
                <a:lnTo>
                  <a:pt x="19" y="69"/>
                </a:lnTo>
                <a:lnTo>
                  <a:pt x="19" y="65"/>
                </a:lnTo>
                <a:lnTo>
                  <a:pt x="19" y="62"/>
                </a:lnTo>
                <a:lnTo>
                  <a:pt x="19" y="59"/>
                </a:lnTo>
                <a:lnTo>
                  <a:pt x="19" y="57"/>
                </a:lnTo>
                <a:lnTo>
                  <a:pt x="19" y="54"/>
                </a:lnTo>
                <a:lnTo>
                  <a:pt x="19" y="52"/>
                </a:lnTo>
                <a:lnTo>
                  <a:pt x="18" y="50"/>
                </a:lnTo>
                <a:lnTo>
                  <a:pt x="18" y="48"/>
                </a:lnTo>
                <a:lnTo>
                  <a:pt x="18" y="45"/>
                </a:lnTo>
                <a:lnTo>
                  <a:pt x="18" y="43"/>
                </a:lnTo>
                <a:lnTo>
                  <a:pt x="18" y="41"/>
                </a:lnTo>
                <a:lnTo>
                  <a:pt x="18" y="38"/>
                </a:lnTo>
                <a:lnTo>
                  <a:pt x="18" y="36"/>
                </a:lnTo>
                <a:lnTo>
                  <a:pt x="18" y="35"/>
                </a:lnTo>
                <a:lnTo>
                  <a:pt x="18" y="34"/>
                </a:lnTo>
                <a:lnTo>
                  <a:pt x="18" y="32"/>
                </a:lnTo>
                <a:lnTo>
                  <a:pt x="18" y="31"/>
                </a:lnTo>
                <a:lnTo>
                  <a:pt x="18" y="30"/>
                </a:lnTo>
                <a:lnTo>
                  <a:pt x="16" y="30"/>
                </a:lnTo>
                <a:lnTo>
                  <a:pt x="15" y="30"/>
                </a:lnTo>
                <a:lnTo>
                  <a:pt x="14" y="28"/>
                </a:lnTo>
                <a:lnTo>
                  <a:pt x="14" y="26"/>
                </a:lnTo>
                <a:lnTo>
                  <a:pt x="12" y="25"/>
                </a:lnTo>
                <a:lnTo>
                  <a:pt x="11" y="24"/>
                </a:lnTo>
                <a:lnTo>
                  <a:pt x="10" y="23"/>
                </a:lnTo>
                <a:lnTo>
                  <a:pt x="11" y="21"/>
                </a:lnTo>
                <a:lnTo>
                  <a:pt x="12" y="20"/>
                </a:lnTo>
                <a:lnTo>
                  <a:pt x="14" y="19"/>
                </a:lnTo>
                <a:lnTo>
                  <a:pt x="14" y="18"/>
                </a:lnTo>
                <a:lnTo>
                  <a:pt x="13" y="17"/>
                </a:lnTo>
                <a:lnTo>
                  <a:pt x="12" y="16"/>
                </a:lnTo>
                <a:lnTo>
                  <a:pt x="11" y="17"/>
                </a:lnTo>
                <a:lnTo>
                  <a:pt x="10" y="17"/>
                </a:lnTo>
                <a:lnTo>
                  <a:pt x="7" y="14"/>
                </a:lnTo>
                <a:lnTo>
                  <a:pt x="6" y="14"/>
                </a:lnTo>
                <a:lnTo>
                  <a:pt x="4" y="10"/>
                </a:lnTo>
                <a:lnTo>
                  <a:pt x="4" y="9"/>
                </a:lnTo>
                <a:lnTo>
                  <a:pt x="3" y="9"/>
                </a:lnTo>
                <a:lnTo>
                  <a:pt x="2" y="8"/>
                </a:lnTo>
                <a:lnTo>
                  <a:pt x="2" y="4"/>
                </a:lnTo>
                <a:lnTo>
                  <a:pt x="1" y="4"/>
                </a:lnTo>
                <a:lnTo>
                  <a:pt x="0" y="3"/>
                </a:lnTo>
                <a:lnTo>
                  <a:pt x="1" y="3"/>
                </a:lnTo>
                <a:lnTo>
                  <a:pt x="4" y="3"/>
                </a:lnTo>
                <a:lnTo>
                  <a:pt x="6" y="3"/>
                </a:lnTo>
                <a:lnTo>
                  <a:pt x="8" y="3"/>
                </a:lnTo>
                <a:lnTo>
                  <a:pt x="11" y="3"/>
                </a:lnTo>
                <a:lnTo>
                  <a:pt x="13" y="3"/>
                </a:lnTo>
                <a:lnTo>
                  <a:pt x="15" y="3"/>
                </a:lnTo>
                <a:lnTo>
                  <a:pt x="17" y="3"/>
                </a:lnTo>
                <a:lnTo>
                  <a:pt x="19" y="3"/>
                </a:lnTo>
                <a:lnTo>
                  <a:pt x="22" y="3"/>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57" name="Freeform 705"/>
          <p:cNvSpPr>
            <a:spLocks/>
          </p:cNvSpPr>
          <p:nvPr/>
        </p:nvSpPr>
        <p:spPr bwMode="auto">
          <a:xfrm>
            <a:off x="3425825" y="2582863"/>
            <a:ext cx="1117600" cy="546100"/>
          </a:xfrm>
          <a:custGeom>
            <a:avLst/>
            <a:gdLst>
              <a:gd name="T0" fmla="*/ 2147483647 w 125"/>
              <a:gd name="T1" fmla="*/ 2147483647 h 61"/>
              <a:gd name="T2" fmla="*/ 2147483647 w 125"/>
              <a:gd name="T3" fmla="*/ 2147483647 h 61"/>
              <a:gd name="T4" fmla="*/ 2147483647 w 125"/>
              <a:gd name="T5" fmla="*/ 2147483647 h 61"/>
              <a:gd name="T6" fmla="*/ 2147483647 w 125"/>
              <a:gd name="T7" fmla="*/ 2147483647 h 61"/>
              <a:gd name="T8" fmla="*/ 2147483647 w 125"/>
              <a:gd name="T9" fmla="*/ 2147483647 h 61"/>
              <a:gd name="T10" fmla="*/ 2147483647 w 125"/>
              <a:gd name="T11" fmla="*/ 2147483647 h 61"/>
              <a:gd name="T12" fmla="*/ 2147483647 w 125"/>
              <a:gd name="T13" fmla="*/ 2147483647 h 61"/>
              <a:gd name="T14" fmla="*/ 2147483647 w 125"/>
              <a:gd name="T15" fmla="*/ 2147483647 h 61"/>
              <a:gd name="T16" fmla="*/ 2147483647 w 125"/>
              <a:gd name="T17" fmla="*/ 2147483647 h 61"/>
              <a:gd name="T18" fmla="*/ 2147483647 w 125"/>
              <a:gd name="T19" fmla="*/ 2147483647 h 61"/>
              <a:gd name="T20" fmla="*/ 2147483647 w 125"/>
              <a:gd name="T21" fmla="*/ 2147483647 h 61"/>
              <a:gd name="T22" fmla="*/ 2147483647 w 125"/>
              <a:gd name="T23" fmla="*/ 2147483647 h 61"/>
              <a:gd name="T24" fmla="*/ 0 w 125"/>
              <a:gd name="T25" fmla="*/ 2147483647 h 61"/>
              <a:gd name="T26" fmla="*/ 0 w 125"/>
              <a:gd name="T27" fmla="*/ 2147483647 h 61"/>
              <a:gd name="T28" fmla="*/ 0 w 125"/>
              <a:gd name="T29" fmla="*/ 2147483647 h 61"/>
              <a:gd name="T30" fmla="*/ 2147483647 w 125"/>
              <a:gd name="T31" fmla="*/ 2147483647 h 61"/>
              <a:gd name="T32" fmla="*/ 2147483647 w 125"/>
              <a:gd name="T33" fmla="*/ 2147483647 h 61"/>
              <a:gd name="T34" fmla="*/ 2147483647 w 125"/>
              <a:gd name="T35" fmla="*/ 0 h 61"/>
              <a:gd name="T36" fmla="*/ 2147483647 w 125"/>
              <a:gd name="T37" fmla="*/ 2147483647 h 61"/>
              <a:gd name="T38" fmla="*/ 2147483647 w 125"/>
              <a:gd name="T39" fmla="*/ 2147483647 h 61"/>
              <a:gd name="T40" fmla="*/ 2147483647 w 125"/>
              <a:gd name="T41" fmla="*/ 2147483647 h 61"/>
              <a:gd name="T42" fmla="*/ 2147483647 w 125"/>
              <a:gd name="T43" fmla="*/ 2147483647 h 61"/>
              <a:gd name="T44" fmla="*/ 2147483647 w 125"/>
              <a:gd name="T45" fmla="*/ 2147483647 h 61"/>
              <a:gd name="T46" fmla="*/ 2147483647 w 125"/>
              <a:gd name="T47" fmla="*/ 2147483647 h 61"/>
              <a:gd name="T48" fmla="*/ 2147483647 w 125"/>
              <a:gd name="T49" fmla="*/ 2147483647 h 61"/>
              <a:gd name="T50" fmla="*/ 2147483647 w 125"/>
              <a:gd name="T51" fmla="*/ 2147483647 h 61"/>
              <a:gd name="T52" fmla="*/ 2147483647 w 125"/>
              <a:gd name="T53" fmla="*/ 2147483647 h 61"/>
              <a:gd name="T54" fmla="*/ 2147483647 w 125"/>
              <a:gd name="T55" fmla="*/ 2147483647 h 61"/>
              <a:gd name="T56" fmla="*/ 2147483647 w 125"/>
              <a:gd name="T57" fmla="*/ 2147483647 h 61"/>
              <a:gd name="T58" fmla="*/ 2147483647 w 125"/>
              <a:gd name="T59" fmla="*/ 2147483647 h 61"/>
              <a:gd name="T60" fmla="*/ 2147483647 w 125"/>
              <a:gd name="T61" fmla="*/ 2147483647 h 61"/>
              <a:gd name="T62" fmla="*/ 2147483647 w 125"/>
              <a:gd name="T63" fmla="*/ 2147483647 h 61"/>
              <a:gd name="T64" fmla="*/ 2147483647 w 125"/>
              <a:gd name="T65" fmla="*/ 2147483647 h 61"/>
              <a:gd name="T66" fmla="*/ 2147483647 w 125"/>
              <a:gd name="T67" fmla="*/ 2147483647 h 61"/>
              <a:gd name="T68" fmla="*/ 2147483647 w 125"/>
              <a:gd name="T69" fmla="*/ 2147483647 h 61"/>
              <a:gd name="T70" fmla="*/ 2147483647 w 125"/>
              <a:gd name="T71" fmla="*/ 2147483647 h 61"/>
              <a:gd name="T72" fmla="*/ 2147483647 w 125"/>
              <a:gd name="T73" fmla="*/ 2147483647 h 61"/>
              <a:gd name="T74" fmla="*/ 2147483647 w 125"/>
              <a:gd name="T75" fmla="*/ 2147483647 h 61"/>
              <a:gd name="T76" fmla="*/ 2147483647 w 125"/>
              <a:gd name="T77" fmla="*/ 2147483647 h 61"/>
              <a:gd name="T78" fmla="*/ 2147483647 w 125"/>
              <a:gd name="T79" fmla="*/ 2147483647 h 61"/>
              <a:gd name="T80" fmla="*/ 2147483647 w 125"/>
              <a:gd name="T81" fmla="*/ 2147483647 h 61"/>
              <a:gd name="T82" fmla="*/ 2147483647 w 125"/>
              <a:gd name="T83" fmla="*/ 2147483647 h 61"/>
              <a:gd name="T84" fmla="*/ 2147483647 w 125"/>
              <a:gd name="T85" fmla="*/ 2147483647 h 61"/>
              <a:gd name="T86" fmla="*/ 2147483647 w 125"/>
              <a:gd name="T87" fmla="*/ 2147483647 h 61"/>
              <a:gd name="T88" fmla="*/ 2147483647 w 125"/>
              <a:gd name="T89" fmla="*/ 2147483647 h 61"/>
              <a:gd name="T90" fmla="*/ 2147483647 w 125"/>
              <a:gd name="T91" fmla="*/ 2147483647 h 61"/>
              <a:gd name="T92" fmla="*/ 2147483647 w 125"/>
              <a:gd name="T93" fmla="*/ 2147483647 h 61"/>
              <a:gd name="T94" fmla="*/ 2147483647 w 125"/>
              <a:gd name="T95" fmla="*/ 2147483647 h 61"/>
              <a:gd name="T96" fmla="*/ 2147483647 w 125"/>
              <a:gd name="T97" fmla="*/ 2147483647 h 61"/>
              <a:gd name="T98" fmla="*/ 2147483647 w 125"/>
              <a:gd name="T99" fmla="*/ 2147483647 h 61"/>
              <a:gd name="T100" fmla="*/ 2147483647 w 125"/>
              <a:gd name="T101" fmla="*/ 2147483647 h 61"/>
              <a:gd name="T102" fmla="*/ 2147483647 w 125"/>
              <a:gd name="T103" fmla="*/ 2147483647 h 61"/>
              <a:gd name="T104" fmla="*/ 2147483647 w 125"/>
              <a:gd name="T105" fmla="*/ 2147483647 h 61"/>
              <a:gd name="T106" fmla="*/ 2147483647 w 125"/>
              <a:gd name="T107" fmla="*/ 2147483647 h 61"/>
              <a:gd name="T108" fmla="*/ 2147483647 w 125"/>
              <a:gd name="T109" fmla="*/ 2147483647 h 61"/>
              <a:gd name="T110" fmla="*/ 2147483647 w 125"/>
              <a:gd name="T111" fmla="*/ 2147483647 h 61"/>
              <a:gd name="T112" fmla="*/ 2147483647 w 125"/>
              <a:gd name="T113" fmla="*/ 2147483647 h 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5"/>
              <a:gd name="T172" fmla="*/ 0 h 61"/>
              <a:gd name="T173" fmla="*/ 125 w 125"/>
              <a:gd name="T174" fmla="*/ 61 h 6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5" h="61">
                <a:moveTo>
                  <a:pt x="76" y="61"/>
                </a:moveTo>
                <a:lnTo>
                  <a:pt x="75" y="61"/>
                </a:lnTo>
                <a:lnTo>
                  <a:pt x="73" y="61"/>
                </a:lnTo>
                <a:lnTo>
                  <a:pt x="71" y="61"/>
                </a:lnTo>
                <a:lnTo>
                  <a:pt x="70" y="61"/>
                </a:lnTo>
                <a:lnTo>
                  <a:pt x="69" y="61"/>
                </a:lnTo>
                <a:lnTo>
                  <a:pt x="67" y="61"/>
                </a:lnTo>
                <a:lnTo>
                  <a:pt x="66" y="61"/>
                </a:lnTo>
                <a:lnTo>
                  <a:pt x="63" y="61"/>
                </a:lnTo>
                <a:lnTo>
                  <a:pt x="60" y="61"/>
                </a:lnTo>
                <a:lnTo>
                  <a:pt x="55" y="60"/>
                </a:lnTo>
                <a:lnTo>
                  <a:pt x="54" y="60"/>
                </a:lnTo>
                <a:lnTo>
                  <a:pt x="52" y="60"/>
                </a:lnTo>
                <a:lnTo>
                  <a:pt x="49" y="60"/>
                </a:lnTo>
                <a:lnTo>
                  <a:pt x="46" y="60"/>
                </a:lnTo>
                <a:lnTo>
                  <a:pt x="44" y="60"/>
                </a:lnTo>
                <a:lnTo>
                  <a:pt x="41" y="60"/>
                </a:lnTo>
                <a:lnTo>
                  <a:pt x="38" y="60"/>
                </a:lnTo>
                <a:lnTo>
                  <a:pt x="37" y="60"/>
                </a:lnTo>
                <a:lnTo>
                  <a:pt x="27" y="60"/>
                </a:lnTo>
                <a:lnTo>
                  <a:pt x="28" y="53"/>
                </a:lnTo>
                <a:lnTo>
                  <a:pt x="28" y="51"/>
                </a:lnTo>
                <a:lnTo>
                  <a:pt x="28" y="50"/>
                </a:lnTo>
                <a:lnTo>
                  <a:pt x="28" y="48"/>
                </a:lnTo>
                <a:lnTo>
                  <a:pt x="28" y="46"/>
                </a:lnTo>
                <a:lnTo>
                  <a:pt x="28" y="45"/>
                </a:lnTo>
                <a:lnTo>
                  <a:pt x="28" y="40"/>
                </a:lnTo>
                <a:lnTo>
                  <a:pt x="20" y="40"/>
                </a:lnTo>
                <a:lnTo>
                  <a:pt x="9" y="39"/>
                </a:lnTo>
                <a:lnTo>
                  <a:pt x="6" y="39"/>
                </a:lnTo>
                <a:lnTo>
                  <a:pt x="7" y="39"/>
                </a:lnTo>
                <a:lnTo>
                  <a:pt x="6" y="39"/>
                </a:lnTo>
                <a:lnTo>
                  <a:pt x="0" y="39"/>
                </a:lnTo>
                <a:lnTo>
                  <a:pt x="0" y="37"/>
                </a:lnTo>
                <a:lnTo>
                  <a:pt x="0" y="33"/>
                </a:lnTo>
                <a:lnTo>
                  <a:pt x="0" y="31"/>
                </a:lnTo>
                <a:lnTo>
                  <a:pt x="0" y="29"/>
                </a:lnTo>
                <a:lnTo>
                  <a:pt x="0" y="28"/>
                </a:lnTo>
                <a:lnTo>
                  <a:pt x="0" y="27"/>
                </a:lnTo>
                <a:lnTo>
                  <a:pt x="0" y="26"/>
                </a:lnTo>
                <a:lnTo>
                  <a:pt x="0" y="25"/>
                </a:lnTo>
                <a:lnTo>
                  <a:pt x="1" y="22"/>
                </a:lnTo>
                <a:lnTo>
                  <a:pt x="1" y="20"/>
                </a:lnTo>
                <a:lnTo>
                  <a:pt x="1" y="17"/>
                </a:lnTo>
                <a:lnTo>
                  <a:pt x="1" y="15"/>
                </a:lnTo>
                <a:lnTo>
                  <a:pt x="1" y="8"/>
                </a:lnTo>
                <a:lnTo>
                  <a:pt x="2" y="4"/>
                </a:lnTo>
                <a:lnTo>
                  <a:pt x="2" y="1"/>
                </a:lnTo>
                <a:lnTo>
                  <a:pt x="2" y="0"/>
                </a:lnTo>
                <a:lnTo>
                  <a:pt x="2" y="1"/>
                </a:lnTo>
                <a:lnTo>
                  <a:pt x="3" y="1"/>
                </a:lnTo>
                <a:lnTo>
                  <a:pt x="9" y="1"/>
                </a:lnTo>
                <a:lnTo>
                  <a:pt x="13" y="1"/>
                </a:lnTo>
                <a:lnTo>
                  <a:pt x="14" y="1"/>
                </a:lnTo>
                <a:lnTo>
                  <a:pt x="17" y="1"/>
                </a:lnTo>
                <a:lnTo>
                  <a:pt x="18" y="1"/>
                </a:lnTo>
                <a:lnTo>
                  <a:pt x="19" y="1"/>
                </a:lnTo>
                <a:lnTo>
                  <a:pt x="24" y="2"/>
                </a:lnTo>
                <a:lnTo>
                  <a:pt x="27" y="2"/>
                </a:lnTo>
                <a:lnTo>
                  <a:pt x="29" y="2"/>
                </a:lnTo>
                <a:lnTo>
                  <a:pt x="34" y="2"/>
                </a:lnTo>
                <a:lnTo>
                  <a:pt x="35" y="2"/>
                </a:lnTo>
                <a:lnTo>
                  <a:pt x="41" y="2"/>
                </a:lnTo>
                <a:lnTo>
                  <a:pt x="47" y="3"/>
                </a:lnTo>
                <a:lnTo>
                  <a:pt x="51" y="3"/>
                </a:lnTo>
                <a:lnTo>
                  <a:pt x="56" y="3"/>
                </a:lnTo>
                <a:lnTo>
                  <a:pt x="65" y="3"/>
                </a:lnTo>
                <a:lnTo>
                  <a:pt x="69" y="3"/>
                </a:lnTo>
                <a:lnTo>
                  <a:pt x="79" y="3"/>
                </a:lnTo>
                <a:lnTo>
                  <a:pt x="81" y="5"/>
                </a:lnTo>
                <a:lnTo>
                  <a:pt x="82" y="5"/>
                </a:lnTo>
                <a:lnTo>
                  <a:pt x="83" y="5"/>
                </a:lnTo>
                <a:lnTo>
                  <a:pt x="84" y="6"/>
                </a:lnTo>
                <a:lnTo>
                  <a:pt x="86" y="8"/>
                </a:lnTo>
                <a:lnTo>
                  <a:pt x="88" y="6"/>
                </a:lnTo>
                <a:lnTo>
                  <a:pt x="91" y="6"/>
                </a:lnTo>
                <a:lnTo>
                  <a:pt x="92" y="6"/>
                </a:lnTo>
                <a:lnTo>
                  <a:pt x="93" y="6"/>
                </a:lnTo>
                <a:lnTo>
                  <a:pt x="97" y="6"/>
                </a:lnTo>
                <a:lnTo>
                  <a:pt x="98" y="7"/>
                </a:lnTo>
                <a:lnTo>
                  <a:pt x="100" y="8"/>
                </a:lnTo>
                <a:lnTo>
                  <a:pt x="103" y="9"/>
                </a:lnTo>
                <a:lnTo>
                  <a:pt x="104" y="10"/>
                </a:lnTo>
                <a:lnTo>
                  <a:pt x="105" y="12"/>
                </a:lnTo>
                <a:lnTo>
                  <a:pt x="107" y="12"/>
                </a:lnTo>
                <a:lnTo>
                  <a:pt x="108" y="13"/>
                </a:lnTo>
                <a:lnTo>
                  <a:pt x="109" y="17"/>
                </a:lnTo>
                <a:lnTo>
                  <a:pt x="110" y="17"/>
                </a:lnTo>
                <a:lnTo>
                  <a:pt x="109" y="18"/>
                </a:lnTo>
                <a:lnTo>
                  <a:pt x="110" y="20"/>
                </a:lnTo>
                <a:lnTo>
                  <a:pt x="111" y="21"/>
                </a:lnTo>
                <a:lnTo>
                  <a:pt x="111" y="22"/>
                </a:lnTo>
                <a:lnTo>
                  <a:pt x="112" y="22"/>
                </a:lnTo>
                <a:lnTo>
                  <a:pt x="112" y="25"/>
                </a:lnTo>
                <a:lnTo>
                  <a:pt x="113" y="25"/>
                </a:lnTo>
                <a:lnTo>
                  <a:pt x="113" y="27"/>
                </a:lnTo>
                <a:lnTo>
                  <a:pt x="113" y="28"/>
                </a:lnTo>
                <a:lnTo>
                  <a:pt x="113" y="29"/>
                </a:lnTo>
                <a:lnTo>
                  <a:pt x="115" y="31"/>
                </a:lnTo>
                <a:lnTo>
                  <a:pt x="115" y="32"/>
                </a:lnTo>
                <a:lnTo>
                  <a:pt x="116" y="34"/>
                </a:lnTo>
                <a:lnTo>
                  <a:pt x="116" y="36"/>
                </a:lnTo>
                <a:lnTo>
                  <a:pt x="116" y="38"/>
                </a:lnTo>
                <a:lnTo>
                  <a:pt x="117" y="38"/>
                </a:lnTo>
                <a:lnTo>
                  <a:pt x="116" y="38"/>
                </a:lnTo>
                <a:lnTo>
                  <a:pt x="117" y="39"/>
                </a:lnTo>
                <a:lnTo>
                  <a:pt x="116" y="40"/>
                </a:lnTo>
                <a:lnTo>
                  <a:pt x="117" y="40"/>
                </a:lnTo>
                <a:lnTo>
                  <a:pt x="117" y="41"/>
                </a:lnTo>
                <a:lnTo>
                  <a:pt x="117" y="43"/>
                </a:lnTo>
                <a:lnTo>
                  <a:pt x="118" y="43"/>
                </a:lnTo>
                <a:lnTo>
                  <a:pt x="117" y="44"/>
                </a:lnTo>
                <a:lnTo>
                  <a:pt x="117" y="45"/>
                </a:lnTo>
                <a:lnTo>
                  <a:pt x="117" y="46"/>
                </a:lnTo>
                <a:lnTo>
                  <a:pt x="119" y="49"/>
                </a:lnTo>
                <a:lnTo>
                  <a:pt x="118" y="49"/>
                </a:lnTo>
                <a:lnTo>
                  <a:pt x="119" y="50"/>
                </a:lnTo>
                <a:lnTo>
                  <a:pt x="120" y="50"/>
                </a:lnTo>
                <a:lnTo>
                  <a:pt x="120" y="54"/>
                </a:lnTo>
                <a:lnTo>
                  <a:pt x="121" y="55"/>
                </a:lnTo>
                <a:lnTo>
                  <a:pt x="122" y="55"/>
                </a:lnTo>
                <a:lnTo>
                  <a:pt x="122" y="56"/>
                </a:lnTo>
                <a:lnTo>
                  <a:pt x="124" y="60"/>
                </a:lnTo>
                <a:lnTo>
                  <a:pt x="125" y="60"/>
                </a:lnTo>
                <a:lnTo>
                  <a:pt x="118" y="60"/>
                </a:lnTo>
                <a:lnTo>
                  <a:pt x="117" y="60"/>
                </a:lnTo>
                <a:lnTo>
                  <a:pt x="115" y="61"/>
                </a:lnTo>
                <a:lnTo>
                  <a:pt x="113" y="61"/>
                </a:lnTo>
                <a:lnTo>
                  <a:pt x="112" y="61"/>
                </a:lnTo>
                <a:lnTo>
                  <a:pt x="110" y="61"/>
                </a:lnTo>
                <a:lnTo>
                  <a:pt x="108" y="61"/>
                </a:lnTo>
                <a:lnTo>
                  <a:pt x="104" y="61"/>
                </a:lnTo>
                <a:lnTo>
                  <a:pt x="103" y="61"/>
                </a:lnTo>
                <a:lnTo>
                  <a:pt x="102" y="61"/>
                </a:lnTo>
                <a:lnTo>
                  <a:pt x="99" y="61"/>
                </a:lnTo>
                <a:lnTo>
                  <a:pt x="97" y="61"/>
                </a:lnTo>
                <a:lnTo>
                  <a:pt x="95" y="61"/>
                </a:lnTo>
                <a:lnTo>
                  <a:pt x="92" y="61"/>
                </a:lnTo>
                <a:lnTo>
                  <a:pt x="89" y="61"/>
                </a:lnTo>
                <a:lnTo>
                  <a:pt x="88" y="61"/>
                </a:lnTo>
                <a:lnTo>
                  <a:pt x="87" y="61"/>
                </a:lnTo>
                <a:lnTo>
                  <a:pt x="86" y="61"/>
                </a:lnTo>
                <a:lnTo>
                  <a:pt x="84" y="61"/>
                </a:lnTo>
                <a:lnTo>
                  <a:pt x="82" y="61"/>
                </a:lnTo>
                <a:lnTo>
                  <a:pt x="81" y="61"/>
                </a:lnTo>
                <a:lnTo>
                  <a:pt x="79" y="61"/>
                </a:lnTo>
                <a:lnTo>
                  <a:pt x="77" y="61"/>
                </a:lnTo>
                <a:lnTo>
                  <a:pt x="76" y="61"/>
                </a:lnTo>
                <a:close/>
              </a:path>
            </a:pathLst>
          </a:custGeom>
          <a:solidFill>
            <a:srgbClr val="FF008C"/>
          </a:solidFill>
          <a:ln w="0">
            <a:solidFill>
              <a:srgbClr val="000000"/>
            </a:solidFill>
            <a:round/>
            <a:headEnd/>
            <a:tailEnd/>
          </a:ln>
        </p:spPr>
        <p:txBody>
          <a:bodyPr/>
          <a:lstStyle/>
          <a:p>
            <a:endParaRPr lang="en-US"/>
          </a:p>
        </p:txBody>
      </p:sp>
      <p:sp>
        <p:nvSpPr>
          <p:cNvPr id="95258" name="Freeform 704"/>
          <p:cNvSpPr>
            <a:spLocks/>
          </p:cNvSpPr>
          <p:nvPr/>
        </p:nvSpPr>
        <p:spPr bwMode="auto">
          <a:xfrm>
            <a:off x="3470275" y="1571625"/>
            <a:ext cx="895350" cy="536575"/>
          </a:xfrm>
          <a:custGeom>
            <a:avLst/>
            <a:gdLst>
              <a:gd name="T0" fmla="*/ 2147483647 w 100"/>
              <a:gd name="T1" fmla="*/ 2147483647 h 60"/>
              <a:gd name="T2" fmla="*/ 2147483647 w 100"/>
              <a:gd name="T3" fmla="*/ 2147483647 h 60"/>
              <a:gd name="T4" fmla="*/ 2147483647 w 100"/>
              <a:gd name="T5" fmla="*/ 2147483647 h 60"/>
              <a:gd name="T6" fmla="*/ 2147483647 w 100"/>
              <a:gd name="T7" fmla="*/ 2147483647 h 60"/>
              <a:gd name="T8" fmla="*/ 2147483647 w 100"/>
              <a:gd name="T9" fmla="*/ 2147483647 h 60"/>
              <a:gd name="T10" fmla="*/ 2147483647 w 100"/>
              <a:gd name="T11" fmla="*/ 2147483647 h 60"/>
              <a:gd name="T12" fmla="*/ 2147483647 w 100"/>
              <a:gd name="T13" fmla="*/ 2147483647 h 60"/>
              <a:gd name="T14" fmla="*/ 2147483647 w 100"/>
              <a:gd name="T15" fmla="*/ 2147483647 h 60"/>
              <a:gd name="T16" fmla="*/ 2147483647 w 100"/>
              <a:gd name="T17" fmla="*/ 2147483647 h 60"/>
              <a:gd name="T18" fmla="*/ 2147483647 w 100"/>
              <a:gd name="T19" fmla="*/ 2147483647 h 60"/>
              <a:gd name="T20" fmla="*/ 2147483647 w 100"/>
              <a:gd name="T21" fmla="*/ 2147483647 h 60"/>
              <a:gd name="T22" fmla="*/ 2147483647 w 100"/>
              <a:gd name="T23" fmla="*/ 2147483647 h 60"/>
              <a:gd name="T24" fmla="*/ 2147483647 w 100"/>
              <a:gd name="T25" fmla="*/ 2147483647 h 60"/>
              <a:gd name="T26" fmla="*/ 2147483647 w 100"/>
              <a:gd name="T27" fmla="*/ 2147483647 h 60"/>
              <a:gd name="T28" fmla="*/ 2147483647 w 100"/>
              <a:gd name="T29" fmla="*/ 2147483647 h 60"/>
              <a:gd name="T30" fmla="*/ 2147483647 w 100"/>
              <a:gd name="T31" fmla="*/ 2147483647 h 60"/>
              <a:gd name="T32" fmla="*/ 2147483647 w 100"/>
              <a:gd name="T33" fmla="*/ 2147483647 h 60"/>
              <a:gd name="T34" fmla="*/ 2147483647 w 100"/>
              <a:gd name="T35" fmla="*/ 2147483647 h 60"/>
              <a:gd name="T36" fmla="*/ 2147483647 w 100"/>
              <a:gd name="T37" fmla="*/ 2147483647 h 60"/>
              <a:gd name="T38" fmla="*/ 2147483647 w 100"/>
              <a:gd name="T39" fmla="*/ 2147483647 h 60"/>
              <a:gd name="T40" fmla="*/ 2147483647 w 100"/>
              <a:gd name="T41" fmla="*/ 2147483647 h 60"/>
              <a:gd name="T42" fmla="*/ 2147483647 w 100"/>
              <a:gd name="T43" fmla="*/ 2147483647 h 60"/>
              <a:gd name="T44" fmla="*/ 2147483647 w 100"/>
              <a:gd name="T45" fmla="*/ 2147483647 h 60"/>
              <a:gd name="T46" fmla="*/ 2147483647 w 100"/>
              <a:gd name="T47" fmla="*/ 2147483647 h 60"/>
              <a:gd name="T48" fmla="*/ 2147483647 w 100"/>
              <a:gd name="T49" fmla="*/ 2147483647 h 60"/>
              <a:gd name="T50" fmla="*/ 2147483647 w 100"/>
              <a:gd name="T51" fmla="*/ 2147483647 h 60"/>
              <a:gd name="T52" fmla="*/ 2147483647 w 100"/>
              <a:gd name="T53" fmla="*/ 2147483647 h 60"/>
              <a:gd name="T54" fmla="*/ 2147483647 w 100"/>
              <a:gd name="T55" fmla="*/ 2147483647 h 60"/>
              <a:gd name="T56" fmla="*/ 2147483647 w 100"/>
              <a:gd name="T57" fmla="*/ 2147483647 h 60"/>
              <a:gd name="T58" fmla="*/ 2147483647 w 100"/>
              <a:gd name="T59" fmla="*/ 2147483647 h 60"/>
              <a:gd name="T60" fmla="*/ 2147483647 w 100"/>
              <a:gd name="T61" fmla="*/ 2147483647 h 60"/>
              <a:gd name="T62" fmla="*/ 2147483647 w 100"/>
              <a:gd name="T63" fmla="*/ 2147483647 h 60"/>
              <a:gd name="T64" fmla="*/ 2147483647 w 100"/>
              <a:gd name="T65" fmla="*/ 0 h 60"/>
              <a:gd name="T66" fmla="*/ 2147483647 w 100"/>
              <a:gd name="T67" fmla="*/ 2147483647 h 60"/>
              <a:gd name="T68" fmla="*/ 2147483647 w 100"/>
              <a:gd name="T69" fmla="*/ 2147483647 h 60"/>
              <a:gd name="T70" fmla="*/ 2147483647 w 100"/>
              <a:gd name="T71" fmla="*/ 2147483647 h 60"/>
              <a:gd name="T72" fmla="*/ 2147483647 w 100"/>
              <a:gd name="T73" fmla="*/ 2147483647 h 60"/>
              <a:gd name="T74" fmla="*/ 2147483647 w 100"/>
              <a:gd name="T75" fmla="*/ 2147483647 h 60"/>
              <a:gd name="T76" fmla="*/ 2147483647 w 100"/>
              <a:gd name="T77" fmla="*/ 2147483647 h 60"/>
              <a:gd name="T78" fmla="*/ 2147483647 w 100"/>
              <a:gd name="T79" fmla="*/ 2147483647 h 60"/>
              <a:gd name="T80" fmla="*/ 2147483647 w 100"/>
              <a:gd name="T81" fmla="*/ 2147483647 h 60"/>
              <a:gd name="T82" fmla="*/ 2147483647 w 100"/>
              <a:gd name="T83" fmla="*/ 2147483647 h 60"/>
              <a:gd name="T84" fmla="*/ 2147483647 w 100"/>
              <a:gd name="T85" fmla="*/ 2147483647 h 60"/>
              <a:gd name="T86" fmla="*/ 2147483647 w 100"/>
              <a:gd name="T87" fmla="*/ 2147483647 h 60"/>
              <a:gd name="T88" fmla="*/ 2147483647 w 100"/>
              <a:gd name="T89" fmla="*/ 2147483647 h 60"/>
              <a:gd name="T90" fmla="*/ 2147483647 w 100"/>
              <a:gd name="T91" fmla="*/ 2147483647 h 60"/>
              <a:gd name="T92" fmla="*/ 2147483647 w 100"/>
              <a:gd name="T93" fmla="*/ 2147483647 h 60"/>
              <a:gd name="T94" fmla="*/ 2147483647 w 100"/>
              <a:gd name="T95" fmla="*/ 2147483647 h 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0"/>
              <a:gd name="T145" fmla="*/ 0 h 60"/>
              <a:gd name="T146" fmla="*/ 100 w 100"/>
              <a:gd name="T147" fmla="*/ 60 h 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0" h="60">
                <a:moveTo>
                  <a:pt x="28" y="59"/>
                </a:moveTo>
                <a:lnTo>
                  <a:pt x="38" y="59"/>
                </a:lnTo>
                <a:lnTo>
                  <a:pt x="39" y="59"/>
                </a:lnTo>
                <a:lnTo>
                  <a:pt x="48" y="59"/>
                </a:lnTo>
                <a:lnTo>
                  <a:pt x="54" y="59"/>
                </a:lnTo>
                <a:lnTo>
                  <a:pt x="56" y="60"/>
                </a:lnTo>
                <a:lnTo>
                  <a:pt x="58" y="60"/>
                </a:lnTo>
                <a:lnTo>
                  <a:pt x="59" y="60"/>
                </a:lnTo>
                <a:lnTo>
                  <a:pt x="64" y="60"/>
                </a:lnTo>
                <a:lnTo>
                  <a:pt x="68" y="60"/>
                </a:lnTo>
                <a:lnTo>
                  <a:pt x="71" y="60"/>
                </a:lnTo>
                <a:lnTo>
                  <a:pt x="76" y="60"/>
                </a:lnTo>
                <a:lnTo>
                  <a:pt x="78" y="60"/>
                </a:lnTo>
                <a:lnTo>
                  <a:pt x="81" y="60"/>
                </a:lnTo>
                <a:lnTo>
                  <a:pt x="88" y="60"/>
                </a:lnTo>
                <a:lnTo>
                  <a:pt x="91" y="60"/>
                </a:lnTo>
                <a:lnTo>
                  <a:pt x="95" y="60"/>
                </a:lnTo>
                <a:lnTo>
                  <a:pt x="98" y="60"/>
                </a:lnTo>
                <a:lnTo>
                  <a:pt x="100" y="60"/>
                </a:lnTo>
                <a:lnTo>
                  <a:pt x="100" y="59"/>
                </a:lnTo>
                <a:lnTo>
                  <a:pt x="100" y="58"/>
                </a:lnTo>
                <a:lnTo>
                  <a:pt x="99" y="52"/>
                </a:lnTo>
                <a:lnTo>
                  <a:pt x="98" y="49"/>
                </a:lnTo>
                <a:lnTo>
                  <a:pt x="97" y="47"/>
                </a:lnTo>
                <a:lnTo>
                  <a:pt x="97" y="42"/>
                </a:lnTo>
                <a:lnTo>
                  <a:pt x="97" y="40"/>
                </a:lnTo>
                <a:lnTo>
                  <a:pt x="96" y="37"/>
                </a:lnTo>
                <a:lnTo>
                  <a:pt x="96" y="36"/>
                </a:lnTo>
                <a:lnTo>
                  <a:pt x="97" y="36"/>
                </a:lnTo>
                <a:lnTo>
                  <a:pt x="96" y="35"/>
                </a:lnTo>
                <a:lnTo>
                  <a:pt x="96" y="33"/>
                </a:lnTo>
                <a:lnTo>
                  <a:pt x="96" y="32"/>
                </a:lnTo>
                <a:lnTo>
                  <a:pt x="96" y="30"/>
                </a:lnTo>
                <a:lnTo>
                  <a:pt x="96" y="28"/>
                </a:lnTo>
                <a:lnTo>
                  <a:pt x="96" y="27"/>
                </a:lnTo>
                <a:lnTo>
                  <a:pt x="94" y="23"/>
                </a:lnTo>
                <a:lnTo>
                  <a:pt x="93" y="18"/>
                </a:lnTo>
                <a:lnTo>
                  <a:pt x="92" y="17"/>
                </a:lnTo>
                <a:lnTo>
                  <a:pt x="93" y="17"/>
                </a:lnTo>
                <a:lnTo>
                  <a:pt x="92" y="13"/>
                </a:lnTo>
                <a:lnTo>
                  <a:pt x="92" y="10"/>
                </a:lnTo>
                <a:lnTo>
                  <a:pt x="92" y="4"/>
                </a:lnTo>
                <a:lnTo>
                  <a:pt x="91" y="2"/>
                </a:lnTo>
                <a:lnTo>
                  <a:pt x="82" y="2"/>
                </a:lnTo>
                <a:lnTo>
                  <a:pt x="68" y="2"/>
                </a:lnTo>
                <a:lnTo>
                  <a:pt x="62" y="2"/>
                </a:lnTo>
                <a:lnTo>
                  <a:pt x="53" y="2"/>
                </a:lnTo>
                <a:lnTo>
                  <a:pt x="38" y="1"/>
                </a:lnTo>
                <a:lnTo>
                  <a:pt x="36" y="1"/>
                </a:lnTo>
                <a:lnTo>
                  <a:pt x="30" y="1"/>
                </a:lnTo>
                <a:lnTo>
                  <a:pt x="18" y="0"/>
                </a:lnTo>
                <a:lnTo>
                  <a:pt x="4" y="0"/>
                </a:lnTo>
                <a:lnTo>
                  <a:pt x="3" y="4"/>
                </a:lnTo>
                <a:lnTo>
                  <a:pt x="3" y="6"/>
                </a:lnTo>
                <a:lnTo>
                  <a:pt x="3" y="7"/>
                </a:lnTo>
                <a:lnTo>
                  <a:pt x="3" y="9"/>
                </a:lnTo>
                <a:lnTo>
                  <a:pt x="3" y="11"/>
                </a:lnTo>
                <a:lnTo>
                  <a:pt x="3" y="16"/>
                </a:lnTo>
                <a:lnTo>
                  <a:pt x="3" y="18"/>
                </a:lnTo>
                <a:lnTo>
                  <a:pt x="3" y="21"/>
                </a:lnTo>
                <a:lnTo>
                  <a:pt x="2" y="23"/>
                </a:lnTo>
                <a:lnTo>
                  <a:pt x="2" y="30"/>
                </a:lnTo>
                <a:lnTo>
                  <a:pt x="2" y="31"/>
                </a:lnTo>
                <a:lnTo>
                  <a:pt x="2" y="35"/>
                </a:lnTo>
                <a:lnTo>
                  <a:pt x="1" y="42"/>
                </a:lnTo>
                <a:lnTo>
                  <a:pt x="1" y="44"/>
                </a:lnTo>
                <a:lnTo>
                  <a:pt x="1" y="46"/>
                </a:lnTo>
                <a:lnTo>
                  <a:pt x="1" y="47"/>
                </a:lnTo>
                <a:lnTo>
                  <a:pt x="1" y="51"/>
                </a:lnTo>
                <a:lnTo>
                  <a:pt x="1" y="54"/>
                </a:lnTo>
                <a:lnTo>
                  <a:pt x="0" y="57"/>
                </a:lnTo>
                <a:lnTo>
                  <a:pt x="1" y="57"/>
                </a:lnTo>
                <a:lnTo>
                  <a:pt x="6" y="58"/>
                </a:lnTo>
                <a:lnTo>
                  <a:pt x="14" y="58"/>
                </a:lnTo>
                <a:lnTo>
                  <a:pt x="15" y="58"/>
                </a:lnTo>
                <a:lnTo>
                  <a:pt x="21" y="58"/>
                </a:lnTo>
                <a:lnTo>
                  <a:pt x="26" y="59"/>
                </a:lnTo>
                <a:lnTo>
                  <a:pt x="28" y="59"/>
                </a:lnTo>
                <a:close/>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59" name="Freeform 703"/>
          <p:cNvSpPr>
            <a:spLocks/>
          </p:cNvSpPr>
          <p:nvPr/>
        </p:nvSpPr>
        <p:spPr bwMode="auto">
          <a:xfrm>
            <a:off x="3443288" y="2081213"/>
            <a:ext cx="949325" cy="617537"/>
          </a:xfrm>
          <a:custGeom>
            <a:avLst/>
            <a:gdLst>
              <a:gd name="T0" fmla="*/ 2147483647 w 106"/>
              <a:gd name="T1" fmla="*/ 2147483647 h 69"/>
              <a:gd name="T2" fmla="*/ 2147483647 w 106"/>
              <a:gd name="T3" fmla="*/ 2147483647 h 69"/>
              <a:gd name="T4" fmla="*/ 2147483647 w 106"/>
              <a:gd name="T5" fmla="*/ 2147483647 h 69"/>
              <a:gd name="T6" fmla="*/ 2147483647 w 106"/>
              <a:gd name="T7" fmla="*/ 2147483647 h 69"/>
              <a:gd name="T8" fmla="*/ 2147483647 w 106"/>
              <a:gd name="T9" fmla="*/ 2147483647 h 69"/>
              <a:gd name="T10" fmla="*/ 2147483647 w 106"/>
              <a:gd name="T11" fmla="*/ 2147483647 h 69"/>
              <a:gd name="T12" fmla="*/ 2147483647 w 106"/>
              <a:gd name="T13" fmla="*/ 2147483647 h 69"/>
              <a:gd name="T14" fmla="*/ 2147483647 w 106"/>
              <a:gd name="T15" fmla="*/ 2147483647 h 69"/>
              <a:gd name="T16" fmla="*/ 2147483647 w 106"/>
              <a:gd name="T17" fmla="*/ 2147483647 h 69"/>
              <a:gd name="T18" fmla="*/ 2147483647 w 106"/>
              <a:gd name="T19" fmla="*/ 2147483647 h 69"/>
              <a:gd name="T20" fmla="*/ 2147483647 w 106"/>
              <a:gd name="T21" fmla="*/ 2147483647 h 69"/>
              <a:gd name="T22" fmla="*/ 2147483647 w 106"/>
              <a:gd name="T23" fmla="*/ 2147483647 h 69"/>
              <a:gd name="T24" fmla="*/ 2147483647 w 106"/>
              <a:gd name="T25" fmla="*/ 2147483647 h 69"/>
              <a:gd name="T26" fmla="*/ 2147483647 w 106"/>
              <a:gd name="T27" fmla="*/ 2147483647 h 69"/>
              <a:gd name="T28" fmla="*/ 2147483647 w 106"/>
              <a:gd name="T29" fmla="*/ 2147483647 h 69"/>
              <a:gd name="T30" fmla="*/ 2147483647 w 106"/>
              <a:gd name="T31" fmla="*/ 2147483647 h 69"/>
              <a:gd name="T32" fmla="*/ 2147483647 w 106"/>
              <a:gd name="T33" fmla="*/ 2147483647 h 69"/>
              <a:gd name="T34" fmla="*/ 2147483647 w 106"/>
              <a:gd name="T35" fmla="*/ 2147483647 h 69"/>
              <a:gd name="T36" fmla="*/ 2147483647 w 106"/>
              <a:gd name="T37" fmla="*/ 2147483647 h 69"/>
              <a:gd name="T38" fmla="*/ 2147483647 w 106"/>
              <a:gd name="T39" fmla="*/ 2147483647 h 69"/>
              <a:gd name="T40" fmla="*/ 2147483647 w 106"/>
              <a:gd name="T41" fmla="*/ 2147483647 h 69"/>
              <a:gd name="T42" fmla="*/ 2147483647 w 106"/>
              <a:gd name="T43" fmla="*/ 2147483647 h 69"/>
              <a:gd name="T44" fmla="*/ 2147483647 w 106"/>
              <a:gd name="T45" fmla="*/ 2147483647 h 69"/>
              <a:gd name="T46" fmla="*/ 2147483647 w 106"/>
              <a:gd name="T47" fmla="*/ 2147483647 h 69"/>
              <a:gd name="T48" fmla="*/ 2147483647 w 106"/>
              <a:gd name="T49" fmla="*/ 2147483647 h 69"/>
              <a:gd name="T50" fmla="*/ 2147483647 w 106"/>
              <a:gd name="T51" fmla="*/ 2147483647 h 69"/>
              <a:gd name="T52" fmla="*/ 2147483647 w 106"/>
              <a:gd name="T53" fmla="*/ 2147483647 h 69"/>
              <a:gd name="T54" fmla="*/ 2147483647 w 106"/>
              <a:gd name="T55" fmla="*/ 2147483647 h 69"/>
              <a:gd name="T56" fmla="*/ 2147483647 w 106"/>
              <a:gd name="T57" fmla="*/ 2147483647 h 69"/>
              <a:gd name="T58" fmla="*/ 2147483647 w 106"/>
              <a:gd name="T59" fmla="*/ 2147483647 h 69"/>
              <a:gd name="T60" fmla="*/ 0 w 106"/>
              <a:gd name="T61" fmla="*/ 2147483647 h 69"/>
              <a:gd name="T62" fmla="*/ 0 w 106"/>
              <a:gd name="T63" fmla="*/ 2147483647 h 69"/>
              <a:gd name="T64" fmla="*/ 2147483647 w 106"/>
              <a:gd name="T65" fmla="*/ 2147483647 h 69"/>
              <a:gd name="T66" fmla="*/ 2147483647 w 106"/>
              <a:gd name="T67" fmla="*/ 2147483647 h 69"/>
              <a:gd name="T68" fmla="*/ 2147483647 w 106"/>
              <a:gd name="T69" fmla="*/ 2147483647 h 69"/>
              <a:gd name="T70" fmla="*/ 2147483647 w 106"/>
              <a:gd name="T71" fmla="*/ 2147483647 h 69"/>
              <a:gd name="T72" fmla="*/ 2147483647 w 106"/>
              <a:gd name="T73" fmla="*/ 2147483647 h 69"/>
              <a:gd name="T74" fmla="*/ 2147483647 w 106"/>
              <a:gd name="T75" fmla="*/ 2147483647 h 69"/>
              <a:gd name="T76" fmla="*/ 2147483647 w 106"/>
              <a:gd name="T77" fmla="*/ 2147483647 h 69"/>
              <a:gd name="T78" fmla="*/ 2147483647 w 106"/>
              <a:gd name="T79" fmla="*/ 2147483647 h 69"/>
              <a:gd name="T80" fmla="*/ 2147483647 w 106"/>
              <a:gd name="T81" fmla="*/ 2147483647 h 69"/>
              <a:gd name="T82" fmla="*/ 2147483647 w 106"/>
              <a:gd name="T83" fmla="*/ 2147483647 h 69"/>
              <a:gd name="T84" fmla="*/ 2147483647 w 106"/>
              <a:gd name="T85" fmla="*/ 2147483647 h 6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6"/>
              <a:gd name="T130" fmla="*/ 0 h 69"/>
              <a:gd name="T131" fmla="*/ 106 w 106"/>
              <a:gd name="T132" fmla="*/ 69 h 6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6" h="69">
                <a:moveTo>
                  <a:pt x="96" y="63"/>
                </a:moveTo>
                <a:lnTo>
                  <a:pt x="96" y="63"/>
                </a:lnTo>
                <a:lnTo>
                  <a:pt x="98" y="64"/>
                </a:lnTo>
                <a:lnTo>
                  <a:pt x="101" y="65"/>
                </a:lnTo>
                <a:lnTo>
                  <a:pt x="102" y="66"/>
                </a:lnTo>
                <a:lnTo>
                  <a:pt x="103" y="68"/>
                </a:lnTo>
                <a:lnTo>
                  <a:pt x="105" y="68"/>
                </a:lnTo>
                <a:lnTo>
                  <a:pt x="106" y="69"/>
                </a:lnTo>
                <a:lnTo>
                  <a:pt x="106" y="68"/>
                </a:lnTo>
                <a:lnTo>
                  <a:pt x="105" y="67"/>
                </a:lnTo>
                <a:lnTo>
                  <a:pt x="103" y="65"/>
                </a:lnTo>
                <a:lnTo>
                  <a:pt x="105" y="61"/>
                </a:lnTo>
                <a:lnTo>
                  <a:pt x="105" y="60"/>
                </a:lnTo>
                <a:lnTo>
                  <a:pt x="105" y="58"/>
                </a:lnTo>
                <a:lnTo>
                  <a:pt x="106" y="57"/>
                </a:lnTo>
                <a:lnTo>
                  <a:pt x="106" y="56"/>
                </a:lnTo>
                <a:lnTo>
                  <a:pt x="105" y="55"/>
                </a:lnTo>
                <a:lnTo>
                  <a:pt x="104" y="54"/>
                </a:lnTo>
                <a:lnTo>
                  <a:pt x="105" y="52"/>
                </a:lnTo>
                <a:lnTo>
                  <a:pt x="104" y="49"/>
                </a:lnTo>
                <a:lnTo>
                  <a:pt x="105" y="49"/>
                </a:lnTo>
                <a:lnTo>
                  <a:pt x="106" y="49"/>
                </a:lnTo>
                <a:lnTo>
                  <a:pt x="106" y="47"/>
                </a:lnTo>
                <a:lnTo>
                  <a:pt x="105" y="44"/>
                </a:lnTo>
                <a:lnTo>
                  <a:pt x="105" y="43"/>
                </a:lnTo>
                <a:lnTo>
                  <a:pt x="105" y="40"/>
                </a:lnTo>
                <a:lnTo>
                  <a:pt x="105" y="37"/>
                </a:lnTo>
                <a:lnTo>
                  <a:pt x="105" y="36"/>
                </a:lnTo>
                <a:lnTo>
                  <a:pt x="105" y="29"/>
                </a:lnTo>
                <a:lnTo>
                  <a:pt x="105" y="28"/>
                </a:lnTo>
                <a:lnTo>
                  <a:pt x="105" y="24"/>
                </a:lnTo>
                <a:lnTo>
                  <a:pt x="105" y="21"/>
                </a:lnTo>
                <a:lnTo>
                  <a:pt x="105" y="15"/>
                </a:lnTo>
                <a:lnTo>
                  <a:pt x="105" y="14"/>
                </a:lnTo>
                <a:lnTo>
                  <a:pt x="104" y="14"/>
                </a:lnTo>
                <a:lnTo>
                  <a:pt x="103" y="13"/>
                </a:lnTo>
                <a:lnTo>
                  <a:pt x="100" y="9"/>
                </a:lnTo>
                <a:lnTo>
                  <a:pt x="102" y="6"/>
                </a:lnTo>
                <a:lnTo>
                  <a:pt x="103" y="3"/>
                </a:lnTo>
                <a:lnTo>
                  <a:pt x="101" y="3"/>
                </a:lnTo>
                <a:lnTo>
                  <a:pt x="98" y="3"/>
                </a:lnTo>
                <a:lnTo>
                  <a:pt x="94" y="3"/>
                </a:lnTo>
                <a:lnTo>
                  <a:pt x="91" y="3"/>
                </a:lnTo>
                <a:lnTo>
                  <a:pt x="84" y="3"/>
                </a:lnTo>
                <a:lnTo>
                  <a:pt x="81" y="3"/>
                </a:lnTo>
                <a:lnTo>
                  <a:pt x="79" y="3"/>
                </a:lnTo>
                <a:lnTo>
                  <a:pt x="74" y="3"/>
                </a:lnTo>
                <a:lnTo>
                  <a:pt x="71" y="3"/>
                </a:lnTo>
                <a:lnTo>
                  <a:pt x="67" y="3"/>
                </a:lnTo>
                <a:lnTo>
                  <a:pt x="62" y="3"/>
                </a:lnTo>
                <a:lnTo>
                  <a:pt x="61" y="3"/>
                </a:lnTo>
                <a:lnTo>
                  <a:pt x="59" y="3"/>
                </a:lnTo>
                <a:lnTo>
                  <a:pt x="57" y="2"/>
                </a:lnTo>
                <a:lnTo>
                  <a:pt x="51" y="2"/>
                </a:lnTo>
                <a:lnTo>
                  <a:pt x="42" y="2"/>
                </a:lnTo>
                <a:lnTo>
                  <a:pt x="41" y="2"/>
                </a:lnTo>
                <a:lnTo>
                  <a:pt x="31" y="2"/>
                </a:lnTo>
                <a:lnTo>
                  <a:pt x="29" y="2"/>
                </a:lnTo>
                <a:lnTo>
                  <a:pt x="24" y="1"/>
                </a:lnTo>
                <a:lnTo>
                  <a:pt x="18" y="1"/>
                </a:lnTo>
                <a:lnTo>
                  <a:pt x="17" y="1"/>
                </a:lnTo>
                <a:lnTo>
                  <a:pt x="9" y="1"/>
                </a:lnTo>
                <a:lnTo>
                  <a:pt x="4" y="0"/>
                </a:lnTo>
                <a:lnTo>
                  <a:pt x="3" y="0"/>
                </a:lnTo>
                <a:lnTo>
                  <a:pt x="3" y="2"/>
                </a:lnTo>
                <a:lnTo>
                  <a:pt x="3" y="4"/>
                </a:lnTo>
                <a:lnTo>
                  <a:pt x="3" y="14"/>
                </a:lnTo>
                <a:lnTo>
                  <a:pt x="2" y="18"/>
                </a:lnTo>
                <a:lnTo>
                  <a:pt x="2" y="23"/>
                </a:lnTo>
                <a:lnTo>
                  <a:pt x="2" y="26"/>
                </a:lnTo>
                <a:lnTo>
                  <a:pt x="2" y="28"/>
                </a:lnTo>
                <a:lnTo>
                  <a:pt x="1" y="33"/>
                </a:lnTo>
                <a:lnTo>
                  <a:pt x="1" y="34"/>
                </a:lnTo>
                <a:lnTo>
                  <a:pt x="1" y="35"/>
                </a:lnTo>
                <a:lnTo>
                  <a:pt x="1" y="37"/>
                </a:lnTo>
                <a:lnTo>
                  <a:pt x="1" y="40"/>
                </a:lnTo>
                <a:lnTo>
                  <a:pt x="1" y="42"/>
                </a:lnTo>
                <a:lnTo>
                  <a:pt x="1" y="45"/>
                </a:lnTo>
                <a:lnTo>
                  <a:pt x="0" y="47"/>
                </a:lnTo>
                <a:lnTo>
                  <a:pt x="0" y="49"/>
                </a:lnTo>
                <a:lnTo>
                  <a:pt x="0" y="54"/>
                </a:lnTo>
                <a:lnTo>
                  <a:pt x="0" y="56"/>
                </a:lnTo>
                <a:lnTo>
                  <a:pt x="0" y="57"/>
                </a:lnTo>
                <a:lnTo>
                  <a:pt x="1" y="57"/>
                </a:lnTo>
                <a:lnTo>
                  <a:pt x="7" y="57"/>
                </a:lnTo>
                <a:lnTo>
                  <a:pt x="11" y="57"/>
                </a:lnTo>
                <a:lnTo>
                  <a:pt x="12" y="57"/>
                </a:lnTo>
                <a:lnTo>
                  <a:pt x="15" y="57"/>
                </a:lnTo>
                <a:lnTo>
                  <a:pt x="16" y="57"/>
                </a:lnTo>
                <a:lnTo>
                  <a:pt x="17" y="57"/>
                </a:lnTo>
                <a:lnTo>
                  <a:pt x="22" y="58"/>
                </a:lnTo>
                <a:lnTo>
                  <a:pt x="25" y="58"/>
                </a:lnTo>
                <a:lnTo>
                  <a:pt x="27" y="58"/>
                </a:lnTo>
                <a:lnTo>
                  <a:pt x="32" y="58"/>
                </a:lnTo>
                <a:lnTo>
                  <a:pt x="33" y="58"/>
                </a:lnTo>
                <a:lnTo>
                  <a:pt x="39" y="58"/>
                </a:lnTo>
                <a:lnTo>
                  <a:pt x="45" y="59"/>
                </a:lnTo>
                <a:lnTo>
                  <a:pt x="49" y="59"/>
                </a:lnTo>
                <a:lnTo>
                  <a:pt x="54" y="59"/>
                </a:lnTo>
                <a:lnTo>
                  <a:pt x="63" y="59"/>
                </a:lnTo>
                <a:lnTo>
                  <a:pt x="67" y="59"/>
                </a:lnTo>
                <a:lnTo>
                  <a:pt x="77" y="59"/>
                </a:lnTo>
                <a:lnTo>
                  <a:pt x="79" y="61"/>
                </a:lnTo>
                <a:lnTo>
                  <a:pt x="80" y="61"/>
                </a:lnTo>
                <a:lnTo>
                  <a:pt x="81" y="61"/>
                </a:lnTo>
                <a:lnTo>
                  <a:pt x="82" y="62"/>
                </a:lnTo>
                <a:lnTo>
                  <a:pt x="84" y="64"/>
                </a:lnTo>
                <a:lnTo>
                  <a:pt x="86" y="62"/>
                </a:lnTo>
                <a:lnTo>
                  <a:pt x="89" y="62"/>
                </a:lnTo>
                <a:lnTo>
                  <a:pt x="90" y="62"/>
                </a:lnTo>
                <a:lnTo>
                  <a:pt x="91" y="62"/>
                </a:lnTo>
                <a:lnTo>
                  <a:pt x="95" y="62"/>
                </a:lnTo>
                <a:lnTo>
                  <a:pt x="96" y="63"/>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60" name="Freeform 702"/>
          <p:cNvSpPr>
            <a:spLocks/>
          </p:cNvSpPr>
          <p:nvPr/>
        </p:nvSpPr>
        <p:spPr bwMode="auto">
          <a:xfrm>
            <a:off x="7158038" y="1849438"/>
            <a:ext cx="233362" cy="428625"/>
          </a:xfrm>
          <a:custGeom>
            <a:avLst/>
            <a:gdLst>
              <a:gd name="T0" fmla="*/ 2147483647 w 26"/>
              <a:gd name="T1" fmla="*/ 2147483647 h 48"/>
              <a:gd name="T2" fmla="*/ 2147483647 w 26"/>
              <a:gd name="T3" fmla="*/ 2147483647 h 48"/>
              <a:gd name="T4" fmla="*/ 2147483647 w 26"/>
              <a:gd name="T5" fmla="*/ 2147483647 h 48"/>
              <a:gd name="T6" fmla="*/ 2147483647 w 26"/>
              <a:gd name="T7" fmla="*/ 2147483647 h 48"/>
              <a:gd name="T8" fmla="*/ 2147483647 w 26"/>
              <a:gd name="T9" fmla="*/ 2147483647 h 48"/>
              <a:gd name="T10" fmla="*/ 2147483647 w 26"/>
              <a:gd name="T11" fmla="*/ 2147483647 h 48"/>
              <a:gd name="T12" fmla="*/ 2147483647 w 26"/>
              <a:gd name="T13" fmla="*/ 2147483647 h 48"/>
              <a:gd name="T14" fmla="*/ 2147483647 w 26"/>
              <a:gd name="T15" fmla="*/ 2147483647 h 48"/>
              <a:gd name="T16" fmla="*/ 2147483647 w 26"/>
              <a:gd name="T17" fmla="*/ 2147483647 h 48"/>
              <a:gd name="T18" fmla="*/ 2147483647 w 26"/>
              <a:gd name="T19" fmla="*/ 2147483647 h 48"/>
              <a:gd name="T20" fmla="*/ 2147483647 w 26"/>
              <a:gd name="T21" fmla="*/ 2147483647 h 48"/>
              <a:gd name="T22" fmla="*/ 2147483647 w 26"/>
              <a:gd name="T23" fmla="*/ 2147483647 h 48"/>
              <a:gd name="T24" fmla="*/ 2147483647 w 26"/>
              <a:gd name="T25" fmla="*/ 2147483647 h 48"/>
              <a:gd name="T26" fmla="*/ 2147483647 w 26"/>
              <a:gd name="T27" fmla="*/ 2147483647 h 48"/>
              <a:gd name="T28" fmla="*/ 2147483647 w 26"/>
              <a:gd name="T29" fmla="*/ 2147483647 h 48"/>
              <a:gd name="T30" fmla="*/ 2147483647 w 26"/>
              <a:gd name="T31" fmla="*/ 2147483647 h 48"/>
              <a:gd name="T32" fmla="*/ 2147483647 w 26"/>
              <a:gd name="T33" fmla="*/ 2147483647 h 48"/>
              <a:gd name="T34" fmla="*/ 2147483647 w 26"/>
              <a:gd name="T35" fmla="*/ 2147483647 h 48"/>
              <a:gd name="T36" fmla="*/ 2147483647 w 26"/>
              <a:gd name="T37" fmla="*/ 2147483647 h 48"/>
              <a:gd name="T38" fmla="*/ 2147483647 w 26"/>
              <a:gd name="T39" fmla="*/ 2147483647 h 48"/>
              <a:gd name="T40" fmla="*/ 2147483647 w 26"/>
              <a:gd name="T41" fmla="*/ 2147483647 h 48"/>
              <a:gd name="T42" fmla="*/ 2147483647 w 26"/>
              <a:gd name="T43" fmla="*/ 2147483647 h 48"/>
              <a:gd name="T44" fmla="*/ 2147483647 w 26"/>
              <a:gd name="T45" fmla="*/ 2147483647 h 48"/>
              <a:gd name="T46" fmla="*/ 2147483647 w 26"/>
              <a:gd name="T47" fmla="*/ 2147483647 h 48"/>
              <a:gd name="T48" fmla="*/ 2147483647 w 26"/>
              <a:gd name="T49" fmla="*/ 2147483647 h 48"/>
              <a:gd name="T50" fmla="*/ 2147483647 w 26"/>
              <a:gd name="T51" fmla="*/ 2147483647 h 48"/>
              <a:gd name="T52" fmla="*/ 2147483647 w 26"/>
              <a:gd name="T53" fmla="*/ 2147483647 h 48"/>
              <a:gd name="T54" fmla="*/ 2147483647 w 26"/>
              <a:gd name="T55" fmla="*/ 2147483647 h 48"/>
              <a:gd name="T56" fmla="*/ 2147483647 w 26"/>
              <a:gd name="T57" fmla="*/ 2147483647 h 48"/>
              <a:gd name="T58" fmla="*/ 2147483647 w 26"/>
              <a:gd name="T59" fmla="*/ 2147483647 h 48"/>
              <a:gd name="T60" fmla="*/ 2147483647 w 26"/>
              <a:gd name="T61" fmla="*/ 2147483647 h 48"/>
              <a:gd name="T62" fmla="*/ 2147483647 w 26"/>
              <a:gd name="T63" fmla="*/ 2147483647 h 48"/>
              <a:gd name="T64" fmla="*/ 2147483647 w 26"/>
              <a:gd name="T65" fmla="*/ 2147483647 h 48"/>
              <a:gd name="T66" fmla="*/ 2147483647 w 26"/>
              <a:gd name="T67" fmla="*/ 2147483647 h 48"/>
              <a:gd name="T68" fmla="*/ 2147483647 w 26"/>
              <a:gd name="T69" fmla="*/ 2147483647 h 48"/>
              <a:gd name="T70" fmla="*/ 2147483647 w 26"/>
              <a:gd name="T71" fmla="*/ 2147483647 h 48"/>
              <a:gd name="T72" fmla="*/ 2147483647 w 26"/>
              <a:gd name="T73" fmla="*/ 2147483647 h 48"/>
              <a:gd name="T74" fmla="*/ 2147483647 w 26"/>
              <a:gd name="T75" fmla="*/ 2147483647 h 48"/>
              <a:gd name="T76" fmla="*/ 2147483647 w 26"/>
              <a:gd name="T77" fmla="*/ 2147483647 h 48"/>
              <a:gd name="T78" fmla="*/ 2147483647 w 26"/>
              <a:gd name="T79" fmla="*/ 2147483647 h 48"/>
              <a:gd name="T80" fmla="*/ 2147483647 w 26"/>
              <a:gd name="T81" fmla="*/ 2147483647 h 48"/>
              <a:gd name="T82" fmla="*/ 2147483647 w 26"/>
              <a:gd name="T83" fmla="*/ 0 h 48"/>
              <a:gd name="T84" fmla="*/ 2147483647 w 26"/>
              <a:gd name="T85" fmla="*/ 2147483647 h 48"/>
              <a:gd name="T86" fmla="*/ 2147483647 w 26"/>
              <a:gd name="T87" fmla="*/ 2147483647 h 48"/>
              <a:gd name="T88" fmla="*/ 2147483647 w 26"/>
              <a:gd name="T89" fmla="*/ 2147483647 h 48"/>
              <a:gd name="T90" fmla="*/ 2147483647 w 26"/>
              <a:gd name="T91" fmla="*/ 2147483647 h 48"/>
              <a:gd name="T92" fmla="*/ 0 w 26"/>
              <a:gd name="T93" fmla="*/ 2147483647 h 48"/>
              <a:gd name="T94" fmla="*/ 0 w 26"/>
              <a:gd name="T95" fmla="*/ 2147483647 h 48"/>
              <a:gd name="T96" fmla="*/ 0 w 26"/>
              <a:gd name="T97" fmla="*/ 2147483647 h 48"/>
              <a:gd name="T98" fmla="*/ 2147483647 w 26"/>
              <a:gd name="T99" fmla="*/ 2147483647 h 48"/>
              <a:gd name="T100" fmla="*/ 2147483647 w 26"/>
              <a:gd name="T101" fmla="*/ 2147483647 h 48"/>
              <a:gd name="T102" fmla="*/ 2147483647 w 26"/>
              <a:gd name="T103" fmla="*/ 2147483647 h 48"/>
              <a:gd name="T104" fmla="*/ 2147483647 w 26"/>
              <a:gd name="T105" fmla="*/ 2147483647 h 48"/>
              <a:gd name="T106" fmla="*/ 2147483647 w 26"/>
              <a:gd name="T107" fmla="*/ 2147483647 h 48"/>
              <a:gd name="T108" fmla="*/ 2147483647 w 26"/>
              <a:gd name="T109" fmla="*/ 2147483647 h 48"/>
              <a:gd name="T110" fmla="*/ 2147483647 w 26"/>
              <a:gd name="T111" fmla="*/ 2147483647 h 48"/>
              <a:gd name="T112" fmla="*/ 2147483647 w 26"/>
              <a:gd name="T113" fmla="*/ 2147483647 h 48"/>
              <a:gd name="T114" fmla="*/ 2147483647 w 26"/>
              <a:gd name="T115" fmla="*/ 2147483647 h 48"/>
              <a:gd name="T116" fmla="*/ 2147483647 w 26"/>
              <a:gd name="T117" fmla="*/ 2147483647 h 48"/>
              <a:gd name="T118" fmla="*/ 2147483647 w 26"/>
              <a:gd name="T119" fmla="*/ 2147483647 h 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
              <a:gd name="T181" fmla="*/ 0 h 48"/>
              <a:gd name="T182" fmla="*/ 26 w 26"/>
              <a:gd name="T183" fmla="*/ 48 h 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 h="48">
                <a:moveTo>
                  <a:pt x="6" y="30"/>
                </a:moveTo>
                <a:lnTo>
                  <a:pt x="5" y="32"/>
                </a:lnTo>
                <a:lnTo>
                  <a:pt x="7" y="32"/>
                </a:lnTo>
                <a:lnTo>
                  <a:pt x="9" y="37"/>
                </a:lnTo>
                <a:lnTo>
                  <a:pt x="9" y="39"/>
                </a:lnTo>
                <a:lnTo>
                  <a:pt x="10" y="41"/>
                </a:lnTo>
                <a:lnTo>
                  <a:pt x="10" y="44"/>
                </a:lnTo>
                <a:lnTo>
                  <a:pt x="11" y="46"/>
                </a:lnTo>
                <a:lnTo>
                  <a:pt x="11" y="48"/>
                </a:lnTo>
                <a:lnTo>
                  <a:pt x="14" y="47"/>
                </a:lnTo>
                <a:lnTo>
                  <a:pt x="15" y="47"/>
                </a:lnTo>
                <a:lnTo>
                  <a:pt x="16" y="47"/>
                </a:lnTo>
                <a:lnTo>
                  <a:pt x="19" y="46"/>
                </a:lnTo>
                <a:lnTo>
                  <a:pt x="22" y="46"/>
                </a:lnTo>
                <a:lnTo>
                  <a:pt x="23" y="46"/>
                </a:lnTo>
                <a:lnTo>
                  <a:pt x="20" y="42"/>
                </a:lnTo>
                <a:lnTo>
                  <a:pt x="21" y="40"/>
                </a:lnTo>
                <a:lnTo>
                  <a:pt x="21" y="37"/>
                </a:lnTo>
                <a:lnTo>
                  <a:pt x="20" y="36"/>
                </a:lnTo>
                <a:lnTo>
                  <a:pt x="20" y="31"/>
                </a:lnTo>
                <a:lnTo>
                  <a:pt x="20" y="29"/>
                </a:lnTo>
                <a:lnTo>
                  <a:pt x="20" y="28"/>
                </a:lnTo>
                <a:lnTo>
                  <a:pt x="20" y="26"/>
                </a:lnTo>
                <a:lnTo>
                  <a:pt x="21" y="25"/>
                </a:lnTo>
                <a:lnTo>
                  <a:pt x="21" y="21"/>
                </a:lnTo>
                <a:lnTo>
                  <a:pt x="21" y="18"/>
                </a:lnTo>
                <a:lnTo>
                  <a:pt x="21" y="16"/>
                </a:lnTo>
                <a:lnTo>
                  <a:pt x="21" y="14"/>
                </a:lnTo>
                <a:lnTo>
                  <a:pt x="23" y="13"/>
                </a:lnTo>
                <a:lnTo>
                  <a:pt x="24" y="12"/>
                </a:lnTo>
                <a:lnTo>
                  <a:pt x="26" y="10"/>
                </a:lnTo>
                <a:lnTo>
                  <a:pt x="24" y="5"/>
                </a:lnTo>
                <a:lnTo>
                  <a:pt x="25" y="2"/>
                </a:lnTo>
                <a:lnTo>
                  <a:pt x="24" y="0"/>
                </a:lnTo>
                <a:lnTo>
                  <a:pt x="19" y="1"/>
                </a:lnTo>
                <a:lnTo>
                  <a:pt x="10" y="4"/>
                </a:lnTo>
                <a:lnTo>
                  <a:pt x="2" y="6"/>
                </a:lnTo>
                <a:lnTo>
                  <a:pt x="1" y="6"/>
                </a:lnTo>
                <a:lnTo>
                  <a:pt x="0" y="6"/>
                </a:lnTo>
                <a:lnTo>
                  <a:pt x="0" y="9"/>
                </a:lnTo>
                <a:lnTo>
                  <a:pt x="2" y="14"/>
                </a:lnTo>
                <a:lnTo>
                  <a:pt x="2" y="15"/>
                </a:lnTo>
                <a:lnTo>
                  <a:pt x="3" y="15"/>
                </a:lnTo>
                <a:lnTo>
                  <a:pt x="4" y="20"/>
                </a:lnTo>
                <a:lnTo>
                  <a:pt x="3" y="21"/>
                </a:lnTo>
                <a:lnTo>
                  <a:pt x="3" y="24"/>
                </a:lnTo>
                <a:lnTo>
                  <a:pt x="5" y="29"/>
                </a:lnTo>
                <a:lnTo>
                  <a:pt x="6" y="30"/>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61" name="Freeform 701"/>
          <p:cNvSpPr>
            <a:spLocks/>
          </p:cNvSpPr>
          <p:nvPr/>
        </p:nvSpPr>
        <p:spPr bwMode="auto">
          <a:xfrm>
            <a:off x="7265988" y="2349500"/>
            <a:ext cx="231775" cy="233363"/>
          </a:xfrm>
          <a:custGeom>
            <a:avLst/>
            <a:gdLst>
              <a:gd name="T0" fmla="*/ 2147483647 w 26"/>
              <a:gd name="T1" fmla="*/ 2147483647 h 26"/>
              <a:gd name="T2" fmla="*/ 2147483647 w 26"/>
              <a:gd name="T3" fmla="*/ 2147483647 h 26"/>
              <a:gd name="T4" fmla="*/ 2147483647 w 26"/>
              <a:gd name="T5" fmla="*/ 2147483647 h 26"/>
              <a:gd name="T6" fmla="*/ 2147483647 w 26"/>
              <a:gd name="T7" fmla="*/ 2147483647 h 26"/>
              <a:gd name="T8" fmla="*/ 2147483647 w 26"/>
              <a:gd name="T9" fmla="*/ 2147483647 h 26"/>
              <a:gd name="T10" fmla="*/ 2147483647 w 26"/>
              <a:gd name="T11" fmla="*/ 2147483647 h 26"/>
              <a:gd name="T12" fmla="*/ 2147483647 w 26"/>
              <a:gd name="T13" fmla="*/ 2147483647 h 26"/>
              <a:gd name="T14" fmla="*/ 2147483647 w 26"/>
              <a:gd name="T15" fmla="*/ 2147483647 h 26"/>
              <a:gd name="T16" fmla="*/ 2147483647 w 26"/>
              <a:gd name="T17" fmla="*/ 2147483647 h 26"/>
              <a:gd name="T18" fmla="*/ 2147483647 w 26"/>
              <a:gd name="T19" fmla="*/ 2147483647 h 26"/>
              <a:gd name="T20" fmla="*/ 2147483647 w 26"/>
              <a:gd name="T21" fmla="*/ 2147483647 h 26"/>
              <a:gd name="T22" fmla="*/ 2147483647 w 26"/>
              <a:gd name="T23" fmla="*/ 2147483647 h 26"/>
              <a:gd name="T24" fmla="*/ 2147483647 w 26"/>
              <a:gd name="T25" fmla="*/ 2147483647 h 26"/>
              <a:gd name="T26" fmla="*/ 2147483647 w 26"/>
              <a:gd name="T27" fmla="*/ 2147483647 h 26"/>
              <a:gd name="T28" fmla="*/ 2147483647 w 26"/>
              <a:gd name="T29" fmla="*/ 2147483647 h 26"/>
              <a:gd name="T30" fmla="*/ 2147483647 w 26"/>
              <a:gd name="T31" fmla="*/ 2147483647 h 26"/>
              <a:gd name="T32" fmla="*/ 2147483647 w 26"/>
              <a:gd name="T33" fmla="*/ 2147483647 h 26"/>
              <a:gd name="T34" fmla="*/ 2147483647 w 26"/>
              <a:gd name="T35" fmla="*/ 2147483647 h 26"/>
              <a:gd name="T36" fmla="*/ 2147483647 w 26"/>
              <a:gd name="T37" fmla="*/ 2147483647 h 26"/>
              <a:gd name="T38" fmla="*/ 2147483647 w 26"/>
              <a:gd name="T39" fmla="*/ 2147483647 h 26"/>
              <a:gd name="T40" fmla="*/ 2147483647 w 26"/>
              <a:gd name="T41" fmla="*/ 2147483647 h 26"/>
              <a:gd name="T42" fmla="*/ 2147483647 w 26"/>
              <a:gd name="T43" fmla="*/ 0 h 26"/>
              <a:gd name="T44" fmla="*/ 2147483647 w 26"/>
              <a:gd name="T45" fmla="*/ 2147483647 h 26"/>
              <a:gd name="T46" fmla="*/ 2147483647 w 26"/>
              <a:gd name="T47" fmla="*/ 2147483647 h 26"/>
              <a:gd name="T48" fmla="*/ 2147483647 w 26"/>
              <a:gd name="T49" fmla="*/ 2147483647 h 26"/>
              <a:gd name="T50" fmla="*/ 2147483647 w 26"/>
              <a:gd name="T51" fmla="*/ 2147483647 h 26"/>
              <a:gd name="T52" fmla="*/ 2147483647 w 26"/>
              <a:gd name="T53" fmla="*/ 2147483647 h 26"/>
              <a:gd name="T54" fmla="*/ 2147483647 w 26"/>
              <a:gd name="T55" fmla="*/ 2147483647 h 26"/>
              <a:gd name="T56" fmla="*/ 2147483647 w 26"/>
              <a:gd name="T57" fmla="*/ 2147483647 h 26"/>
              <a:gd name="T58" fmla="*/ 2147483647 w 26"/>
              <a:gd name="T59" fmla="*/ 2147483647 h 26"/>
              <a:gd name="T60" fmla="*/ 2147483647 w 26"/>
              <a:gd name="T61" fmla="*/ 2147483647 h 26"/>
              <a:gd name="T62" fmla="*/ 2147483647 w 26"/>
              <a:gd name="T63" fmla="*/ 2147483647 h 26"/>
              <a:gd name="T64" fmla="*/ 2147483647 w 26"/>
              <a:gd name="T65" fmla="*/ 2147483647 h 26"/>
              <a:gd name="T66" fmla="*/ 2147483647 w 26"/>
              <a:gd name="T67" fmla="*/ 2147483647 h 26"/>
              <a:gd name="T68" fmla="*/ 2147483647 w 26"/>
              <a:gd name="T69" fmla="*/ 2147483647 h 26"/>
              <a:gd name="T70" fmla="*/ 0 w 26"/>
              <a:gd name="T71" fmla="*/ 2147483647 h 26"/>
              <a:gd name="T72" fmla="*/ 0 w 26"/>
              <a:gd name="T73" fmla="*/ 2147483647 h 26"/>
              <a:gd name="T74" fmla="*/ 0 w 26"/>
              <a:gd name="T75" fmla="*/ 2147483647 h 26"/>
              <a:gd name="T76" fmla="*/ 2147483647 w 26"/>
              <a:gd name="T77" fmla="*/ 2147483647 h 26"/>
              <a:gd name="T78" fmla="*/ 2147483647 w 26"/>
              <a:gd name="T79" fmla="*/ 2147483647 h 26"/>
              <a:gd name="T80" fmla="*/ 2147483647 w 26"/>
              <a:gd name="T81" fmla="*/ 2147483647 h 26"/>
              <a:gd name="T82" fmla="*/ 2147483647 w 26"/>
              <a:gd name="T83" fmla="*/ 2147483647 h 26"/>
              <a:gd name="T84" fmla="*/ 2147483647 w 26"/>
              <a:gd name="T85" fmla="*/ 2147483647 h 26"/>
              <a:gd name="T86" fmla="*/ 2147483647 w 26"/>
              <a:gd name="T87" fmla="*/ 2147483647 h 26"/>
              <a:gd name="T88" fmla="*/ 2147483647 w 26"/>
              <a:gd name="T89" fmla="*/ 2147483647 h 26"/>
              <a:gd name="T90" fmla="*/ 2147483647 w 26"/>
              <a:gd name="T91" fmla="*/ 2147483647 h 26"/>
              <a:gd name="T92" fmla="*/ 2147483647 w 26"/>
              <a:gd name="T93" fmla="*/ 2147483647 h 26"/>
              <a:gd name="T94" fmla="*/ 2147483647 w 26"/>
              <a:gd name="T95" fmla="*/ 2147483647 h 26"/>
              <a:gd name="T96" fmla="*/ 2147483647 w 26"/>
              <a:gd name="T97" fmla="*/ 2147483647 h 26"/>
              <a:gd name="T98" fmla="*/ 2147483647 w 26"/>
              <a:gd name="T99" fmla="*/ 2147483647 h 26"/>
              <a:gd name="T100" fmla="*/ 2147483647 w 26"/>
              <a:gd name="T101" fmla="*/ 2147483647 h 26"/>
              <a:gd name="T102" fmla="*/ 2147483647 w 26"/>
              <a:gd name="T103" fmla="*/ 2147483647 h 2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6"/>
              <a:gd name="T157" fmla="*/ 0 h 26"/>
              <a:gd name="T158" fmla="*/ 26 w 26"/>
              <a:gd name="T159" fmla="*/ 26 h 2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6" h="26">
                <a:moveTo>
                  <a:pt x="9" y="21"/>
                </a:moveTo>
                <a:lnTo>
                  <a:pt x="11" y="19"/>
                </a:lnTo>
                <a:lnTo>
                  <a:pt x="14" y="18"/>
                </a:lnTo>
                <a:lnTo>
                  <a:pt x="15" y="17"/>
                </a:lnTo>
                <a:lnTo>
                  <a:pt x="17" y="17"/>
                </a:lnTo>
                <a:lnTo>
                  <a:pt x="19" y="16"/>
                </a:lnTo>
                <a:lnTo>
                  <a:pt x="24" y="14"/>
                </a:lnTo>
                <a:lnTo>
                  <a:pt x="25" y="14"/>
                </a:lnTo>
                <a:lnTo>
                  <a:pt x="26" y="12"/>
                </a:lnTo>
                <a:lnTo>
                  <a:pt x="25" y="8"/>
                </a:lnTo>
                <a:lnTo>
                  <a:pt x="25" y="7"/>
                </a:lnTo>
                <a:lnTo>
                  <a:pt x="24" y="6"/>
                </a:lnTo>
                <a:lnTo>
                  <a:pt x="24" y="5"/>
                </a:lnTo>
                <a:lnTo>
                  <a:pt x="23" y="2"/>
                </a:lnTo>
                <a:lnTo>
                  <a:pt x="23" y="1"/>
                </a:lnTo>
                <a:lnTo>
                  <a:pt x="23" y="0"/>
                </a:lnTo>
                <a:lnTo>
                  <a:pt x="19" y="1"/>
                </a:lnTo>
                <a:lnTo>
                  <a:pt x="18" y="1"/>
                </a:lnTo>
                <a:lnTo>
                  <a:pt x="16" y="2"/>
                </a:lnTo>
                <a:lnTo>
                  <a:pt x="15" y="2"/>
                </a:lnTo>
                <a:lnTo>
                  <a:pt x="13" y="3"/>
                </a:lnTo>
                <a:lnTo>
                  <a:pt x="9" y="4"/>
                </a:lnTo>
                <a:lnTo>
                  <a:pt x="6" y="4"/>
                </a:lnTo>
                <a:lnTo>
                  <a:pt x="1" y="5"/>
                </a:lnTo>
                <a:lnTo>
                  <a:pt x="0" y="6"/>
                </a:lnTo>
                <a:lnTo>
                  <a:pt x="0" y="7"/>
                </a:lnTo>
                <a:lnTo>
                  <a:pt x="1" y="11"/>
                </a:lnTo>
                <a:lnTo>
                  <a:pt x="1" y="13"/>
                </a:lnTo>
                <a:lnTo>
                  <a:pt x="1" y="14"/>
                </a:lnTo>
                <a:lnTo>
                  <a:pt x="1" y="16"/>
                </a:lnTo>
                <a:lnTo>
                  <a:pt x="2" y="17"/>
                </a:lnTo>
                <a:lnTo>
                  <a:pt x="2" y="18"/>
                </a:lnTo>
                <a:lnTo>
                  <a:pt x="2" y="19"/>
                </a:lnTo>
                <a:lnTo>
                  <a:pt x="4" y="21"/>
                </a:lnTo>
                <a:lnTo>
                  <a:pt x="1" y="24"/>
                </a:lnTo>
                <a:lnTo>
                  <a:pt x="2" y="26"/>
                </a:lnTo>
                <a:lnTo>
                  <a:pt x="6" y="24"/>
                </a:lnTo>
                <a:lnTo>
                  <a:pt x="7" y="22"/>
                </a:lnTo>
                <a:lnTo>
                  <a:pt x="9" y="21"/>
                </a:lnTo>
                <a:close/>
              </a:path>
            </a:pathLst>
          </a:custGeom>
          <a:solidFill>
            <a:srgbClr val="FF008C"/>
          </a:solidFill>
          <a:ln w="0">
            <a:solidFill>
              <a:srgbClr val="000000"/>
            </a:solidFill>
            <a:round/>
            <a:headEnd/>
            <a:tailEnd/>
          </a:ln>
        </p:spPr>
        <p:txBody>
          <a:bodyPr/>
          <a:lstStyle/>
          <a:p>
            <a:endParaRPr lang="en-US"/>
          </a:p>
        </p:txBody>
      </p:sp>
      <p:sp>
        <p:nvSpPr>
          <p:cNvPr id="95262" name="Freeform 700"/>
          <p:cNvSpPr>
            <a:spLocks/>
          </p:cNvSpPr>
          <p:nvPr/>
        </p:nvSpPr>
        <p:spPr bwMode="auto">
          <a:xfrm>
            <a:off x="7408863" y="1357313"/>
            <a:ext cx="501650" cy="787400"/>
          </a:xfrm>
          <a:custGeom>
            <a:avLst/>
            <a:gdLst>
              <a:gd name="T0" fmla="*/ 2147483647 w 56"/>
              <a:gd name="T1" fmla="*/ 2147483647 h 88"/>
              <a:gd name="T2" fmla="*/ 2147483647 w 56"/>
              <a:gd name="T3" fmla="*/ 2147483647 h 88"/>
              <a:gd name="T4" fmla="*/ 2147483647 w 56"/>
              <a:gd name="T5" fmla="*/ 2147483647 h 88"/>
              <a:gd name="T6" fmla="*/ 2147483647 w 56"/>
              <a:gd name="T7" fmla="*/ 2147483647 h 88"/>
              <a:gd name="T8" fmla="*/ 2147483647 w 56"/>
              <a:gd name="T9" fmla="*/ 2147483647 h 88"/>
              <a:gd name="T10" fmla="*/ 2147483647 w 56"/>
              <a:gd name="T11" fmla="*/ 2147483647 h 88"/>
              <a:gd name="T12" fmla="*/ 2147483647 w 56"/>
              <a:gd name="T13" fmla="*/ 2147483647 h 88"/>
              <a:gd name="T14" fmla="*/ 2147483647 w 56"/>
              <a:gd name="T15" fmla="*/ 2147483647 h 88"/>
              <a:gd name="T16" fmla="*/ 2147483647 w 56"/>
              <a:gd name="T17" fmla="*/ 2147483647 h 88"/>
              <a:gd name="T18" fmla="*/ 2147483647 w 56"/>
              <a:gd name="T19" fmla="*/ 2147483647 h 88"/>
              <a:gd name="T20" fmla="*/ 2147483647 w 56"/>
              <a:gd name="T21" fmla="*/ 2147483647 h 88"/>
              <a:gd name="T22" fmla="*/ 2147483647 w 56"/>
              <a:gd name="T23" fmla="*/ 2147483647 h 88"/>
              <a:gd name="T24" fmla="*/ 2147483647 w 56"/>
              <a:gd name="T25" fmla="*/ 2147483647 h 88"/>
              <a:gd name="T26" fmla="*/ 2147483647 w 56"/>
              <a:gd name="T27" fmla="*/ 0 h 88"/>
              <a:gd name="T28" fmla="*/ 2147483647 w 56"/>
              <a:gd name="T29" fmla="*/ 2147483647 h 88"/>
              <a:gd name="T30" fmla="*/ 2147483647 w 56"/>
              <a:gd name="T31" fmla="*/ 2147483647 h 88"/>
              <a:gd name="T32" fmla="*/ 2147483647 w 56"/>
              <a:gd name="T33" fmla="*/ 2147483647 h 88"/>
              <a:gd name="T34" fmla="*/ 2147483647 w 56"/>
              <a:gd name="T35" fmla="*/ 2147483647 h 88"/>
              <a:gd name="T36" fmla="*/ 2147483647 w 56"/>
              <a:gd name="T37" fmla="*/ 2147483647 h 88"/>
              <a:gd name="T38" fmla="*/ 2147483647 w 56"/>
              <a:gd name="T39" fmla="*/ 2147483647 h 88"/>
              <a:gd name="T40" fmla="*/ 2147483647 w 56"/>
              <a:gd name="T41" fmla="*/ 2147483647 h 88"/>
              <a:gd name="T42" fmla="*/ 2147483647 w 56"/>
              <a:gd name="T43" fmla="*/ 2147483647 h 88"/>
              <a:gd name="T44" fmla="*/ 2147483647 w 56"/>
              <a:gd name="T45" fmla="*/ 2147483647 h 88"/>
              <a:gd name="T46" fmla="*/ 2147483647 w 56"/>
              <a:gd name="T47" fmla="*/ 2147483647 h 88"/>
              <a:gd name="T48" fmla="*/ 2147483647 w 56"/>
              <a:gd name="T49" fmla="*/ 2147483647 h 88"/>
              <a:gd name="T50" fmla="*/ 2147483647 w 56"/>
              <a:gd name="T51" fmla="*/ 2147483647 h 88"/>
              <a:gd name="T52" fmla="*/ 2147483647 w 56"/>
              <a:gd name="T53" fmla="*/ 2147483647 h 88"/>
              <a:gd name="T54" fmla="*/ 2147483647 w 56"/>
              <a:gd name="T55" fmla="*/ 2147483647 h 88"/>
              <a:gd name="T56" fmla="*/ 2147483647 w 56"/>
              <a:gd name="T57" fmla="*/ 2147483647 h 88"/>
              <a:gd name="T58" fmla="*/ 2147483647 w 56"/>
              <a:gd name="T59" fmla="*/ 2147483647 h 88"/>
              <a:gd name="T60" fmla="*/ 2147483647 w 56"/>
              <a:gd name="T61" fmla="*/ 2147483647 h 88"/>
              <a:gd name="T62" fmla="*/ 2147483647 w 56"/>
              <a:gd name="T63" fmla="*/ 2147483647 h 88"/>
              <a:gd name="T64" fmla="*/ 2147483647 w 56"/>
              <a:gd name="T65" fmla="*/ 2147483647 h 88"/>
              <a:gd name="T66" fmla="*/ 2147483647 w 56"/>
              <a:gd name="T67" fmla="*/ 2147483647 h 88"/>
              <a:gd name="T68" fmla="*/ 2147483647 w 56"/>
              <a:gd name="T69" fmla="*/ 2147483647 h 88"/>
              <a:gd name="T70" fmla="*/ 2147483647 w 56"/>
              <a:gd name="T71" fmla="*/ 2147483647 h 88"/>
              <a:gd name="T72" fmla="*/ 2147483647 w 56"/>
              <a:gd name="T73" fmla="*/ 2147483647 h 88"/>
              <a:gd name="T74" fmla="*/ 2147483647 w 56"/>
              <a:gd name="T75" fmla="*/ 2147483647 h 88"/>
              <a:gd name="T76" fmla="*/ 2147483647 w 56"/>
              <a:gd name="T77" fmla="*/ 2147483647 h 88"/>
              <a:gd name="T78" fmla="*/ 2147483647 w 56"/>
              <a:gd name="T79" fmla="*/ 2147483647 h 88"/>
              <a:gd name="T80" fmla="*/ 2147483647 w 56"/>
              <a:gd name="T81" fmla="*/ 2147483647 h 88"/>
              <a:gd name="T82" fmla="*/ 2147483647 w 56"/>
              <a:gd name="T83" fmla="*/ 2147483647 h 88"/>
              <a:gd name="T84" fmla="*/ 2147483647 w 56"/>
              <a:gd name="T85" fmla="*/ 2147483647 h 88"/>
              <a:gd name="T86" fmla="*/ 2147483647 w 56"/>
              <a:gd name="T87" fmla="*/ 2147483647 h 88"/>
              <a:gd name="T88" fmla="*/ 2147483647 w 56"/>
              <a:gd name="T89" fmla="*/ 2147483647 h 88"/>
              <a:gd name="T90" fmla="*/ 2147483647 w 56"/>
              <a:gd name="T91" fmla="*/ 2147483647 h 88"/>
              <a:gd name="T92" fmla="*/ 2147483647 w 56"/>
              <a:gd name="T93" fmla="*/ 2147483647 h 88"/>
              <a:gd name="T94" fmla="*/ 2147483647 w 56"/>
              <a:gd name="T95" fmla="*/ 2147483647 h 88"/>
              <a:gd name="T96" fmla="*/ 2147483647 w 56"/>
              <a:gd name="T97" fmla="*/ 2147483647 h 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88"/>
              <a:gd name="T149" fmla="*/ 56 w 56"/>
              <a:gd name="T150" fmla="*/ 88 h 8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88">
                <a:moveTo>
                  <a:pt x="9" y="76"/>
                </a:moveTo>
                <a:lnTo>
                  <a:pt x="8" y="72"/>
                </a:lnTo>
                <a:lnTo>
                  <a:pt x="6" y="67"/>
                </a:lnTo>
                <a:lnTo>
                  <a:pt x="4" y="58"/>
                </a:lnTo>
                <a:lnTo>
                  <a:pt x="1" y="50"/>
                </a:lnTo>
                <a:lnTo>
                  <a:pt x="0" y="49"/>
                </a:lnTo>
                <a:lnTo>
                  <a:pt x="1" y="47"/>
                </a:lnTo>
                <a:lnTo>
                  <a:pt x="4" y="48"/>
                </a:lnTo>
                <a:lnTo>
                  <a:pt x="4" y="45"/>
                </a:lnTo>
                <a:lnTo>
                  <a:pt x="6" y="45"/>
                </a:lnTo>
                <a:lnTo>
                  <a:pt x="5" y="41"/>
                </a:lnTo>
                <a:lnTo>
                  <a:pt x="5" y="39"/>
                </a:lnTo>
                <a:lnTo>
                  <a:pt x="7" y="37"/>
                </a:lnTo>
                <a:lnTo>
                  <a:pt x="8" y="33"/>
                </a:lnTo>
                <a:lnTo>
                  <a:pt x="7" y="32"/>
                </a:lnTo>
                <a:lnTo>
                  <a:pt x="7" y="30"/>
                </a:lnTo>
                <a:lnTo>
                  <a:pt x="6" y="28"/>
                </a:lnTo>
                <a:lnTo>
                  <a:pt x="8" y="24"/>
                </a:lnTo>
                <a:lnTo>
                  <a:pt x="7" y="21"/>
                </a:lnTo>
                <a:lnTo>
                  <a:pt x="7" y="19"/>
                </a:lnTo>
                <a:lnTo>
                  <a:pt x="13" y="2"/>
                </a:lnTo>
                <a:lnTo>
                  <a:pt x="16" y="4"/>
                </a:lnTo>
                <a:lnTo>
                  <a:pt x="17" y="5"/>
                </a:lnTo>
                <a:lnTo>
                  <a:pt x="22" y="3"/>
                </a:lnTo>
                <a:lnTo>
                  <a:pt x="24" y="0"/>
                </a:lnTo>
                <a:lnTo>
                  <a:pt x="25" y="0"/>
                </a:lnTo>
                <a:lnTo>
                  <a:pt x="30" y="2"/>
                </a:lnTo>
                <a:lnTo>
                  <a:pt x="32" y="3"/>
                </a:lnTo>
                <a:lnTo>
                  <a:pt x="33" y="4"/>
                </a:lnTo>
                <a:lnTo>
                  <a:pt x="41" y="29"/>
                </a:lnTo>
                <a:lnTo>
                  <a:pt x="45" y="29"/>
                </a:lnTo>
                <a:lnTo>
                  <a:pt x="47" y="35"/>
                </a:lnTo>
                <a:lnTo>
                  <a:pt x="49" y="37"/>
                </a:lnTo>
                <a:lnTo>
                  <a:pt x="50" y="37"/>
                </a:lnTo>
                <a:lnTo>
                  <a:pt x="50" y="36"/>
                </a:lnTo>
                <a:lnTo>
                  <a:pt x="52" y="36"/>
                </a:lnTo>
                <a:lnTo>
                  <a:pt x="55" y="39"/>
                </a:lnTo>
                <a:lnTo>
                  <a:pt x="56" y="41"/>
                </a:lnTo>
                <a:lnTo>
                  <a:pt x="54" y="46"/>
                </a:lnTo>
                <a:lnTo>
                  <a:pt x="53" y="46"/>
                </a:lnTo>
                <a:lnTo>
                  <a:pt x="54" y="46"/>
                </a:lnTo>
                <a:lnTo>
                  <a:pt x="53" y="46"/>
                </a:lnTo>
                <a:lnTo>
                  <a:pt x="52" y="46"/>
                </a:lnTo>
                <a:lnTo>
                  <a:pt x="52" y="47"/>
                </a:lnTo>
                <a:lnTo>
                  <a:pt x="51" y="48"/>
                </a:lnTo>
                <a:lnTo>
                  <a:pt x="51" y="49"/>
                </a:lnTo>
                <a:lnTo>
                  <a:pt x="50" y="51"/>
                </a:lnTo>
                <a:lnTo>
                  <a:pt x="50" y="50"/>
                </a:lnTo>
                <a:lnTo>
                  <a:pt x="47" y="50"/>
                </a:lnTo>
                <a:lnTo>
                  <a:pt x="47" y="52"/>
                </a:lnTo>
                <a:lnTo>
                  <a:pt x="46" y="53"/>
                </a:lnTo>
                <a:lnTo>
                  <a:pt x="45" y="53"/>
                </a:lnTo>
                <a:lnTo>
                  <a:pt x="45" y="54"/>
                </a:lnTo>
                <a:lnTo>
                  <a:pt x="43" y="57"/>
                </a:lnTo>
                <a:lnTo>
                  <a:pt x="41" y="57"/>
                </a:lnTo>
                <a:lnTo>
                  <a:pt x="39" y="55"/>
                </a:lnTo>
                <a:lnTo>
                  <a:pt x="39" y="56"/>
                </a:lnTo>
                <a:lnTo>
                  <a:pt x="38" y="61"/>
                </a:lnTo>
                <a:lnTo>
                  <a:pt x="35" y="58"/>
                </a:lnTo>
                <a:lnTo>
                  <a:pt x="34" y="54"/>
                </a:lnTo>
                <a:lnTo>
                  <a:pt x="34" y="56"/>
                </a:lnTo>
                <a:lnTo>
                  <a:pt x="33" y="57"/>
                </a:lnTo>
                <a:lnTo>
                  <a:pt x="33" y="60"/>
                </a:lnTo>
                <a:lnTo>
                  <a:pt x="33" y="62"/>
                </a:lnTo>
                <a:lnTo>
                  <a:pt x="34" y="64"/>
                </a:lnTo>
                <a:lnTo>
                  <a:pt x="31" y="68"/>
                </a:lnTo>
                <a:lnTo>
                  <a:pt x="30" y="68"/>
                </a:lnTo>
                <a:lnTo>
                  <a:pt x="29" y="68"/>
                </a:lnTo>
                <a:lnTo>
                  <a:pt x="28" y="69"/>
                </a:lnTo>
                <a:lnTo>
                  <a:pt x="27" y="70"/>
                </a:lnTo>
                <a:lnTo>
                  <a:pt x="26" y="70"/>
                </a:lnTo>
                <a:lnTo>
                  <a:pt x="26" y="72"/>
                </a:lnTo>
                <a:lnTo>
                  <a:pt x="25" y="73"/>
                </a:lnTo>
                <a:lnTo>
                  <a:pt x="24" y="72"/>
                </a:lnTo>
                <a:lnTo>
                  <a:pt x="23" y="72"/>
                </a:lnTo>
                <a:lnTo>
                  <a:pt x="23" y="73"/>
                </a:lnTo>
                <a:lnTo>
                  <a:pt x="21" y="74"/>
                </a:lnTo>
                <a:lnTo>
                  <a:pt x="20" y="76"/>
                </a:lnTo>
                <a:lnTo>
                  <a:pt x="21" y="77"/>
                </a:lnTo>
                <a:lnTo>
                  <a:pt x="20" y="77"/>
                </a:lnTo>
                <a:lnTo>
                  <a:pt x="19" y="78"/>
                </a:lnTo>
                <a:lnTo>
                  <a:pt x="19" y="79"/>
                </a:lnTo>
                <a:lnTo>
                  <a:pt x="17" y="84"/>
                </a:lnTo>
                <a:lnTo>
                  <a:pt x="17" y="86"/>
                </a:lnTo>
                <a:lnTo>
                  <a:pt x="17" y="88"/>
                </a:lnTo>
                <a:lnTo>
                  <a:pt x="16" y="88"/>
                </a:lnTo>
                <a:lnTo>
                  <a:pt x="15" y="87"/>
                </a:lnTo>
                <a:lnTo>
                  <a:pt x="14" y="85"/>
                </a:lnTo>
                <a:lnTo>
                  <a:pt x="12" y="84"/>
                </a:lnTo>
                <a:lnTo>
                  <a:pt x="11" y="80"/>
                </a:lnTo>
                <a:lnTo>
                  <a:pt x="9" y="76"/>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63" name="Freeform 699"/>
          <p:cNvSpPr>
            <a:spLocks/>
          </p:cNvSpPr>
          <p:nvPr/>
        </p:nvSpPr>
        <p:spPr bwMode="auto">
          <a:xfrm>
            <a:off x="7766050" y="1884363"/>
            <a:ext cx="19050" cy="9525"/>
          </a:xfrm>
          <a:custGeom>
            <a:avLst/>
            <a:gdLst>
              <a:gd name="T0" fmla="*/ 0 w 2"/>
              <a:gd name="T1" fmla="*/ 2147483647 h 1"/>
              <a:gd name="T2" fmla="*/ 2147483647 w 2"/>
              <a:gd name="T3" fmla="*/ 2147483647 h 1"/>
              <a:gd name="T4" fmla="*/ 2147483647 w 2"/>
              <a:gd name="T5" fmla="*/ 0 h 1"/>
              <a:gd name="T6" fmla="*/ 0 w 2"/>
              <a:gd name="T7" fmla="*/ 0 h 1"/>
              <a:gd name="T8" fmla="*/ 0 w 2"/>
              <a:gd name="T9" fmla="*/ 2147483647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1"/>
                </a:moveTo>
                <a:lnTo>
                  <a:pt x="2" y="1"/>
                </a:lnTo>
                <a:lnTo>
                  <a:pt x="1" y="0"/>
                </a:lnTo>
                <a:lnTo>
                  <a:pt x="0" y="0"/>
                </a:lnTo>
                <a:lnTo>
                  <a:pt x="0" y="1"/>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64" name="Freeform 698"/>
          <p:cNvSpPr>
            <a:spLocks/>
          </p:cNvSpPr>
          <p:nvPr/>
        </p:nvSpPr>
        <p:spPr bwMode="auto">
          <a:xfrm>
            <a:off x="7256463" y="2179638"/>
            <a:ext cx="457200" cy="241300"/>
          </a:xfrm>
          <a:custGeom>
            <a:avLst/>
            <a:gdLst>
              <a:gd name="T0" fmla="*/ 2147483647 w 51"/>
              <a:gd name="T1" fmla="*/ 2147483647 h 27"/>
              <a:gd name="T2" fmla="*/ 2147483647 w 51"/>
              <a:gd name="T3" fmla="*/ 2147483647 h 27"/>
              <a:gd name="T4" fmla="*/ 2147483647 w 51"/>
              <a:gd name="T5" fmla="*/ 2147483647 h 27"/>
              <a:gd name="T6" fmla="*/ 2147483647 w 51"/>
              <a:gd name="T7" fmla="*/ 2147483647 h 27"/>
              <a:gd name="T8" fmla="*/ 2147483647 w 51"/>
              <a:gd name="T9" fmla="*/ 2147483647 h 27"/>
              <a:gd name="T10" fmla="*/ 2147483647 w 51"/>
              <a:gd name="T11" fmla="*/ 2147483647 h 27"/>
              <a:gd name="T12" fmla="*/ 2147483647 w 51"/>
              <a:gd name="T13" fmla="*/ 2147483647 h 27"/>
              <a:gd name="T14" fmla="*/ 2147483647 w 51"/>
              <a:gd name="T15" fmla="*/ 2147483647 h 27"/>
              <a:gd name="T16" fmla="*/ 2147483647 w 51"/>
              <a:gd name="T17" fmla="*/ 2147483647 h 27"/>
              <a:gd name="T18" fmla="*/ 2147483647 w 51"/>
              <a:gd name="T19" fmla="*/ 2147483647 h 27"/>
              <a:gd name="T20" fmla="*/ 2147483647 w 51"/>
              <a:gd name="T21" fmla="*/ 2147483647 h 27"/>
              <a:gd name="T22" fmla="*/ 2147483647 w 51"/>
              <a:gd name="T23" fmla="*/ 2147483647 h 27"/>
              <a:gd name="T24" fmla="*/ 2147483647 w 51"/>
              <a:gd name="T25" fmla="*/ 2147483647 h 27"/>
              <a:gd name="T26" fmla="*/ 2147483647 w 51"/>
              <a:gd name="T27" fmla="*/ 2147483647 h 27"/>
              <a:gd name="T28" fmla="*/ 2147483647 w 51"/>
              <a:gd name="T29" fmla="*/ 2147483647 h 27"/>
              <a:gd name="T30" fmla="*/ 2147483647 w 51"/>
              <a:gd name="T31" fmla="*/ 2147483647 h 27"/>
              <a:gd name="T32" fmla="*/ 2147483647 w 51"/>
              <a:gd name="T33" fmla="*/ 2147483647 h 27"/>
              <a:gd name="T34" fmla="*/ 2147483647 w 51"/>
              <a:gd name="T35" fmla="*/ 2147483647 h 27"/>
              <a:gd name="T36" fmla="*/ 2147483647 w 51"/>
              <a:gd name="T37" fmla="*/ 2147483647 h 27"/>
              <a:gd name="T38" fmla="*/ 2147483647 w 51"/>
              <a:gd name="T39" fmla="*/ 2147483647 h 27"/>
              <a:gd name="T40" fmla="*/ 0 w 51"/>
              <a:gd name="T41" fmla="*/ 2147483647 h 27"/>
              <a:gd name="T42" fmla="*/ 0 w 51"/>
              <a:gd name="T43" fmla="*/ 2147483647 h 27"/>
              <a:gd name="T44" fmla="*/ 0 w 51"/>
              <a:gd name="T45" fmla="*/ 2147483647 h 27"/>
              <a:gd name="T46" fmla="*/ 2147483647 w 51"/>
              <a:gd name="T47" fmla="*/ 2147483647 h 27"/>
              <a:gd name="T48" fmla="*/ 2147483647 w 51"/>
              <a:gd name="T49" fmla="*/ 2147483647 h 27"/>
              <a:gd name="T50" fmla="*/ 2147483647 w 51"/>
              <a:gd name="T51" fmla="*/ 2147483647 h 27"/>
              <a:gd name="T52" fmla="*/ 2147483647 w 51"/>
              <a:gd name="T53" fmla="*/ 2147483647 h 27"/>
              <a:gd name="T54" fmla="*/ 2147483647 w 51"/>
              <a:gd name="T55" fmla="*/ 2147483647 h 27"/>
              <a:gd name="T56" fmla="*/ 2147483647 w 51"/>
              <a:gd name="T57" fmla="*/ 2147483647 h 27"/>
              <a:gd name="T58" fmla="*/ 2147483647 w 51"/>
              <a:gd name="T59" fmla="*/ 2147483647 h 27"/>
              <a:gd name="T60" fmla="*/ 2147483647 w 51"/>
              <a:gd name="T61" fmla="*/ 2147483647 h 27"/>
              <a:gd name="T62" fmla="*/ 2147483647 w 51"/>
              <a:gd name="T63" fmla="*/ 2147483647 h 27"/>
              <a:gd name="T64" fmla="*/ 2147483647 w 51"/>
              <a:gd name="T65" fmla="*/ 2147483647 h 27"/>
              <a:gd name="T66" fmla="*/ 2147483647 w 51"/>
              <a:gd name="T67" fmla="*/ 2147483647 h 27"/>
              <a:gd name="T68" fmla="*/ 2147483647 w 51"/>
              <a:gd name="T69" fmla="*/ 0 h 27"/>
              <a:gd name="T70" fmla="*/ 2147483647 w 51"/>
              <a:gd name="T71" fmla="*/ 2147483647 h 27"/>
              <a:gd name="T72" fmla="*/ 2147483647 w 51"/>
              <a:gd name="T73" fmla="*/ 2147483647 h 27"/>
              <a:gd name="T74" fmla="*/ 2147483647 w 51"/>
              <a:gd name="T75" fmla="*/ 2147483647 h 27"/>
              <a:gd name="T76" fmla="*/ 2147483647 w 51"/>
              <a:gd name="T77" fmla="*/ 2147483647 h 27"/>
              <a:gd name="T78" fmla="*/ 2147483647 w 51"/>
              <a:gd name="T79" fmla="*/ 2147483647 h 27"/>
              <a:gd name="T80" fmla="*/ 2147483647 w 51"/>
              <a:gd name="T81" fmla="*/ 2147483647 h 27"/>
              <a:gd name="T82" fmla="*/ 2147483647 w 51"/>
              <a:gd name="T83" fmla="*/ 2147483647 h 27"/>
              <a:gd name="T84" fmla="*/ 2147483647 w 51"/>
              <a:gd name="T85" fmla="*/ 2147483647 h 27"/>
              <a:gd name="T86" fmla="*/ 2147483647 w 51"/>
              <a:gd name="T87" fmla="*/ 2147483647 h 27"/>
              <a:gd name="T88" fmla="*/ 2147483647 w 51"/>
              <a:gd name="T89" fmla="*/ 2147483647 h 27"/>
              <a:gd name="T90" fmla="*/ 2147483647 w 51"/>
              <a:gd name="T91" fmla="*/ 2147483647 h 27"/>
              <a:gd name="T92" fmla="*/ 2147483647 w 51"/>
              <a:gd name="T93" fmla="*/ 2147483647 h 27"/>
              <a:gd name="T94" fmla="*/ 2147483647 w 51"/>
              <a:gd name="T95" fmla="*/ 2147483647 h 27"/>
              <a:gd name="T96" fmla="*/ 2147483647 w 51"/>
              <a:gd name="T97" fmla="*/ 2147483647 h 27"/>
              <a:gd name="T98" fmla="*/ 2147483647 w 51"/>
              <a:gd name="T99" fmla="*/ 2147483647 h 27"/>
              <a:gd name="T100" fmla="*/ 2147483647 w 51"/>
              <a:gd name="T101" fmla="*/ 2147483647 h 27"/>
              <a:gd name="T102" fmla="*/ 2147483647 w 51"/>
              <a:gd name="T103" fmla="*/ 2147483647 h 27"/>
              <a:gd name="T104" fmla="*/ 2147483647 w 51"/>
              <a:gd name="T105" fmla="*/ 2147483647 h 2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
              <a:gd name="T160" fmla="*/ 0 h 27"/>
              <a:gd name="T161" fmla="*/ 51 w 51"/>
              <a:gd name="T162" fmla="*/ 27 h 2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 h="27">
                <a:moveTo>
                  <a:pt x="41" y="21"/>
                </a:moveTo>
                <a:lnTo>
                  <a:pt x="40" y="22"/>
                </a:lnTo>
                <a:lnTo>
                  <a:pt x="39" y="23"/>
                </a:lnTo>
                <a:lnTo>
                  <a:pt x="38" y="23"/>
                </a:lnTo>
                <a:lnTo>
                  <a:pt x="38" y="25"/>
                </a:lnTo>
                <a:lnTo>
                  <a:pt x="37" y="27"/>
                </a:lnTo>
                <a:lnTo>
                  <a:pt x="36" y="27"/>
                </a:lnTo>
                <a:lnTo>
                  <a:pt x="35" y="25"/>
                </a:lnTo>
                <a:lnTo>
                  <a:pt x="35" y="24"/>
                </a:lnTo>
                <a:lnTo>
                  <a:pt x="34" y="23"/>
                </a:lnTo>
                <a:lnTo>
                  <a:pt x="33" y="23"/>
                </a:lnTo>
                <a:lnTo>
                  <a:pt x="33" y="22"/>
                </a:lnTo>
                <a:lnTo>
                  <a:pt x="32" y="22"/>
                </a:lnTo>
                <a:lnTo>
                  <a:pt x="31" y="20"/>
                </a:lnTo>
                <a:lnTo>
                  <a:pt x="30" y="20"/>
                </a:lnTo>
                <a:lnTo>
                  <a:pt x="30" y="18"/>
                </a:lnTo>
                <a:lnTo>
                  <a:pt x="29" y="18"/>
                </a:lnTo>
                <a:lnTo>
                  <a:pt x="28" y="18"/>
                </a:lnTo>
                <a:lnTo>
                  <a:pt x="28" y="19"/>
                </a:lnTo>
                <a:lnTo>
                  <a:pt x="25" y="19"/>
                </a:lnTo>
                <a:lnTo>
                  <a:pt x="24" y="20"/>
                </a:lnTo>
                <a:lnTo>
                  <a:pt x="24" y="19"/>
                </a:lnTo>
                <a:lnTo>
                  <a:pt x="20" y="20"/>
                </a:lnTo>
                <a:lnTo>
                  <a:pt x="19" y="20"/>
                </a:lnTo>
                <a:lnTo>
                  <a:pt x="17" y="21"/>
                </a:lnTo>
                <a:lnTo>
                  <a:pt x="16" y="21"/>
                </a:lnTo>
                <a:lnTo>
                  <a:pt x="14" y="22"/>
                </a:lnTo>
                <a:lnTo>
                  <a:pt x="10" y="23"/>
                </a:lnTo>
                <a:lnTo>
                  <a:pt x="7" y="23"/>
                </a:lnTo>
                <a:lnTo>
                  <a:pt x="2" y="24"/>
                </a:lnTo>
                <a:lnTo>
                  <a:pt x="1" y="25"/>
                </a:lnTo>
                <a:lnTo>
                  <a:pt x="0" y="24"/>
                </a:lnTo>
                <a:lnTo>
                  <a:pt x="0" y="23"/>
                </a:lnTo>
                <a:lnTo>
                  <a:pt x="0" y="16"/>
                </a:lnTo>
                <a:lnTo>
                  <a:pt x="0" y="13"/>
                </a:lnTo>
                <a:lnTo>
                  <a:pt x="0" y="12"/>
                </a:lnTo>
                <a:lnTo>
                  <a:pt x="0" y="11"/>
                </a:lnTo>
                <a:lnTo>
                  <a:pt x="3" y="10"/>
                </a:lnTo>
                <a:lnTo>
                  <a:pt x="4" y="10"/>
                </a:lnTo>
                <a:lnTo>
                  <a:pt x="5" y="10"/>
                </a:lnTo>
                <a:lnTo>
                  <a:pt x="8" y="9"/>
                </a:lnTo>
                <a:lnTo>
                  <a:pt x="11" y="9"/>
                </a:lnTo>
                <a:lnTo>
                  <a:pt x="12" y="9"/>
                </a:lnTo>
                <a:lnTo>
                  <a:pt x="13" y="8"/>
                </a:lnTo>
                <a:lnTo>
                  <a:pt x="14" y="8"/>
                </a:lnTo>
                <a:lnTo>
                  <a:pt x="17" y="7"/>
                </a:lnTo>
                <a:lnTo>
                  <a:pt x="18" y="7"/>
                </a:lnTo>
                <a:lnTo>
                  <a:pt x="19" y="7"/>
                </a:lnTo>
                <a:lnTo>
                  <a:pt x="27" y="5"/>
                </a:lnTo>
                <a:lnTo>
                  <a:pt x="28" y="4"/>
                </a:lnTo>
                <a:lnTo>
                  <a:pt x="30" y="2"/>
                </a:lnTo>
                <a:lnTo>
                  <a:pt x="30" y="1"/>
                </a:lnTo>
                <a:lnTo>
                  <a:pt x="33" y="0"/>
                </a:lnTo>
                <a:lnTo>
                  <a:pt x="35" y="3"/>
                </a:lnTo>
                <a:lnTo>
                  <a:pt x="37" y="3"/>
                </a:lnTo>
                <a:lnTo>
                  <a:pt x="37" y="4"/>
                </a:lnTo>
                <a:lnTo>
                  <a:pt x="35" y="6"/>
                </a:lnTo>
                <a:lnTo>
                  <a:pt x="34" y="9"/>
                </a:lnTo>
                <a:lnTo>
                  <a:pt x="33" y="8"/>
                </a:lnTo>
                <a:lnTo>
                  <a:pt x="33" y="10"/>
                </a:lnTo>
                <a:lnTo>
                  <a:pt x="34" y="11"/>
                </a:lnTo>
                <a:lnTo>
                  <a:pt x="36" y="11"/>
                </a:lnTo>
                <a:lnTo>
                  <a:pt x="37" y="11"/>
                </a:lnTo>
                <a:lnTo>
                  <a:pt x="40" y="15"/>
                </a:lnTo>
                <a:lnTo>
                  <a:pt x="39" y="16"/>
                </a:lnTo>
                <a:lnTo>
                  <a:pt x="40" y="16"/>
                </a:lnTo>
                <a:lnTo>
                  <a:pt x="41" y="16"/>
                </a:lnTo>
                <a:lnTo>
                  <a:pt x="42" y="19"/>
                </a:lnTo>
                <a:lnTo>
                  <a:pt x="43" y="19"/>
                </a:lnTo>
                <a:lnTo>
                  <a:pt x="47" y="19"/>
                </a:lnTo>
                <a:lnTo>
                  <a:pt x="49" y="17"/>
                </a:lnTo>
                <a:lnTo>
                  <a:pt x="49" y="15"/>
                </a:lnTo>
                <a:lnTo>
                  <a:pt x="48" y="15"/>
                </a:lnTo>
                <a:lnTo>
                  <a:pt x="46" y="12"/>
                </a:lnTo>
                <a:lnTo>
                  <a:pt x="48" y="13"/>
                </a:lnTo>
                <a:lnTo>
                  <a:pt x="51" y="19"/>
                </a:lnTo>
                <a:lnTo>
                  <a:pt x="51" y="21"/>
                </a:lnTo>
                <a:lnTo>
                  <a:pt x="51" y="19"/>
                </a:lnTo>
                <a:lnTo>
                  <a:pt x="50" y="19"/>
                </a:lnTo>
                <a:lnTo>
                  <a:pt x="45" y="22"/>
                </a:lnTo>
                <a:lnTo>
                  <a:pt x="44" y="23"/>
                </a:lnTo>
                <a:lnTo>
                  <a:pt x="42" y="24"/>
                </a:lnTo>
                <a:lnTo>
                  <a:pt x="42" y="25"/>
                </a:lnTo>
                <a:lnTo>
                  <a:pt x="39" y="27"/>
                </a:lnTo>
                <a:lnTo>
                  <a:pt x="42" y="24"/>
                </a:lnTo>
                <a:lnTo>
                  <a:pt x="42" y="22"/>
                </a:lnTo>
                <a:lnTo>
                  <a:pt x="41" y="21"/>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65" name="Freeform 697"/>
          <p:cNvSpPr>
            <a:spLocks/>
          </p:cNvSpPr>
          <p:nvPr/>
        </p:nvSpPr>
        <p:spPr bwMode="auto">
          <a:xfrm>
            <a:off x="7615238" y="2403475"/>
            <a:ext cx="52387" cy="36513"/>
          </a:xfrm>
          <a:custGeom>
            <a:avLst/>
            <a:gdLst>
              <a:gd name="T0" fmla="*/ 0 w 6"/>
              <a:gd name="T1" fmla="*/ 2147483647 h 4"/>
              <a:gd name="T2" fmla="*/ 2147483647 w 6"/>
              <a:gd name="T3" fmla="*/ 2147483647 h 4"/>
              <a:gd name="T4" fmla="*/ 2147483647 w 6"/>
              <a:gd name="T5" fmla="*/ 2147483647 h 4"/>
              <a:gd name="T6" fmla="*/ 2147483647 w 6"/>
              <a:gd name="T7" fmla="*/ 2147483647 h 4"/>
              <a:gd name="T8" fmla="*/ 2147483647 w 6"/>
              <a:gd name="T9" fmla="*/ 2147483647 h 4"/>
              <a:gd name="T10" fmla="*/ 2147483647 w 6"/>
              <a:gd name="T11" fmla="*/ 0 h 4"/>
              <a:gd name="T12" fmla="*/ 2147483647 w 6"/>
              <a:gd name="T13" fmla="*/ 2147483647 h 4"/>
              <a:gd name="T14" fmla="*/ 0 w 6"/>
              <a:gd name="T15" fmla="*/ 2147483647 h 4"/>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4"/>
              <a:gd name="T26" fmla="*/ 6 w 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4">
                <a:moveTo>
                  <a:pt x="0" y="3"/>
                </a:moveTo>
                <a:lnTo>
                  <a:pt x="1" y="4"/>
                </a:lnTo>
                <a:lnTo>
                  <a:pt x="2" y="3"/>
                </a:lnTo>
                <a:lnTo>
                  <a:pt x="6" y="2"/>
                </a:lnTo>
                <a:lnTo>
                  <a:pt x="5" y="1"/>
                </a:lnTo>
                <a:lnTo>
                  <a:pt x="3" y="0"/>
                </a:lnTo>
                <a:lnTo>
                  <a:pt x="2" y="2"/>
                </a:lnTo>
                <a:lnTo>
                  <a:pt x="0" y="3"/>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66" name="Freeform 696"/>
          <p:cNvSpPr>
            <a:spLocks/>
          </p:cNvSpPr>
          <p:nvPr/>
        </p:nvSpPr>
        <p:spPr bwMode="auto">
          <a:xfrm>
            <a:off x="7686675" y="2395538"/>
            <a:ext cx="34925" cy="25400"/>
          </a:xfrm>
          <a:custGeom>
            <a:avLst/>
            <a:gdLst>
              <a:gd name="T0" fmla="*/ 0 w 4"/>
              <a:gd name="T1" fmla="*/ 2147483647 h 3"/>
              <a:gd name="T2" fmla="*/ 2147483647 w 4"/>
              <a:gd name="T3" fmla="*/ 2147483647 h 3"/>
              <a:gd name="T4" fmla="*/ 2147483647 w 4"/>
              <a:gd name="T5" fmla="*/ 2147483647 h 3"/>
              <a:gd name="T6" fmla="*/ 2147483647 w 4"/>
              <a:gd name="T7" fmla="*/ 2147483647 h 3"/>
              <a:gd name="T8" fmla="*/ 2147483647 w 4"/>
              <a:gd name="T9" fmla="*/ 2147483647 h 3"/>
              <a:gd name="T10" fmla="*/ 2147483647 w 4"/>
              <a:gd name="T11" fmla="*/ 0 h 3"/>
              <a:gd name="T12" fmla="*/ 2147483647 w 4"/>
              <a:gd name="T13" fmla="*/ 2147483647 h 3"/>
              <a:gd name="T14" fmla="*/ 2147483647 w 4"/>
              <a:gd name="T15" fmla="*/ 2147483647 h 3"/>
              <a:gd name="T16" fmla="*/ 2147483647 w 4"/>
              <a:gd name="T17" fmla="*/ 2147483647 h 3"/>
              <a:gd name="T18" fmla="*/ 0 w 4"/>
              <a:gd name="T19" fmla="*/ 2147483647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
              <a:gd name="T31" fmla="*/ 0 h 3"/>
              <a:gd name="T32" fmla="*/ 4 w 4"/>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 h="3">
                <a:moveTo>
                  <a:pt x="0" y="3"/>
                </a:moveTo>
                <a:lnTo>
                  <a:pt x="1" y="3"/>
                </a:lnTo>
                <a:lnTo>
                  <a:pt x="3" y="3"/>
                </a:lnTo>
                <a:lnTo>
                  <a:pt x="4" y="2"/>
                </a:lnTo>
                <a:lnTo>
                  <a:pt x="4" y="1"/>
                </a:lnTo>
                <a:lnTo>
                  <a:pt x="3" y="0"/>
                </a:lnTo>
                <a:lnTo>
                  <a:pt x="4" y="2"/>
                </a:lnTo>
                <a:lnTo>
                  <a:pt x="3" y="2"/>
                </a:lnTo>
                <a:lnTo>
                  <a:pt x="1" y="3"/>
                </a:lnTo>
                <a:lnTo>
                  <a:pt x="0" y="3"/>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67" name="Freeform 695"/>
          <p:cNvSpPr>
            <a:spLocks/>
          </p:cNvSpPr>
          <p:nvPr/>
        </p:nvSpPr>
        <p:spPr bwMode="auto">
          <a:xfrm>
            <a:off x="7337425" y="1785938"/>
            <a:ext cx="223838" cy="474662"/>
          </a:xfrm>
          <a:custGeom>
            <a:avLst/>
            <a:gdLst>
              <a:gd name="T0" fmla="*/ 0 w 25"/>
              <a:gd name="T1" fmla="*/ 2147483647 h 53"/>
              <a:gd name="T2" fmla="*/ 0 w 25"/>
              <a:gd name="T3" fmla="*/ 2147483647 h 53"/>
              <a:gd name="T4" fmla="*/ 0 w 25"/>
              <a:gd name="T5" fmla="*/ 2147483647 h 53"/>
              <a:gd name="T6" fmla="*/ 2147483647 w 25"/>
              <a:gd name="T7" fmla="*/ 2147483647 h 53"/>
              <a:gd name="T8" fmla="*/ 2147483647 w 25"/>
              <a:gd name="T9" fmla="*/ 2147483647 h 53"/>
              <a:gd name="T10" fmla="*/ 2147483647 w 25"/>
              <a:gd name="T11" fmla="*/ 2147483647 h 53"/>
              <a:gd name="T12" fmla="*/ 2147483647 w 25"/>
              <a:gd name="T13" fmla="*/ 2147483647 h 53"/>
              <a:gd name="T14" fmla="*/ 2147483647 w 25"/>
              <a:gd name="T15" fmla="*/ 2147483647 h 53"/>
              <a:gd name="T16" fmla="*/ 2147483647 w 25"/>
              <a:gd name="T17" fmla="*/ 2147483647 h 53"/>
              <a:gd name="T18" fmla="*/ 2147483647 w 25"/>
              <a:gd name="T19" fmla="*/ 2147483647 h 53"/>
              <a:gd name="T20" fmla="*/ 2147483647 w 25"/>
              <a:gd name="T21" fmla="*/ 2147483647 h 53"/>
              <a:gd name="T22" fmla="*/ 2147483647 w 25"/>
              <a:gd name="T23" fmla="*/ 2147483647 h 53"/>
              <a:gd name="T24" fmla="*/ 2147483647 w 25"/>
              <a:gd name="T25" fmla="*/ 2147483647 h 53"/>
              <a:gd name="T26" fmla="*/ 2147483647 w 25"/>
              <a:gd name="T27" fmla="*/ 2147483647 h 53"/>
              <a:gd name="T28" fmla="*/ 2147483647 w 25"/>
              <a:gd name="T29" fmla="*/ 2147483647 h 53"/>
              <a:gd name="T30" fmla="*/ 2147483647 w 25"/>
              <a:gd name="T31" fmla="*/ 2147483647 h 53"/>
              <a:gd name="T32" fmla="*/ 2147483647 w 25"/>
              <a:gd name="T33" fmla="*/ 2147483647 h 53"/>
              <a:gd name="T34" fmla="*/ 2147483647 w 25"/>
              <a:gd name="T35" fmla="*/ 2147483647 h 53"/>
              <a:gd name="T36" fmla="*/ 2147483647 w 25"/>
              <a:gd name="T37" fmla="*/ 2147483647 h 53"/>
              <a:gd name="T38" fmla="*/ 2147483647 w 25"/>
              <a:gd name="T39" fmla="*/ 2147483647 h 53"/>
              <a:gd name="T40" fmla="*/ 2147483647 w 25"/>
              <a:gd name="T41" fmla="*/ 2147483647 h 53"/>
              <a:gd name="T42" fmla="*/ 2147483647 w 25"/>
              <a:gd name="T43" fmla="*/ 0 h 53"/>
              <a:gd name="T44" fmla="*/ 2147483647 w 25"/>
              <a:gd name="T45" fmla="*/ 2147483647 h 53"/>
              <a:gd name="T46" fmla="*/ 2147483647 w 25"/>
              <a:gd name="T47" fmla="*/ 2147483647 h 53"/>
              <a:gd name="T48" fmla="*/ 2147483647 w 25"/>
              <a:gd name="T49" fmla="*/ 2147483647 h 53"/>
              <a:gd name="T50" fmla="*/ 2147483647 w 25"/>
              <a:gd name="T51" fmla="*/ 2147483647 h 53"/>
              <a:gd name="T52" fmla="*/ 2147483647 w 25"/>
              <a:gd name="T53" fmla="*/ 2147483647 h 53"/>
              <a:gd name="T54" fmla="*/ 2147483647 w 25"/>
              <a:gd name="T55" fmla="*/ 2147483647 h 53"/>
              <a:gd name="T56" fmla="*/ 2147483647 w 25"/>
              <a:gd name="T57" fmla="*/ 2147483647 h 53"/>
              <a:gd name="T58" fmla="*/ 2147483647 w 25"/>
              <a:gd name="T59" fmla="*/ 2147483647 h 53"/>
              <a:gd name="T60" fmla="*/ 2147483647 w 25"/>
              <a:gd name="T61" fmla="*/ 2147483647 h 53"/>
              <a:gd name="T62" fmla="*/ 2147483647 w 25"/>
              <a:gd name="T63" fmla="*/ 2147483647 h 53"/>
              <a:gd name="T64" fmla="*/ 2147483647 w 25"/>
              <a:gd name="T65" fmla="*/ 2147483647 h 53"/>
              <a:gd name="T66" fmla="*/ 2147483647 w 25"/>
              <a:gd name="T67" fmla="*/ 2147483647 h 53"/>
              <a:gd name="T68" fmla="*/ 2147483647 w 25"/>
              <a:gd name="T69" fmla="*/ 2147483647 h 53"/>
              <a:gd name="T70" fmla="*/ 2147483647 w 25"/>
              <a:gd name="T71" fmla="*/ 2147483647 h 53"/>
              <a:gd name="T72" fmla="*/ 2147483647 w 25"/>
              <a:gd name="T73" fmla="*/ 2147483647 h 53"/>
              <a:gd name="T74" fmla="*/ 2147483647 w 25"/>
              <a:gd name="T75" fmla="*/ 2147483647 h 53"/>
              <a:gd name="T76" fmla="*/ 2147483647 w 25"/>
              <a:gd name="T77" fmla="*/ 2147483647 h 53"/>
              <a:gd name="T78" fmla="*/ 2147483647 w 25"/>
              <a:gd name="T79" fmla="*/ 2147483647 h 53"/>
              <a:gd name="T80" fmla="*/ 2147483647 w 25"/>
              <a:gd name="T81" fmla="*/ 2147483647 h 53"/>
              <a:gd name="T82" fmla="*/ 2147483647 w 25"/>
              <a:gd name="T83" fmla="*/ 2147483647 h 53"/>
              <a:gd name="T84" fmla="*/ 2147483647 w 25"/>
              <a:gd name="T85" fmla="*/ 2147483647 h 53"/>
              <a:gd name="T86" fmla="*/ 2147483647 w 25"/>
              <a:gd name="T87" fmla="*/ 2147483647 h 53"/>
              <a:gd name="T88" fmla="*/ 2147483647 w 25"/>
              <a:gd name="T89" fmla="*/ 2147483647 h 53"/>
              <a:gd name="T90" fmla="*/ 2147483647 w 25"/>
              <a:gd name="T91" fmla="*/ 2147483647 h 53"/>
              <a:gd name="T92" fmla="*/ 2147483647 w 25"/>
              <a:gd name="T93" fmla="*/ 2147483647 h 53"/>
              <a:gd name="T94" fmla="*/ 2147483647 w 25"/>
              <a:gd name="T95" fmla="*/ 2147483647 h 53"/>
              <a:gd name="T96" fmla="*/ 2147483647 w 25"/>
              <a:gd name="T97" fmla="*/ 2147483647 h 53"/>
              <a:gd name="T98" fmla="*/ 2147483647 w 25"/>
              <a:gd name="T99" fmla="*/ 2147483647 h 53"/>
              <a:gd name="T100" fmla="*/ 2147483647 w 25"/>
              <a:gd name="T101" fmla="*/ 2147483647 h 53"/>
              <a:gd name="T102" fmla="*/ 2147483647 w 25"/>
              <a:gd name="T103" fmla="*/ 2147483647 h 53"/>
              <a:gd name="T104" fmla="*/ 2147483647 w 25"/>
              <a:gd name="T105" fmla="*/ 2147483647 h 53"/>
              <a:gd name="T106" fmla="*/ 2147483647 w 25"/>
              <a:gd name="T107" fmla="*/ 2147483647 h 53"/>
              <a:gd name="T108" fmla="*/ 0 w 25"/>
              <a:gd name="T109" fmla="*/ 2147483647 h 53"/>
              <a:gd name="T110" fmla="*/ 2147483647 w 25"/>
              <a:gd name="T111" fmla="*/ 2147483647 h 53"/>
              <a:gd name="T112" fmla="*/ 2147483647 w 25"/>
              <a:gd name="T113" fmla="*/ 2147483647 h 53"/>
              <a:gd name="T114" fmla="*/ 0 w 25"/>
              <a:gd name="T115" fmla="*/ 2147483647 h 53"/>
              <a:gd name="T116" fmla="*/ 0 w 25"/>
              <a:gd name="T117" fmla="*/ 2147483647 h 53"/>
              <a:gd name="T118" fmla="*/ 0 w 25"/>
              <a:gd name="T119" fmla="*/ 2147483647 h 53"/>
              <a:gd name="T120" fmla="*/ 0 w 25"/>
              <a:gd name="T121" fmla="*/ 2147483647 h 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
              <a:gd name="T184" fmla="*/ 0 h 53"/>
              <a:gd name="T185" fmla="*/ 25 w 25"/>
              <a:gd name="T186" fmla="*/ 53 h 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 h="53">
                <a:moveTo>
                  <a:pt x="0" y="36"/>
                </a:moveTo>
                <a:lnTo>
                  <a:pt x="0" y="35"/>
                </a:lnTo>
                <a:lnTo>
                  <a:pt x="0" y="33"/>
                </a:lnTo>
                <a:lnTo>
                  <a:pt x="1" y="32"/>
                </a:lnTo>
                <a:lnTo>
                  <a:pt x="1" y="28"/>
                </a:lnTo>
                <a:lnTo>
                  <a:pt x="1" y="25"/>
                </a:lnTo>
                <a:lnTo>
                  <a:pt x="1" y="23"/>
                </a:lnTo>
                <a:lnTo>
                  <a:pt x="1" y="21"/>
                </a:lnTo>
                <a:lnTo>
                  <a:pt x="3" y="20"/>
                </a:lnTo>
                <a:lnTo>
                  <a:pt x="4" y="19"/>
                </a:lnTo>
                <a:lnTo>
                  <a:pt x="6" y="17"/>
                </a:lnTo>
                <a:lnTo>
                  <a:pt x="4" y="12"/>
                </a:lnTo>
                <a:lnTo>
                  <a:pt x="5" y="9"/>
                </a:lnTo>
                <a:lnTo>
                  <a:pt x="4" y="7"/>
                </a:lnTo>
                <a:lnTo>
                  <a:pt x="4" y="2"/>
                </a:lnTo>
                <a:lnTo>
                  <a:pt x="6" y="1"/>
                </a:lnTo>
                <a:lnTo>
                  <a:pt x="8" y="1"/>
                </a:lnTo>
                <a:lnTo>
                  <a:pt x="8" y="0"/>
                </a:lnTo>
                <a:lnTo>
                  <a:pt x="8" y="1"/>
                </a:lnTo>
                <a:lnTo>
                  <a:pt x="9" y="2"/>
                </a:lnTo>
                <a:lnTo>
                  <a:pt x="12" y="10"/>
                </a:lnTo>
                <a:lnTo>
                  <a:pt x="14" y="19"/>
                </a:lnTo>
                <a:lnTo>
                  <a:pt x="16" y="24"/>
                </a:lnTo>
                <a:lnTo>
                  <a:pt x="17" y="28"/>
                </a:lnTo>
                <a:lnTo>
                  <a:pt x="19" y="32"/>
                </a:lnTo>
                <a:lnTo>
                  <a:pt x="20" y="36"/>
                </a:lnTo>
                <a:lnTo>
                  <a:pt x="22" y="37"/>
                </a:lnTo>
                <a:lnTo>
                  <a:pt x="23" y="39"/>
                </a:lnTo>
                <a:lnTo>
                  <a:pt x="24" y="40"/>
                </a:lnTo>
                <a:lnTo>
                  <a:pt x="25" y="40"/>
                </a:lnTo>
                <a:lnTo>
                  <a:pt x="24" y="40"/>
                </a:lnTo>
                <a:lnTo>
                  <a:pt x="24" y="43"/>
                </a:lnTo>
                <a:lnTo>
                  <a:pt x="24" y="44"/>
                </a:lnTo>
                <a:lnTo>
                  <a:pt x="21" y="45"/>
                </a:lnTo>
                <a:lnTo>
                  <a:pt x="21" y="46"/>
                </a:lnTo>
                <a:lnTo>
                  <a:pt x="19" y="48"/>
                </a:lnTo>
                <a:lnTo>
                  <a:pt x="18" y="49"/>
                </a:lnTo>
                <a:lnTo>
                  <a:pt x="10" y="51"/>
                </a:lnTo>
                <a:lnTo>
                  <a:pt x="9" y="51"/>
                </a:lnTo>
                <a:lnTo>
                  <a:pt x="8" y="51"/>
                </a:lnTo>
                <a:lnTo>
                  <a:pt x="5" y="52"/>
                </a:lnTo>
                <a:lnTo>
                  <a:pt x="4" y="52"/>
                </a:lnTo>
                <a:lnTo>
                  <a:pt x="3" y="53"/>
                </a:lnTo>
                <a:lnTo>
                  <a:pt x="0" y="49"/>
                </a:lnTo>
                <a:lnTo>
                  <a:pt x="1" y="47"/>
                </a:lnTo>
                <a:lnTo>
                  <a:pt x="1" y="44"/>
                </a:lnTo>
                <a:lnTo>
                  <a:pt x="0" y="43"/>
                </a:lnTo>
                <a:lnTo>
                  <a:pt x="0" y="38"/>
                </a:lnTo>
                <a:lnTo>
                  <a:pt x="0" y="36"/>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68" name="Freeform 694"/>
          <p:cNvSpPr>
            <a:spLocks/>
          </p:cNvSpPr>
          <p:nvPr/>
        </p:nvSpPr>
        <p:spPr bwMode="auto">
          <a:xfrm>
            <a:off x="6477000" y="1901825"/>
            <a:ext cx="1020763" cy="779463"/>
          </a:xfrm>
          <a:custGeom>
            <a:avLst/>
            <a:gdLst>
              <a:gd name="T0" fmla="*/ 2147483647 w 114"/>
              <a:gd name="T1" fmla="*/ 2147483647 h 87"/>
              <a:gd name="T2" fmla="*/ 2147483647 w 114"/>
              <a:gd name="T3" fmla="*/ 2147483647 h 87"/>
              <a:gd name="T4" fmla="*/ 2147483647 w 114"/>
              <a:gd name="T5" fmla="*/ 2147483647 h 87"/>
              <a:gd name="T6" fmla="*/ 2147483647 w 114"/>
              <a:gd name="T7" fmla="*/ 2147483647 h 87"/>
              <a:gd name="T8" fmla="*/ 2147483647 w 114"/>
              <a:gd name="T9" fmla="*/ 2147483647 h 87"/>
              <a:gd name="T10" fmla="*/ 2147483647 w 114"/>
              <a:gd name="T11" fmla="*/ 2147483647 h 87"/>
              <a:gd name="T12" fmla="*/ 2147483647 w 114"/>
              <a:gd name="T13" fmla="*/ 2147483647 h 87"/>
              <a:gd name="T14" fmla="*/ 2147483647 w 114"/>
              <a:gd name="T15" fmla="*/ 2147483647 h 87"/>
              <a:gd name="T16" fmla="*/ 2147483647 w 114"/>
              <a:gd name="T17" fmla="*/ 2147483647 h 87"/>
              <a:gd name="T18" fmla="*/ 2147483647 w 114"/>
              <a:gd name="T19" fmla="*/ 2147483647 h 87"/>
              <a:gd name="T20" fmla="*/ 2147483647 w 114"/>
              <a:gd name="T21" fmla="*/ 2147483647 h 87"/>
              <a:gd name="T22" fmla="*/ 2147483647 w 114"/>
              <a:gd name="T23" fmla="*/ 2147483647 h 87"/>
              <a:gd name="T24" fmla="*/ 2147483647 w 114"/>
              <a:gd name="T25" fmla="*/ 2147483647 h 87"/>
              <a:gd name="T26" fmla="*/ 2147483647 w 114"/>
              <a:gd name="T27" fmla="*/ 2147483647 h 87"/>
              <a:gd name="T28" fmla="*/ 0 w 114"/>
              <a:gd name="T29" fmla="*/ 2147483647 h 87"/>
              <a:gd name="T30" fmla="*/ 2147483647 w 114"/>
              <a:gd name="T31" fmla="*/ 2147483647 h 87"/>
              <a:gd name="T32" fmla="*/ 2147483647 w 114"/>
              <a:gd name="T33" fmla="*/ 2147483647 h 87"/>
              <a:gd name="T34" fmla="*/ 2147483647 w 114"/>
              <a:gd name="T35" fmla="*/ 2147483647 h 87"/>
              <a:gd name="T36" fmla="*/ 2147483647 w 114"/>
              <a:gd name="T37" fmla="*/ 2147483647 h 87"/>
              <a:gd name="T38" fmla="*/ 2147483647 w 114"/>
              <a:gd name="T39" fmla="*/ 2147483647 h 87"/>
              <a:gd name="T40" fmla="*/ 2147483647 w 114"/>
              <a:gd name="T41" fmla="*/ 2147483647 h 87"/>
              <a:gd name="T42" fmla="*/ 2147483647 w 114"/>
              <a:gd name="T43" fmla="*/ 2147483647 h 87"/>
              <a:gd name="T44" fmla="*/ 2147483647 w 114"/>
              <a:gd name="T45" fmla="*/ 2147483647 h 87"/>
              <a:gd name="T46" fmla="*/ 2147483647 w 114"/>
              <a:gd name="T47" fmla="*/ 2147483647 h 87"/>
              <a:gd name="T48" fmla="*/ 2147483647 w 114"/>
              <a:gd name="T49" fmla="*/ 2147483647 h 87"/>
              <a:gd name="T50" fmla="*/ 2147483647 w 114"/>
              <a:gd name="T51" fmla="*/ 2147483647 h 87"/>
              <a:gd name="T52" fmla="*/ 2147483647 w 114"/>
              <a:gd name="T53" fmla="*/ 2147483647 h 87"/>
              <a:gd name="T54" fmla="*/ 2147483647 w 114"/>
              <a:gd name="T55" fmla="*/ 2147483647 h 87"/>
              <a:gd name="T56" fmla="*/ 2147483647 w 114"/>
              <a:gd name="T57" fmla="*/ 2147483647 h 87"/>
              <a:gd name="T58" fmla="*/ 2147483647 w 114"/>
              <a:gd name="T59" fmla="*/ 2147483647 h 87"/>
              <a:gd name="T60" fmla="*/ 2147483647 w 114"/>
              <a:gd name="T61" fmla="*/ 2147483647 h 87"/>
              <a:gd name="T62" fmla="*/ 2147483647 w 114"/>
              <a:gd name="T63" fmla="*/ 2147483647 h 87"/>
              <a:gd name="T64" fmla="*/ 2147483647 w 114"/>
              <a:gd name="T65" fmla="*/ 2147483647 h 87"/>
              <a:gd name="T66" fmla="*/ 2147483647 w 114"/>
              <a:gd name="T67" fmla="*/ 2147483647 h 87"/>
              <a:gd name="T68" fmla="*/ 2147483647 w 114"/>
              <a:gd name="T69" fmla="*/ 2147483647 h 87"/>
              <a:gd name="T70" fmla="*/ 2147483647 w 114"/>
              <a:gd name="T71" fmla="*/ 2147483647 h 87"/>
              <a:gd name="T72" fmla="*/ 2147483647 w 114"/>
              <a:gd name="T73" fmla="*/ 2147483647 h 87"/>
              <a:gd name="T74" fmla="*/ 2147483647 w 114"/>
              <a:gd name="T75" fmla="*/ 2147483647 h 87"/>
              <a:gd name="T76" fmla="*/ 2147483647 w 114"/>
              <a:gd name="T77" fmla="*/ 2147483647 h 87"/>
              <a:gd name="T78" fmla="*/ 2147483647 w 114"/>
              <a:gd name="T79" fmla="*/ 2147483647 h 87"/>
              <a:gd name="T80" fmla="*/ 2147483647 w 114"/>
              <a:gd name="T81" fmla="*/ 2147483647 h 87"/>
              <a:gd name="T82" fmla="*/ 2147483647 w 114"/>
              <a:gd name="T83" fmla="*/ 2147483647 h 87"/>
              <a:gd name="T84" fmla="*/ 2147483647 w 114"/>
              <a:gd name="T85" fmla="*/ 2147483647 h 87"/>
              <a:gd name="T86" fmla="*/ 2147483647 w 114"/>
              <a:gd name="T87" fmla="*/ 2147483647 h 87"/>
              <a:gd name="T88" fmla="*/ 2147483647 w 114"/>
              <a:gd name="T89" fmla="*/ 2147483647 h 87"/>
              <a:gd name="T90" fmla="*/ 2147483647 w 114"/>
              <a:gd name="T91" fmla="*/ 2147483647 h 87"/>
              <a:gd name="T92" fmla="*/ 2147483647 w 114"/>
              <a:gd name="T93" fmla="*/ 2147483647 h 87"/>
              <a:gd name="T94" fmla="*/ 2147483647 w 114"/>
              <a:gd name="T95" fmla="*/ 2147483647 h 87"/>
              <a:gd name="T96" fmla="*/ 2147483647 w 114"/>
              <a:gd name="T97" fmla="*/ 2147483647 h 87"/>
              <a:gd name="T98" fmla="*/ 2147483647 w 114"/>
              <a:gd name="T99" fmla="*/ 2147483647 h 87"/>
              <a:gd name="T100" fmla="*/ 2147483647 w 114"/>
              <a:gd name="T101" fmla="*/ 2147483647 h 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4"/>
              <a:gd name="T154" fmla="*/ 0 h 87"/>
              <a:gd name="T155" fmla="*/ 114 w 114"/>
              <a:gd name="T156" fmla="*/ 87 h 8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4" h="87">
                <a:moveTo>
                  <a:pt x="87" y="77"/>
                </a:moveTo>
                <a:lnTo>
                  <a:pt x="87" y="77"/>
                </a:lnTo>
                <a:lnTo>
                  <a:pt x="83" y="76"/>
                </a:lnTo>
                <a:lnTo>
                  <a:pt x="82" y="75"/>
                </a:lnTo>
                <a:lnTo>
                  <a:pt x="81" y="75"/>
                </a:lnTo>
                <a:lnTo>
                  <a:pt x="80" y="75"/>
                </a:lnTo>
                <a:lnTo>
                  <a:pt x="79" y="75"/>
                </a:lnTo>
                <a:lnTo>
                  <a:pt x="78" y="74"/>
                </a:lnTo>
                <a:lnTo>
                  <a:pt x="76" y="73"/>
                </a:lnTo>
                <a:lnTo>
                  <a:pt x="74" y="73"/>
                </a:lnTo>
                <a:lnTo>
                  <a:pt x="74" y="72"/>
                </a:lnTo>
                <a:lnTo>
                  <a:pt x="73" y="72"/>
                </a:lnTo>
                <a:lnTo>
                  <a:pt x="71" y="72"/>
                </a:lnTo>
                <a:lnTo>
                  <a:pt x="69" y="71"/>
                </a:lnTo>
                <a:lnTo>
                  <a:pt x="68" y="69"/>
                </a:lnTo>
                <a:lnTo>
                  <a:pt x="67" y="66"/>
                </a:lnTo>
                <a:lnTo>
                  <a:pt x="66" y="65"/>
                </a:lnTo>
                <a:lnTo>
                  <a:pt x="65" y="65"/>
                </a:lnTo>
                <a:lnTo>
                  <a:pt x="64" y="65"/>
                </a:lnTo>
                <a:lnTo>
                  <a:pt x="62" y="63"/>
                </a:lnTo>
                <a:lnTo>
                  <a:pt x="60" y="63"/>
                </a:lnTo>
                <a:lnTo>
                  <a:pt x="56" y="64"/>
                </a:lnTo>
                <a:lnTo>
                  <a:pt x="53" y="65"/>
                </a:lnTo>
                <a:lnTo>
                  <a:pt x="52" y="65"/>
                </a:lnTo>
                <a:lnTo>
                  <a:pt x="51" y="65"/>
                </a:lnTo>
                <a:lnTo>
                  <a:pt x="50" y="65"/>
                </a:lnTo>
                <a:lnTo>
                  <a:pt x="48" y="66"/>
                </a:lnTo>
                <a:lnTo>
                  <a:pt x="46" y="66"/>
                </a:lnTo>
                <a:lnTo>
                  <a:pt x="42" y="67"/>
                </a:lnTo>
                <a:lnTo>
                  <a:pt x="41" y="67"/>
                </a:lnTo>
                <a:lnTo>
                  <a:pt x="40" y="68"/>
                </a:lnTo>
                <a:lnTo>
                  <a:pt x="38" y="68"/>
                </a:lnTo>
                <a:lnTo>
                  <a:pt x="33" y="69"/>
                </a:lnTo>
                <a:lnTo>
                  <a:pt x="31" y="69"/>
                </a:lnTo>
                <a:lnTo>
                  <a:pt x="30" y="70"/>
                </a:lnTo>
                <a:lnTo>
                  <a:pt x="29" y="70"/>
                </a:lnTo>
                <a:lnTo>
                  <a:pt x="27" y="70"/>
                </a:lnTo>
                <a:lnTo>
                  <a:pt x="24" y="71"/>
                </a:lnTo>
                <a:lnTo>
                  <a:pt x="23" y="71"/>
                </a:lnTo>
                <a:lnTo>
                  <a:pt x="22" y="71"/>
                </a:lnTo>
                <a:lnTo>
                  <a:pt x="21" y="71"/>
                </a:lnTo>
                <a:lnTo>
                  <a:pt x="17" y="72"/>
                </a:lnTo>
                <a:lnTo>
                  <a:pt x="14" y="73"/>
                </a:lnTo>
                <a:lnTo>
                  <a:pt x="13" y="73"/>
                </a:lnTo>
                <a:lnTo>
                  <a:pt x="12" y="73"/>
                </a:lnTo>
                <a:lnTo>
                  <a:pt x="11" y="73"/>
                </a:lnTo>
                <a:lnTo>
                  <a:pt x="9" y="74"/>
                </a:lnTo>
                <a:lnTo>
                  <a:pt x="5" y="74"/>
                </a:lnTo>
                <a:lnTo>
                  <a:pt x="3" y="75"/>
                </a:lnTo>
                <a:lnTo>
                  <a:pt x="1" y="75"/>
                </a:lnTo>
                <a:lnTo>
                  <a:pt x="0" y="70"/>
                </a:lnTo>
                <a:lnTo>
                  <a:pt x="2" y="69"/>
                </a:lnTo>
                <a:lnTo>
                  <a:pt x="6" y="65"/>
                </a:lnTo>
                <a:lnTo>
                  <a:pt x="8" y="63"/>
                </a:lnTo>
                <a:lnTo>
                  <a:pt x="9" y="60"/>
                </a:lnTo>
                <a:lnTo>
                  <a:pt x="11" y="59"/>
                </a:lnTo>
                <a:lnTo>
                  <a:pt x="10" y="55"/>
                </a:lnTo>
                <a:lnTo>
                  <a:pt x="8" y="55"/>
                </a:lnTo>
                <a:lnTo>
                  <a:pt x="8" y="53"/>
                </a:lnTo>
                <a:lnTo>
                  <a:pt x="7" y="52"/>
                </a:lnTo>
                <a:lnTo>
                  <a:pt x="6" y="50"/>
                </a:lnTo>
                <a:lnTo>
                  <a:pt x="14" y="46"/>
                </a:lnTo>
                <a:lnTo>
                  <a:pt x="19" y="45"/>
                </a:lnTo>
                <a:lnTo>
                  <a:pt x="21" y="45"/>
                </a:lnTo>
                <a:lnTo>
                  <a:pt x="24" y="45"/>
                </a:lnTo>
                <a:lnTo>
                  <a:pt x="27" y="46"/>
                </a:lnTo>
                <a:lnTo>
                  <a:pt x="29" y="45"/>
                </a:lnTo>
                <a:lnTo>
                  <a:pt x="33" y="44"/>
                </a:lnTo>
                <a:lnTo>
                  <a:pt x="35" y="44"/>
                </a:lnTo>
                <a:lnTo>
                  <a:pt x="38" y="42"/>
                </a:lnTo>
                <a:lnTo>
                  <a:pt x="39" y="41"/>
                </a:lnTo>
                <a:lnTo>
                  <a:pt x="39" y="40"/>
                </a:lnTo>
                <a:lnTo>
                  <a:pt x="41" y="38"/>
                </a:lnTo>
                <a:lnTo>
                  <a:pt x="44" y="37"/>
                </a:lnTo>
                <a:lnTo>
                  <a:pt x="44" y="35"/>
                </a:lnTo>
                <a:lnTo>
                  <a:pt x="44" y="34"/>
                </a:lnTo>
                <a:lnTo>
                  <a:pt x="43" y="32"/>
                </a:lnTo>
                <a:lnTo>
                  <a:pt x="42" y="31"/>
                </a:lnTo>
                <a:lnTo>
                  <a:pt x="42" y="30"/>
                </a:lnTo>
                <a:lnTo>
                  <a:pt x="43" y="30"/>
                </a:lnTo>
                <a:lnTo>
                  <a:pt x="44" y="29"/>
                </a:lnTo>
                <a:lnTo>
                  <a:pt x="42" y="28"/>
                </a:lnTo>
                <a:lnTo>
                  <a:pt x="41" y="29"/>
                </a:lnTo>
                <a:lnTo>
                  <a:pt x="41" y="28"/>
                </a:lnTo>
                <a:lnTo>
                  <a:pt x="40" y="28"/>
                </a:lnTo>
                <a:lnTo>
                  <a:pt x="40" y="24"/>
                </a:lnTo>
                <a:lnTo>
                  <a:pt x="42" y="23"/>
                </a:lnTo>
                <a:lnTo>
                  <a:pt x="42" y="22"/>
                </a:lnTo>
                <a:lnTo>
                  <a:pt x="45" y="20"/>
                </a:lnTo>
                <a:lnTo>
                  <a:pt x="45" y="19"/>
                </a:lnTo>
                <a:lnTo>
                  <a:pt x="46" y="18"/>
                </a:lnTo>
                <a:lnTo>
                  <a:pt x="51" y="10"/>
                </a:lnTo>
                <a:lnTo>
                  <a:pt x="53" y="8"/>
                </a:lnTo>
                <a:lnTo>
                  <a:pt x="56" y="5"/>
                </a:lnTo>
                <a:lnTo>
                  <a:pt x="58" y="5"/>
                </a:lnTo>
                <a:lnTo>
                  <a:pt x="67" y="3"/>
                </a:lnTo>
                <a:lnTo>
                  <a:pt x="67" y="2"/>
                </a:lnTo>
                <a:lnTo>
                  <a:pt x="72" y="1"/>
                </a:lnTo>
                <a:lnTo>
                  <a:pt x="76" y="0"/>
                </a:lnTo>
                <a:lnTo>
                  <a:pt x="76" y="3"/>
                </a:lnTo>
                <a:lnTo>
                  <a:pt x="78" y="8"/>
                </a:lnTo>
                <a:lnTo>
                  <a:pt x="78" y="9"/>
                </a:lnTo>
                <a:lnTo>
                  <a:pt x="79" y="9"/>
                </a:lnTo>
                <a:lnTo>
                  <a:pt x="80" y="14"/>
                </a:lnTo>
                <a:lnTo>
                  <a:pt x="79" y="15"/>
                </a:lnTo>
                <a:lnTo>
                  <a:pt x="79" y="18"/>
                </a:lnTo>
                <a:lnTo>
                  <a:pt x="81" y="23"/>
                </a:lnTo>
                <a:lnTo>
                  <a:pt x="82" y="24"/>
                </a:lnTo>
                <a:lnTo>
                  <a:pt x="81" y="26"/>
                </a:lnTo>
                <a:lnTo>
                  <a:pt x="83" y="26"/>
                </a:lnTo>
                <a:lnTo>
                  <a:pt x="85" y="31"/>
                </a:lnTo>
                <a:lnTo>
                  <a:pt x="85" y="33"/>
                </a:lnTo>
                <a:lnTo>
                  <a:pt x="86" y="35"/>
                </a:lnTo>
                <a:lnTo>
                  <a:pt x="86" y="38"/>
                </a:lnTo>
                <a:lnTo>
                  <a:pt x="87" y="40"/>
                </a:lnTo>
                <a:lnTo>
                  <a:pt x="87" y="42"/>
                </a:lnTo>
                <a:lnTo>
                  <a:pt x="87" y="43"/>
                </a:lnTo>
                <a:lnTo>
                  <a:pt x="87" y="44"/>
                </a:lnTo>
                <a:lnTo>
                  <a:pt x="87" y="47"/>
                </a:lnTo>
                <a:lnTo>
                  <a:pt x="87" y="54"/>
                </a:lnTo>
                <a:lnTo>
                  <a:pt x="87" y="55"/>
                </a:lnTo>
                <a:lnTo>
                  <a:pt x="88" y="56"/>
                </a:lnTo>
                <a:lnTo>
                  <a:pt x="88" y="57"/>
                </a:lnTo>
                <a:lnTo>
                  <a:pt x="89" y="61"/>
                </a:lnTo>
                <a:lnTo>
                  <a:pt x="89" y="63"/>
                </a:lnTo>
                <a:lnTo>
                  <a:pt x="89" y="64"/>
                </a:lnTo>
                <a:lnTo>
                  <a:pt x="89" y="66"/>
                </a:lnTo>
                <a:lnTo>
                  <a:pt x="90" y="67"/>
                </a:lnTo>
                <a:lnTo>
                  <a:pt x="90" y="68"/>
                </a:lnTo>
                <a:lnTo>
                  <a:pt x="90" y="69"/>
                </a:lnTo>
                <a:lnTo>
                  <a:pt x="92" y="71"/>
                </a:lnTo>
                <a:lnTo>
                  <a:pt x="89" y="74"/>
                </a:lnTo>
                <a:lnTo>
                  <a:pt x="90" y="76"/>
                </a:lnTo>
                <a:lnTo>
                  <a:pt x="89" y="78"/>
                </a:lnTo>
                <a:lnTo>
                  <a:pt x="89" y="79"/>
                </a:lnTo>
                <a:lnTo>
                  <a:pt x="91" y="78"/>
                </a:lnTo>
                <a:lnTo>
                  <a:pt x="93" y="77"/>
                </a:lnTo>
                <a:lnTo>
                  <a:pt x="94" y="76"/>
                </a:lnTo>
                <a:lnTo>
                  <a:pt x="96" y="76"/>
                </a:lnTo>
                <a:lnTo>
                  <a:pt x="98" y="75"/>
                </a:lnTo>
                <a:lnTo>
                  <a:pt x="104" y="73"/>
                </a:lnTo>
                <a:lnTo>
                  <a:pt x="108" y="69"/>
                </a:lnTo>
                <a:lnTo>
                  <a:pt x="109" y="68"/>
                </a:lnTo>
                <a:lnTo>
                  <a:pt x="109" y="69"/>
                </a:lnTo>
                <a:lnTo>
                  <a:pt x="109" y="70"/>
                </a:lnTo>
                <a:lnTo>
                  <a:pt x="112" y="71"/>
                </a:lnTo>
                <a:lnTo>
                  <a:pt x="113" y="69"/>
                </a:lnTo>
                <a:lnTo>
                  <a:pt x="114" y="69"/>
                </a:lnTo>
                <a:lnTo>
                  <a:pt x="110" y="72"/>
                </a:lnTo>
                <a:lnTo>
                  <a:pt x="98" y="82"/>
                </a:lnTo>
                <a:lnTo>
                  <a:pt x="95" y="82"/>
                </a:lnTo>
                <a:lnTo>
                  <a:pt x="93" y="84"/>
                </a:lnTo>
                <a:lnTo>
                  <a:pt x="91" y="84"/>
                </a:lnTo>
                <a:lnTo>
                  <a:pt x="89" y="85"/>
                </a:lnTo>
                <a:lnTo>
                  <a:pt x="88" y="85"/>
                </a:lnTo>
                <a:lnTo>
                  <a:pt x="87" y="85"/>
                </a:lnTo>
                <a:lnTo>
                  <a:pt x="86" y="86"/>
                </a:lnTo>
                <a:lnTo>
                  <a:pt x="84" y="87"/>
                </a:lnTo>
                <a:lnTo>
                  <a:pt x="84" y="85"/>
                </a:lnTo>
                <a:lnTo>
                  <a:pt x="85" y="84"/>
                </a:lnTo>
                <a:lnTo>
                  <a:pt x="86" y="84"/>
                </a:lnTo>
                <a:lnTo>
                  <a:pt x="86" y="83"/>
                </a:lnTo>
                <a:lnTo>
                  <a:pt x="86" y="82"/>
                </a:lnTo>
                <a:lnTo>
                  <a:pt x="87" y="81"/>
                </a:lnTo>
                <a:lnTo>
                  <a:pt x="87" y="79"/>
                </a:lnTo>
                <a:lnTo>
                  <a:pt x="87" y="78"/>
                </a:lnTo>
                <a:lnTo>
                  <a:pt x="87" y="77"/>
                </a:lnTo>
                <a:close/>
              </a:path>
            </a:pathLst>
          </a:custGeom>
          <a:solidFill>
            <a:srgbClr val="FF008C"/>
          </a:solidFill>
          <a:ln w="0">
            <a:solidFill>
              <a:srgbClr val="000000"/>
            </a:solidFill>
            <a:round/>
            <a:headEnd/>
            <a:tailEnd/>
          </a:ln>
        </p:spPr>
        <p:txBody>
          <a:bodyPr/>
          <a:lstStyle/>
          <a:p>
            <a:endParaRPr lang="en-US"/>
          </a:p>
        </p:txBody>
      </p:sp>
      <p:sp>
        <p:nvSpPr>
          <p:cNvPr id="95269" name="Freeform 693"/>
          <p:cNvSpPr>
            <a:spLocks/>
          </p:cNvSpPr>
          <p:nvPr/>
        </p:nvSpPr>
        <p:spPr bwMode="auto">
          <a:xfrm>
            <a:off x="4759325" y="4310063"/>
            <a:ext cx="769938" cy="671512"/>
          </a:xfrm>
          <a:custGeom>
            <a:avLst/>
            <a:gdLst>
              <a:gd name="T0" fmla="*/ 2147483647 w 86"/>
              <a:gd name="T1" fmla="*/ 2147483647 h 75"/>
              <a:gd name="T2" fmla="*/ 2147483647 w 86"/>
              <a:gd name="T3" fmla="*/ 2147483647 h 75"/>
              <a:gd name="T4" fmla="*/ 2147483647 w 86"/>
              <a:gd name="T5" fmla="*/ 2147483647 h 75"/>
              <a:gd name="T6" fmla="*/ 2147483647 w 86"/>
              <a:gd name="T7" fmla="*/ 2147483647 h 75"/>
              <a:gd name="T8" fmla="*/ 2147483647 w 86"/>
              <a:gd name="T9" fmla="*/ 2147483647 h 75"/>
              <a:gd name="T10" fmla="*/ 2147483647 w 86"/>
              <a:gd name="T11" fmla="*/ 2147483647 h 75"/>
              <a:gd name="T12" fmla="*/ 2147483647 w 86"/>
              <a:gd name="T13" fmla="*/ 2147483647 h 75"/>
              <a:gd name="T14" fmla="*/ 2147483647 w 86"/>
              <a:gd name="T15" fmla="*/ 2147483647 h 75"/>
              <a:gd name="T16" fmla="*/ 2147483647 w 86"/>
              <a:gd name="T17" fmla="*/ 2147483647 h 75"/>
              <a:gd name="T18" fmla="*/ 2147483647 w 86"/>
              <a:gd name="T19" fmla="*/ 2147483647 h 75"/>
              <a:gd name="T20" fmla="*/ 2147483647 w 86"/>
              <a:gd name="T21" fmla="*/ 2147483647 h 75"/>
              <a:gd name="T22" fmla="*/ 2147483647 w 86"/>
              <a:gd name="T23" fmla="*/ 2147483647 h 75"/>
              <a:gd name="T24" fmla="*/ 2147483647 w 86"/>
              <a:gd name="T25" fmla="*/ 2147483647 h 75"/>
              <a:gd name="T26" fmla="*/ 2147483647 w 86"/>
              <a:gd name="T27" fmla="*/ 2147483647 h 75"/>
              <a:gd name="T28" fmla="*/ 2147483647 w 86"/>
              <a:gd name="T29" fmla="*/ 2147483647 h 75"/>
              <a:gd name="T30" fmla="*/ 2147483647 w 86"/>
              <a:gd name="T31" fmla="*/ 2147483647 h 75"/>
              <a:gd name="T32" fmla="*/ 2147483647 w 86"/>
              <a:gd name="T33" fmla="*/ 2147483647 h 75"/>
              <a:gd name="T34" fmla="*/ 2147483647 w 86"/>
              <a:gd name="T35" fmla="*/ 2147483647 h 75"/>
              <a:gd name="T36" fmla="*/ 2147483647 w 86"/>
              <a:gd name="T37" fmla="*/ 2147483647 h 75"/>
              <a:gd name="T38" fmla="*/ 2147483647 w 86"/>
              <a:gd name="T39" fmla="*/ 2147483647 h 75"/>
              <a:gd name="T40" fmla="*/ 2147483647 w 86"/>
              <a:gd name="T41" fmla="*/ 2147483647 h 75"/>
              <a:gd name="T42" fmla="*/ 2147483647 w 86"/>
              <a:gd name="T43" fmla="*/ 2147483647 h 75"/>
              <a:gd name="T44" fmla="*/ 2147483647 w 86"/>
              <a:gd name="T45" fmla="*/ 2147483647 h 75"/>
              <a:gd name="T46" fmla="*/ 2147483647 w 86"/>
              <a:gd name="T47" fmla="*/ 2147483647 h 75"/>
              <a:gd name="T48" fmla="*/ 2147483647 w 86"/>
              <a:gd name="T49" fmla="*/ 2147483647 h 75"/>
              <a:gd name="T50" fmla="*/ 2147483647 w 86"/>
              <a:gd name="T51" fmla="*/ 2147483647 h 75"/>
              <a:gd name="T52" fmla="*/ 2147483647 w 86"/>
              <a:gd name="T53" fmla="*/ 2147483647 h 75"/>
              <a:gd name="T54" fmla="*/ 2147483647 w 86"/>
              <a:gd name="T55" fmla="*/ 2147483647 h 75"/>
              <a:gd name="T56" fmla="*/ 2147483647 w 86"/>
              <a:gd name="T57" fmla="*/ 2147483647 h 75"/>
              <a:gd name="T58" fmla="*/ 2147483647 w 86"/>
              <a:gd name="T59" fmla="*/ 2147483647 h 75"/>
              <a:gd name="T60" fmla="*/ 2147483647 w 86"/>
              <a:gd name="T61" fmla="*/ 2147483647 h 75"/>
              <a:gd name="T62" fmla="*/ 2147483647 w 86"/>
              <a:gd name="T63" fmla="*/ 2147483647 h 75"/>
              <a:gd name="T64" fmla="*/ 2147483647 w 86"/>
              <a:gd name="T65" fmla="*/ 2147483647 h 75"/>
              <a:gd name="T66" fmla="*/ 2147483647 w 86"/>
              <a:gd name="T67" fmla="*/ 2147483647 h 75"/>
              <a:gd name="T68" fmla="*/ 2147483647 w 86"/>
              <a:gd name="T69" fmla="*/ 2147483647 h 75"/>
              <a:gd name="T70" fmla="*/ 0 w 86"/>
              <a:gd name="T71" fmla="*/ 2147483647 h 75"/>
              <a:gd name="T72" fmla="*/ 0 w 86"/>
              <a:gd name="T73" fmla="*/ 2147483647 h 75"/>
              <a:gd name="T74" fmla="*/ 0 w 86"/>
              <a:gd name="T75" fmla="*/ 2147483647 h 75"/>
              <a:gd name="T76" fmla="*/ 2147483647 w 86"/>
              <a:gd name="T77" fmla="*/ 2147483647 h 75"/>
              <a:gd name="T78" fmla="*/ 2147483647 w 86"/>
              <a:gd name="T79" fmla="*/ 2147483647 h 75"/>
              <a:gd name="T80" fmla="*/ 2147483647 w 86"/>
              <a:gd name="T81" fmla="*/ 2147483647 h 75"/>
              <a:gd name="T82" fmla="*/ 2147483647 w 86"/>
              <a:gd name="T83" fmla="*/ 2147483647 h 75"/>
              <a:gd name="T84" fmla="*/ 2147483647 w 86"/>
              <a:gd name="T85" fmla="*/ 0 h 75"/>
              <a:gd name="T86" fmla="*/ 2147483647 w 86"/>
              <a:gd name="T87" fmla="*/ 0 h 75"/>
              <a:gd name="T88" fmla="*/ 2147483647 w 86"/>
              <a:gd name="T89" fmla="*/ 0 h 75"/>
              <a:gd name="T90" fmla="*/ 2147483647 w 86"/>
              <a:gd name="T91" fmla="*/ 2147483647 h 75"/>
              <a:gd name="T92" fmla="*/ 2147483647 w 86"/>
              <a:gd name="T93" fmla="*/ 2147483647 h 75"/>
              <a:gd name="T94" fmla="*/ 2147483647 w 86"/>
              <a:gd name="T95" fmla="*/ 2147483647 h 75"/>
              <a:gd name="T96" fmla="*/ 2147483647 w 86"/>
              <a:gd name="T97" fmla="*/ 2147483647 h 75"/>
              <a:gd name="T98" fmla="*/ 2147483647 w 86"/>
              <a:gd name="T99" fmla="*/ 2147483647 h 75"/>
              <a:gd name="T100" fmla="*/ 2147483647 w 86"/>
              <a:gd name="T101" fmla="*/ 2147483647 h 75"/>
              <a:gd name="T102" fmla="*/ 2147483647 w 86"/>
              <a:gd name="T103" fmla="*/ 2147483647 h 75"/>
              <a:gd name="T104" fmla="*/ 2147483647 w 86"/>
              <a:gd name="T105" fmla="*/ 2147483647 h 75"/>
              <a:gd name="T106" fmla="*/ 2147483647 w 86"/>
              <a:gd name="T107" fmla="*/ 2147483647 h 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6"/>
              <a:gd name="T163" fmla="*/ 0 h 75"/>
              <a:gd name="T164" fmla="*/ 86 w 86"/>
              <a:gd name="T165" fmla="*/ 75 h 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6" h="75">
                <a:moveTo>
                  <a:pt x="48" y="38"/>
                </a:moveTo>
                <a:lnTo>
                  <a:pt x="50" y="38"/>
                </a:lnTo>
                <a:lnTo>
                  <a:pt x="51" y="38"/>
                </a:lnTo>
                <a:lnTo>
                  <a:pt x="53" y="38"/>
                </a:lnTo>
                <a:lnTo>
                  <a:pt x="55" y="38"/>
                </a:lnTo>
                <a:lnTo>
                  <a:pt x="58" y="38"/>
                </a:lnTo>
                <a:lnTo>
                  <a:pt x="58" y="37"/>
                </a:lnTo>
                <a:lnTo>
                  <a:pt x="59" y="37"/>
                </a:lnTo>
                <a:lnTo>
                  <a:pt x="61" y="37"/>
                </a:lnTo>
                <a:lnTo>
                  <a:pt x="63" y="37"/>
                </a:lnTo>
                <a:lnTo>
                  <a:pt x="65" y="37"/>
                </a:lnTo>
                <a:lnTo>
                  <a:pt x="69" y="37"/>
                </a:lnTo>
                <a:lnTo>
                  <a:pt x="71" y="36"/>
                </a:lnTo>
                <a:lnTo>
                  <a:pt x="71" y="38"/>
                </a:lnTo>
                <a:lnTo>
                  <a:pt x="70" y="41"/>
                </a:lnTo>
                <a:lnTo>
                  <a:pt x="70" y="43"/>
                </a:lnTo>
                <a:lnTo>
                  <a:pt x="71" y="46"/>
                </a:lnTo>
                <a:lnTo>
                  <a:pt x="72" y="46"/>
                </a:lnTo>
                <a:lnTo>
                  <a:pt x="73" y="47"/>
                </a:lnTo>
                <a:lnTo>
                  <a:pt x="74" y="51"/>
                </a:lnTo>
                <a:lnTo>
                  <a:pt x="76" y="52"/>
                </a:lnTo>
                <a:lnTo>
                  <a:pt x="74" y="53"/>
                </a:lnTo>
                <a:lnTo>
                  <a:pt x="72" y="55"/>
                </a:lnTo>
                <a:lnTo>
                  <a:pt x="71" y="56"/>
                </a:lnTo>
                <a:lnTo>
                  <a:pt x="72" y="57"/>
                </a:lnTo>
                <a:lnTo>
                  <a:pt x="73" y="58"/>
                </a:lnTo>
                <a:lnTo>
                  <a:pt x="75" y="58"/>
                </a:lnTo>
                <a:lnTo>
                  <a:pt x="76" y="55"/>
                </a:lnTo>
                <a:lnTo>
                  <a:pt x="78" y="54"/>
                </a:lnTo>
                <a:lnTo>
                  <a:pt x="81" y="52"/>
                </a:lnTo>
                <a:lnTo>
                  <a:pt x="81" y="56"/>
                </a:lnTo>
                <a:lnTo>
                  <a:pt x="81" y="57"/>
                </a:lnTo>
                <a:lnTo>
                  <a:pt x="81" y="58"/>
                </a:lnTo>
                <a:lnTo>
                  <a:pt x="78" y="60"/>
                </a:lnTo>
                <a:lnTo>
                  <a:pt x="78" y="62"/>
                </a:lnTo>
                <a:lnTo>
                  <a:pt x="77" y="61"/>
                </a:lnTo>
                <a:lnTo>
                  <a:pt x="77" y="62"/>
                </a:lnTo>
                <a:lnTo>
                  <a:pt x="75" y="62"/>
                </a:lnTo>
                <a:lnTo>
                  <a:pt x="77" y="62"/>
                </a:lnTo>
                <a:lnTo>
                  <a:pt x="75" y="63"/>
                </a:lnTo>
                <a:lnTo>
                  <a:pt x="77" y="65"/>
                </a:lnTo>
                <a:lnTo>
                  <a:pt x="76" y="65"/>
                </a:lnTo>
                <a:lnTo>
                  <a:pt x="77" y="67"/>
                </a:lnTo>
                <a:lnTo>
                  <a:pt x="80" y="67"/>
                </a:lnTo>
                <a:lnTo>
                  <a:pt x="82" y="68"/>
                </a:lnTo>
                <a:lnTo>
                  <a:pt x="83" y="68"/>
                </a:lnTo>
                <a:lnTo>
                  <a:pt x="85" y="69"/>
                </a:lnTo>
                <a:lnTo>
                  <a:pt x="86" y="70"/>
                </a:lnTo>
                <a:lnTo>
                  <a:pt x="85" y="73"/>
                </a:lnTo>
                <a:lnTo>
                  <a:pt x="84" y="73"/>
                </a:lnTo>
                <a:lnTo>
                  <a:pt x="84" y="75"/>
                </a:lnTo>
                <a:lnTo>
                  <a:pt x="84" y="74"/>
                </a:lnTo>
                <a:lnTo>
                  <a:pt x="82" y="73"/>
                </a:lnTo>
                <a:lnTo>
                  <a:pt x="80" y="75"/>
                </a:lnTo>
                <a:lnTo>
                  <a:pt x="80" y="74"/>
                </a:lnTo>
                <a:lnTo>
                  <a:pt x="80" y="73"/>
                </a:lnTo>
                <a:lnTo>
                  <a:pt x="79" y="73"/>
                </a:lnTo>
                <a:lnTo>
                  <a:pt x="78" y="70"/>
                </a:lnTo>
                <a:lnTo>
                  <a:pt x="73" y="69"/>
                </a:lnTo>
                <a:lnTo>
                  <a:pt x="71" y="69"/>
                </a:lnTo>
                <a:lnTo>
                  <a:pt x="68" y="72"/>
                </a:lnTo>
                <a:lnTo>
                  <a:pt x="66" y="74"/>
                </a:lnTo>
                <a:lnTo>
                  <a:pt x="64" y="75"/>
                </a:lnTo>
                <a:lnTo>
                  <a:pt x="65" y="74"/>
                </a:lnTo>
                <a:lnTo>
                  <a:pt x="66" y="73"/>
                </a:lnTo>
                <a:lnTo>
                  <a:pt x="64" y="71"/>
                </a:lnTo>
                <a:lnTo>
                  <a:pt x="63" y="71"/>
                </a:lnTo>
                <a:lnTo>
                  <a:pt x="63" y="72"/>
                </a:lnTo>
                <a:lnTo>
                  <a:pt x="61" y="72"/>
                </a:lnTo>
                <a:lnTo>
                  <a:pt x="59" y="74"/>
                </a:lnTo>
                <a:lnTo>
                  <a:pt x="57" y="75"/>
                </a:lnTo>
                <a:lnTo>
                  <a:pt x="56" y="75"/>
                </a:lnTo>
                <a:lnTo>
                  <a:pt x="54" y="73"/>
                </a:lnTo>
                <a:lnTo>
                  <a:pt x="51" y="74"/>
                </a:lnTo>
                <a:lnTo>
                  <a:pt x="47" y="71"/>
                </a:lnTo>
                <a:lnTo>
                  <a:pt x="48" y="71"/>
                </a:lnTo>
                <a:lnTo>
                  <a:pt x="49" y="70"/>
                </a:lnTo>
                <a:lnTo>
                  <a:pt x="48" y="68"/>
                </a:lnTo>
                <a:lnTo>
                  <a:pt x="44" y="67"/>
                </a:lnTo>
                <a:lnTo>
                  <a:pt x="43" y="65"/>
                </a:lnTo>
                <a:lnTo>
                  <a:pt x="42" y="65"/>
                </a:lnTo>
                <a:lnTo>
                  <a:pt x="42" y="63"/>
                </a:lnTo>
                <a:lnTo>
                  <a:pt x="40" y="63"/>
                </a:lnTo>
                <a:lnTo>
                  <a:pt x="38" y="64"/>
                </a:lnTo>
                <a:lnTo>
                  <a:pt x="38" y="63"/>
                </a:lnTo>
                <a:lnTo>
                  <a:pt x="38" y="61"/>
                </a:lnTo>
                <a:lnTo>
                  <a:pt x="36" y="61"/>
                </a:lnTo>
                <a:lnTo>
                  <a:pt x="36" y="62"/>
                </a:lnTo>
                <a:lnTo>
                  <a:pt x="33" y="63"/>
                </a:lnTo>
                <a:lnTo>
                  <a:pt x="36" y="66"/>
                </a:lnTo>
                <a:lnTo>
                  <a:pt x="39" y="65"/>
                </a:lnTo>
                <a:lnTo>
                  <a:pt x="40" y="66"/>
                </a:lnTo>
                <a:lnTo>
                  <a:pt x="40" y="68"/>
                </a:lnTo>
                <a:lnTo>
                  <a:pt x="38" y="68"/>
                </a:lnTo>
                <a:lnTo>
                  <a:pt x="35" y="66"/>
                </a:lnTo>
                <a:lnTo>
                  <a:pt x="34" y="66"/>
                </a:lnTo>
                <a:lnTo>
                  <a:pt x="32" y="67"/>
                </a:lnTo>
                <a:lnTo>
                  <a:pt x="26" y="67"/>
                </a:lnTo>
                <a:lnTo>
                  <a:pt x="20" y="65"/>
                </a:lnTo>
                <a:lnTo>
                  <a:pt x="15" y="64"/>
                </a:lnTo>
                <a:lnTo>
                  <a:pt x="7" y="65"/>
                </a:lnTo>
                <a:lnTo>
                  <a:pt x="6" y="67"/>
                </a:lnTo>
                <a:lnTo>
                  <a:pt x="5" y="65"/>
                </a:lnTo>
                <a:lnTo>
                  <a:pt x="5" y="63"/>
                </a:lnTo>
                <a:lnTo>
                  <a:pt x="5" y="62"/>
                </a:lnTo>
                <a:lnTo>
                  <a:pt x="7" y="60"/>
                </a:lnTo>
                <a:lnTo>
                  <a:pt x="7" y="59"/>
                </a:lnTo>
                <a:lnTo>
                  <a:pt x="8" y="57"/>
                </a:lnTo>
                <a:lnTo>
                  <a:pt x="7" y="55"/>
                </a:lnTo>
                <a:lnTo>
                  <a:pt x="7" y="54"/>
                </a:lnTo>
                <a:lnTo>
                  <a:pt x="7" y="52"/>
                </a:lnTo>
                <a:lnTo>
                  <a:pt x="7" y="50"/>
                </a:lnTo>
                <a:lnTo>
                  <a:pt x="9" y="45"/>
                </a:lnTo>
                <a:lnTo>
                  <a:pt x="9" y="43"/>
                </a:lnTo>
                <a:lnTo>
                  <a:pt x="9" y="40"/>
                </a:lnTo>
                <a:lnTo>
                  <a:pt x="9" y="37"/>
                </a:lnTo>
                <a:lnTo>
                  <a:pt x="8" y="37"/>
                </a:lnTo>
                <a:lnTo>
                  <a:pt x="6" y="31"/>
                </a:lnTo>
                <a:lnTo>
                  <a:pt x="4" y="29"/>
                </a:lnTo>
                <a:lnTo>
                  <a:pt x="4" y="26"/>
                </a:lnTo>
                <a:lnTo>
                  <a:pt x="3" y="24"/>
                </a:lnTo>
                <a:lnTo>
                  <a:pt x="1" y="22"/>
                </a:lnTo>
                <a:lnTo>
                  <a:pt x="1" y="21"/>
                </a:lnTo>
                <a:lnTo>
                  <a:pt x="0" y="18"/>
                </a:lnTo>
                <a:lnTo>
                  <a:pt x="0" y="17"/>
                </a:lnTo>
                <a:lnTo>
                  <a:pt x="0" y="14"/>
                </a:lnTo>
                <a:lnTo>
                  <a:pt x="0" y="12"/>
                </a:lnTo>
                <a:lnTo>
                  <a:pt x="0" y="9"/>
                </a:lnTo>
                <a:lnTo>
                  <a:pt x="0" y="8"/>
                </a:lnTo>
                <a:lnTo>
                  <a:pt x="0" y="7"/>
                </a:lnTo>
                <a:lnTo>
                  <a:pt x="0" y="4"/>
                </a:lnTo>
                <a:lnTo>
                  <a:pt x="0" y="2"/>
                </a:lnTo>
                <a:lnTo>
                  <a:pt x="2" y="2"/>
                </a:lnTo>
                <a:lnTo>
                  <a:pt x="4" y="2"/>
                </a:lnTo>
                <a:lnTo>
                  <a:pt x="6" y="1"/>
                </a:lnTo>
                <a:lnTo>
                  <a:pt x="8" y="1"/>
                </a:lnTo>
                <a:lnTo>
                  <a:pt x="9" y="1"/>
                </a:lnTo>
                <a:lnTo>
                  <a:pt x="11" y="1"/>
                </a:lnTo>
                <a:lnTo>
                  <a:pt x="12" y="1"/>
                </a:lnTo>
                <a:lnTo>
                  <a:pt x="13" y="1"/>
                </a:lnTo>
                <a:lnTo>
                  <a:pt x="16" y="1"/>
                </a:lnTo>
                <a:lnTo>
                  <a:pt x="19" y="1"/>
                </a:lnTo>
                <a:lnTo>
                  <a:pt x="21" y="1"/>
                </a:lnTo>
                <a:lnTo>
                  <a:pt x="24" y="1"/>
                </a:lnTo>
                <a:lnTo>
                  <a:pt x="29" y="0"/>
                </a:lnTo>
                <a:lnTo>
                  <a:pt x="31" y="0"/>
                </a:lnTo>
                <a:lnTo>
                  <a:pt x="39" y="0"/>
                </a:lnTo>
                <a:lnTo>
                  <a:pt x="41" y="0"/>
                </a:lnTo>
                <a:lnTo>
                  <a:pt x="42" y="0"/>
                </a:lnTo>
                <a:lnTo>
                  <a:pt x="44" y="0"/>
                </a:lnTo>
                <a:lnTo>
                  <a:pt x="45" y="0"/>
                </a:lnTo>
                <a:lnTo>
                  <a:pt x="46" y="8"/>
                </a:lnTo>
                <a:lnTo>
                  <a:pt x="48" y="7"/>
                </a:lnTo>
                <a:lnTo>
                  <a:pt x="48" y="8"/>
                </a:lnTo>
                <a:lnTo>
                  <a:pt x="47" y="8"/>
                </a:lnTo>
                <a:lnTo>
                  <a:pt x="49" y="9"/>
                </a:lnTo>
                <a:lnTo>
                  <a:pt x="47" y="9"/>
                </a:lnTo>
                <a:lnTo>
                  <a:pt x="49" y="10"/>
                </a:lnTo>
                <a:lnTo>
                  <a:pt x="49" y="15"/>
                </a:lnTo>
                <a:lnTo>
                  <a:pt x="47" y="15"/>
                </a:lnTo>
                <a:lnTo>
                  <a:pt x="47" y="16"/>
                </a:lnTo>
                <a:lnTo>
                  <a:pt x="48" y="16"/>
                </a:lnTo>
                <a:lnTo>
                  <a:pt x="49" y="16"/>
                </a:lnTo>
                <a:lnTo>
                  <a:pt x="49" y="17"/>
                </a:lnTo>
                <a:lnTo>
                  <a:pt x="47" y="17"/>
                </a:lnTo>
                <a:lnTo>
                  <a:pt x="48" y="19"/>
                </a:lnTo>
                <a:lnTo>
                  <a:pt x="46" y="21"/>
                </a:lnTo>
                <a:lnTo>
                  <a:pt x="45" y="22"/>
                </a:lnTo>
                <a:lnTo>
                  <a:pt x="45" y="24"/>
                </a:lnTo>
                <a:lnTo>
                  <a:pt x="44" y="24"/>
                </a:lnTo>
                <a:lnTo>
                  <a:pt x="42" y="26"/>
                </a:lnTo>
                <a:lnTo>
                  <a:pt x="42" y="32"/>
                </a:lnTo>
                <a:lnTo>
                  <a:pt x="41" y="35"/>
                </a:lnTo>
                <a:lnTo>
                  <a:pt x="40" y="36"/>
                </a:lnTo>
                <a:lnTo>
                  <a:pt x="41" y="38"/>
                </a:lnTo>
                <a:lnTo>
                  <a:pt x="40" y="39"/>
                </a:lnTo>
                <a:lnTo>
                  <a:pt x="45" y="38"/>
                </a:lnTo>
                <a:lnTo>
                  <a:pt x="47" y="38"/>
                </a:lnTo>
                <a:lnTo>
                  <a:pt x="48" y="38"/>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70" name="Freeform 692"/>
          <p:cNvSpPr>
            <a:spLocks/>
          </p:cNvSpPr>
          <p:nvPr/>
        </p:nvSpPr>
        <p:spPr bwMode="auto">
          <a:xfrm>
            <a:off x="4651375" y="3692525"/>
            <a:ext cx="688975" cy="635000"/>
          </a:xfrm>
          <a:custGeom>
            <a:avLst/>
            <a:gdLst>
              <a:gd name="T0" fmla="*/ 2147483647 w 77"/>
              <a:gd name="T1" fmla="*/ 2147483647 h 71"/>
              <a:gd name="T2" fmla="*/ 2147483647 w 77"/>
              <a:gd name="T3" fmla="*/ 2147483647 h 71"/>
              <a:gd name="T4" fmla="*/ 2147483647 w 77"/>
              <a:gd name="T5" fmla="*/ 2147483647 h 71"/>
              <a:gd name="T6" fmla="*/ 2147483647 w 77"/>
              <a:gd name="T7" fmla="*/ 2147483647 h 71"/>
              <a:gd name="T8" fmla="*/ 2147483647 w 77"/>
              <a:gd name="T9" fmla="*/ 2147483647 h 71"/>
              <a:gd name="T10" fmla="*/ 2147483647 w 77"/>
              <a:gd name="T11" fmla="*/ 2147483647 h 71"/>
              <a:gd name="T12" fmla="*/ 2147483647 w 77"/>
              <a:gd name="T13" fmla="*/ 2147483647 h 71"/>
              <a:gd name="T14" fmla="*/ 2147483647 w 77"/>
              <a:gd name="T15" fmla="*/ 2147483647 h 71"/>
              <a:gd name="T16" fmla="*/ 2147483647 w 77"/>
              <a:gd name="T17" fmla="*/ 2147483647 h 71"/>
              <a:gd name="T18" fmla="*/ 2147483647 w 77"/>
              <a:gd name="T19" fmla="*/ 2147483647 h 71"/>
              <a:gd name="T20" fmla="*/ 2147483647 w 77"/>
              <a:gd name="T21" fmla="*/ 2147483647 h 71"/>
              <a:gd name="T22" fmla="*/ 2147483647 w 77"/>
              <a:gd name="T23" fmla="*/ 2147483647 h 71"/>
              <a:gd name="T24" fmla="*/ 2147483647 w 77"/>
              <a:gd name="T25" fmla="*/ 2147483647 h 71"/>
              <a:gd name="T26" fmla="*/ 2147483647 w 77"/>
              <a:gd name="T27" fmla="*/ 2147483647 h 71"/>
              <a:gd name="T28" fmla="*/ 2147483647 w 77"/>
              <a:gd name="T29" fmla="*/ 2147483647 h 71"/>
              <a:gd name="T30" fmla="*/ 2147483647 w 77"/>
              <a:gd name="T31" fmla="*/ 2147483647 h 71"/>
              <a:gd name="T32" fmla="*/ 2147483647 w 77"/>
              <a:gd name="T33" fmla="*/ 2147483647 h 71"/>
              <a:gd name="T34" fmla="*/ 2147483647 w 77"/>
              <a:gd name="T35" fmla="*/ 2147483647 h 71"/>
              <a:gd name="T36" fmla="*/ 2147483647 w 77"/>
              <a:gd name="T37" fmla="*/ 2147483647 h 71"/>
              <a:gd name="T38" fmla="*/ 2147483647 w 77"/>
              <a:gd name="T39" fmla="*/ 2147483647 h 71"/>
              <a:gd name="T40" fmla="*/ 2147483647 w 77"/>
              <a:gd name="T41" fmla="*/ 2147483647 h 71"/>
              <a:gd name="T42" fmla="*/ 2147483647 w 77"/>
              <a:gd name="T43" fmla="*/ 2147483647 h 71"/>
              <a:gd name="T44" fmla="*/ 2147483647 w 77"/>
              <a:gd name="T45" fmla="*/ 2147483647 h 71"/>
              <a:gd name="T46" fmla="*/ 2147483647 w 77"/>
              <a:gd name="T47" fmla="*/ 2147483647 h 71"/>
              <a:gd name="T48" fmla="*/ 2147483647 w 77"/>
              <a:gd name="T49" fmla="*/ 2147483647 h 71"/>
              <a:gd name="T50" fmla="*/ 2147483647 w 77"/>
              <a:gd name="T51" fmla="*/ 2147483647 h 71"/>
              <a:gd name="T52" fmla="*/ 2147483647 w 77"/>
              <a:gd name="T53" fmla="*/ 2147483647 h 71"/>
              <a:gd name="T54" fmla="*/ 2147483647 w 77"/>
              <a:gd name="T55" fmla="*/ 2147483647 h 71"/>
              <a:gd name="T56" fmla="*/ 2147483647 w 77"/>
              <a:gd name="T57" fmla="*/ 2147483647 h 71"/>
              <a:gd name="T58" fmla="*/ 2147483647 w 77"/>
              <a:gd name="T59" fmla="*/ 2147483647 h 71"/>
              <a:gd name="T60" fmla="*/ 2147483647 w 77"/>
              <a:gd name="T61" fmla="*/ 2147483647 h 71"/>
              <a:gd name="T62" fmla="*/ 2147483647 w 77"/>
              <a:gd name="T63" fmla="*/ 2147483647 h 71"/>
              <a:gd name="T64" fmla="*/ 2147483647 w 77"/>
              <a:gd name="T65" fmla="*/ 2147483647 h 71"/>
              <a:gd name="T66" fmla="*/ 2147483647 w 77"/>
              <a:gd name="T67" fmla="*/ 2147483647 h 71"/>
              <a:gd name="T68" fmla="*/ 2147483647 w 77"/>
              <a:gd name="T69" fmla="*/ 2147483647 h 71"/>
              <a:gd name="T70" fmla="*/ 2147483647 w 77"/>
              <a:gd name="T71" fmla="*/ 2147483647 h 71"/>
              <a:gd name="T72" fmla="*/ 2147483647 w 77"/>
              <a:gd name="T73" fmla="*/ 2147483647 h 71"/>
              <a:gd name="T74" fmla="*/ 2147483647 w 77"/>
              <a:gd name="T75" fmla="*/ 2147483647 h 71"/>
              <a:gd name="T76" fmla="*/ 2147483647 w 77"/>
              <a:gd name="T77" fmla="*/ 2147483647 h 71"/>
              <a:gd name="T78" fmla="*/ 2147483647 w 77"/>
              <a:gd name="T79" fmla="*/ 2147483647 h 71"/>
              <a:gd name="T80" fmla="*/ 2147483647 w 77"/>
              <a:gd name="T81" fmla="*/ 2147483647 h 71"/>
              <a:gd name="T82" fmla="*/ 2147483647 w 77"/>
              <a:gd name="T83" fmla="*/ 2147483647 h 71"/>
              <a:gd name="T84" fmla="*/ 2147483647 w 77"/>
              <a:gd name="T85" fmla="*/ 2147483647 h 71"/>
              <a:gd name="T86" fmla="*/ 2147483647 w 77"/>
              <a:gd name="T87" fmla="*/ 0 h 71"/>
              <a:gd name="T88" fmla="*/ 2147483647 w 77"/>
              <a:gd name="T89" fmla="*/ 2147483647 h 71"/>
              <a:gd name="T90" fmla="*/ 2147483647 w 77"/>
              <a:gd name="T91" fmla="*/ 2147483647 h 71"/>
              <a:gd name="T92" fmla="*/ 2147483647 w 77"/>
              <a:gd name="T93" fmla="*/ 2147483647 h 71"/>
              <a:gd name="T94" fmla="*/ 2147483647 w 77"/>
              <a:gd name="T95" fmla="*/ 2147483647 h 71"/>
              <a:gd name="T96" fmla="*/ 2147483647 w 77"/>
              <a:gd name="T97" fmla="*/ 2147483647 h 71"/>
              <a:gd name="T98" fmla="*/ 2147483647 w 77"/>
              <a:gd name="T99" fmla="*/ 2147483647 h 71"/>
              <a:gd name="T100" fmla="*/ 2147483647 w 77"/>
              <a:gd name="T101" fmla="*/ 2147483647 h 71"/>
              <a:gd name="T102" fmla="*/ 2147483647 w 77"/>
              <a:gd name="T103" fmla="*/ 2147483647 h 71"/>
              <a:gd name="T104" fmla="*/ 2147483647 w 77"/>
              <a:gd name="T105" fmla="*/ 2147483647 h 71"/>
              <a:gd name="T106" fmla="*/ 2147483647 w 77"/>
              <a:gd name="T107" fmla="*/ 2147483647 h 71"/>
              <a:gd name="T108" fmla="*/ 2147483647 w 77"/>
              <a:gd name="T109" fmla="*/ 2147483647 h 71"/>
              <a:gd name="T110" fmla="*/ 2147483647 w 77"/>
              <a:gd name="T111" fmla="*/ 2147483647 h 71"/>
              <a:gd name="T112" fmla="*/ 2147483647 w 77"/>
              <a:gd name="T113" fmla="*/ 2147483647 h 71"/>
              <a:gd name="T114" fmla="*/ 2147483647 w 77"/>
              <a:gd name="T115" fmla="*/ 2147483647 h 71"/>
              <a:gd name="T116" fmla="*/ 2147483647 w 77"/>
              <a:gd name="T117" fmla="*/ 2147483647 h 71"/>
              <a:gd name="T118" fmla="*/ 2147483647 w 77"/>
              <a:gd name="T119" fmla="*/ 2147483647 h 71"/>
              <a:gd name="T120" fmla="*/ 2147483647 w 77"/>
              <a:gd name="T121" fmla="*/ 2147483647 h 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7"/>
              <a:gd name="T184" fmla="*/ 0 h 71"/>
              <a:gd name="T185" fmla="*/ 77 w 77"/>
              <a:gd name="T186" fmla="*/ 71 h 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7" h="71">
                <a:moveTo>
                  <a:pt x="3" y="18"/>
                </a:moveTo>
                <a:lnTo>
                  <a:pt x="3" y="19"/>
                </a:lnTo>
                <a:lnTo>
                  <a:pt x="3" y="20"/>
                </a:lnTo>
                <a:lnTo>
                  <a:pt x="4" y="23"/>
                </a:lnTo>
                <a:lnTo>
                  <a:pt x="4" y="25"/>
                </a:lnTo>
                <a:lnTo>
                  <a:pt x="4" y="28"/>
                </a:lnTo>
                <a:lnTo>
                  <a:pt x="4" y="34"/>
                </a:lnTo>
                <a:lnTo>
                  <a:pt x="4" y="35"/>
                </a:lnTo>
                <a:lnTo>
                  <a:pt x="4" y="38"/>
                </a:lnTo>
                <a:lnTo>
                  <a:pt x="4" y="39"/>
                </a:lnTo>
                <a:lnTo>
                  <a:pt x="4" y="40"/>
                </a:lnTo>
                <a:lnTo>
                  <a:pt x="4" y="42"/>
                </a:lnTo>
                <a:lnTo>
                  <a:pt x="4" y="43"/>
                </a:lnTo>
                <a:lnTo>
                  <a:pt x="4" y="47"/>
                </a:lnTo>
                <a:lnTo>
                  <a:pt x="4" y="48"/>
                </a:lnTo>
                <a:lnTo>
                  <a:pt x="4" y="50"/>
                </a:lnTo>
                <a:lnTo>
                  <a:pt x="4" y="53"/>
                </a:lnTo>
                <a:lnTo>
                  <a:pt x="4" y="54"/>
                </a:lnTo>
                <a:lnTo>
                  <a:pt x="4" y="59"/>
                </a:lnTo>
                <a:lnTo>
                  <a:pt x="6" y="61"/>
                </a:lnTo>
                <a:lnTo>
                  <a:pt x="8" y="60"/>
                </a:lnTo>
                <a:lnTo>
                  <a:pt x="11" y="60"/>
                </a:lnTo>
                <a:lnTo>
                  <a:pt x="11" y="61"/>
                </a:lnTo>
                <a:lnTo>
                  <a:pt x="12" y="64"/>
                </a:lnTo>
                <a:lnTo>
                  <a:pt x="12" y="66"/>
                </a:lnTo>
                <a:lnTo>
                  <a:pt x="12" y="69"/>
                </a:lnTo>
                <a:lnTo>
                  <a:pt x="12" y="71"/>
                </a:lnTo>
                <a:lnTo>
                  <a:pt x="14" y="71"/>
                </a:lnTo>
                <a:lnTo>
                  <a:pt x="16" y="71"/>
                </a:lnTo>
                <a:lnTo>
                  <a:pt x="18" y="70"/>
                </a:lnTo>
                <a:lnTo>
                  <a:pt x="20" y="70"/>
                </a:lnTo>
                <a:lnTo>
                  <a:pt x="21" y="70"/>
                </a:lnTo>
                <a:lnTo>
                  <a:pt x="23" y="70"/>
                </a:lnTo>
                <a:lnTo>
                  <a:pt x="24" y="70"/>
                </a:lnTo>
                <a:lnTo>
                  <a:pt x="25" y="70"/>
                </a:lnTo>
                <a:lnTo>
                  <a:pt x="28" y="70"/>
                </a:lnTo>
                <a:lnTo>
                  <a:pt x="31" y="70"/>
                </a:lnTo>
                <a:lnTo>
                  <a:pt x="33" y="70"/>
                </a:lnTo>
                <a:lnTo>
                  <a:pt x="36" y="70"/>
                </a:lnTo>
                <a:lnTo>
                  <a:pt x="41" y="69"/>
                </a:lnTo>
                <a:lnTo>
                  <a:pt x="43" y="69"/>
                </a:lnTo>
                <a:lnTo>
                  <a:pt x="51" y="69"/>
                </a:lnTo>
                <a:lnTo>
                  <a:pt x="53" y="69"/>
                </a:lnTo>
                <a:lnTo>
                  <a:pt x="54" y="69"/>
                </a:lnTo>
                <a:lnTo>
                  <a:pt x="56" y="69"/>
                </a:lnTo>
                <a:lnTo>
                  <a:pt x="57" y="69"/>
                </a:lnTo>
                <a:lnTo>
                  <a:pt x="57" y="68"/>
                </a:lnTo>
                <a:lnTo>
                  <a:pt x="57" y="61"/>
                </a:lnTo>
                <a:lnTo>
                  <a:pt x="57" y="59"/>
                </a:lnTo>
                <a:lnTo>
                  <a:pt x="56" y="60"/>
                </a:lnTo>
                <a:lnTo>
                  <a:pt x="56" y="59"/>
                </a:lnTo>
                <a:lnTo>
                  <a:pt x="56" y="58"/>
                </a:lnTo>
                <a:lnTo>
                  <a:pt x="57" y="55"/>
                </a:lnTo>
                <a:lnTo>
                  <a:pt x="57" y="53"/>
                </a:lnTo>
                <a:lnTo>
                  <a:pt x="59" y="54"/>
                </a:lnTo>
                <a:lnTo>
                  <a:pt x="57" y="50"/>
                </a:lnTo>
                <a:lnTo>
                  <a:pt x="59" y="49"/>
                </a:lnTo>
                <a:lnTo>
                  <a:pt x="59" y="47"/>
                </a:lnTo>
                <a:lnTo>
                  <a:pt x="61" y="44"/>
                </a:lnTo>
                <a:lnTo>
                  <a:pt x="62" y="43"/>
                </a:lnTo>
                <a:lnTo>
                  <a:pt x="62" y="42"/>
                </a:lnTo>
                <a:lnTo>
                  <a:pt x="63" y="42"/>
                </a:lnTo>
                <a:lnTo>
                  <a:pt x="63" y="43"/>
                </a:lnTo>
                <a:lnTo>
                  <a:pt x="65" y="39"/>
                </a:lnTo>
                <a:lnTo>
                  <a:pt x="64" y="36"/>
                </a:lnTo>
                <a:lnTo>
                  <a:pt x="65" y="36"/>
                </a:lnTo>
                <a:lnTo>
                  <a:pt x="65" y="37"/>
                </a:lnTo>
                <a:lnTo>
                  <a:pt x="66" y="35"/>
                </a:lnTo>
                <a:lnTo>
                  <a:pt x="64" y="35"/>
                </a:lnTo>
                <a:lnTo>
                  <a:pt x="65" y="34"/>
                </a:lnTo>
                <a:lnTo>
                  <a:pt x="65" y="35"/>
                </a:lnTo>
                <a:lnTo>
                  <a:pt x="66" y="34"/>
                </a:lnTo>
                <a:lnTo>
                  <a:pt x="67" y="32"/>
                </a:lnTo>
                <a:lnTo>
                  <a:pt x="68" y="32"/>
                </a:lnTo>
                <a:lnTo>
                  <a:pt x="69" y="31"/>
                </a:lnTo>
                <a:lnTo>
                  <a:pt x="69" y="30"/>
                </a:lnTo>
                <a:lnTo>
                  <a:pt x="68" y="29"/>
                </a:lnTo>
                <a:lnTo>
                  <a:pt x="70" y="26"/>
                </a:lnTo>
                <a:lnTo>
                  <a:pt x="71" y="26"/>
                </a:lnTo>
                <a:lnTo>
                  <a:pt x="71" y="22"/>
                </a:lnTo>
                <a:lnTo>
                  <a:pt x="70" y="21"/>
                </a:lnTo>
                <a:lnTo>
                  <a:pt x="70" y="22"/>
                </a:lnTo>
                <a:lnTo>
                  <a:pt x="69" y="22"/>
                </a:lnTo>
                <a:lnTo>
                  <a:pt x="70" y="20"/>
                </a:lnTo>
                <a:lnTo>
                  <a:pt x="71" y="19"/>
                </a:lnTo>
                <a:lnTo>
                  <a:pt x="72" y="18"/>
                </a:lnTo>
                <a:lnTo>
                  <a:pt x="73" y="18"/>
                </a:lnTo>
                <a:lnTo>
                  <a:pt x="73" y="14"/>
                </a:lnTo>
                <a:lnTo>
                  <a:pt x="75" y="11"/>
                </a:lnTo>
                <a:lnTo>
                  <a:pt x="77" y="11"/>
                </a:lnTo>
                <a:lnTo>
                  <a:pt x="75" y="9"/>
                </a:lnTo>
                <a:lnTo>
                  <a:pt x="73" y="9"/>
                </a:lnTo>
                <a:lnTo>
                  <a:pt x="72" y="9"/>
                </a:lnTo>
                <a:lnTo>
                  <a:pt x="69" y="10"/>
                </a:lnTo>
                <a:lnTo>
                  <a:pt x="67" y="10"/>
                </a:lnTo>
                <a:lnTo>
                  <a:pt x="65" y="10"/>
                </a:lnTo>
                <a:lnTo>
                  <a:pt x="67" y="8"/>
                </a:lnTo>
                <a:lnTo>
                  <a:pt x="67" y="7"/>
                </a:lnTo>
                <a:lnTo>
                  <a:pt x="68" y="6"/>
                </a:lnTo>
                <a:lnTo>
                  <a:pt x="69" y="5"/>
                </a:lnTo>
                <a:lnTo>
                  <a:pt x="68" y="0"/>
                </a:lnTo>
                <a:lnTo>
                  <a:pt x="67" y="0"/>
                </a:lnTo>
                <a:lnTo>
                  <a:pt x="66" y="0"/>
                </a:lnTo>
                <a:lnTo>
                  <a:pt x="62" y="0"/>
                </a:lnTo>
                <a:lnTo>
                  <a:pt x="60" y="1"/>
                </a:lnTo>
                <a:lnTo>
                  <a:pt x="59" y="1"/>
                </a:lnTo>
                <a:lnTo>
                  <a:pt x="57" y="1"/>
                </a:lnTo>
                <a:lnTo>
                  <a:pt x="55" y="1"/>
                </a:lnTo>
                <a:lnTo>
                  <a:pt x="53" y="1"/>
                </a:lnTo>
                <a:lnTo>
                  <a:pt x="52" y="1"/>
                </a:lnTo>
                <a:lnTo>
                  <a:pt x="49" y="1"/>
                </a:lnTo>
                <a:lnTo>
                  <a:pt x="48" y="1"/>
                </a:lnTo>
                <a:lnTo>
                  <a:pt x="47" y="1"/>
                </a:lnTo>
                <a:lnTo>
                  <a:pt x="45" y="2"/>
                </a:lnTo>
                <a:lnTo>
                  <a:pt x="44" y="2"/>
                </a:lnTo>
                <a:lnTo>
                  <a:pt x="40" y="2"/>
                </a:lnTo>
                <a:lnTo>
                  <a:pt x="38" y="2"/>
                </a:lnTo>
                <a:lnTo>
                  <a:pt x="34" y="2"/>
                </a:lnTo>
                <a:lnTo>
                  <a:pt x="33" y="2"/>
                </a:lnTo>
                <a:lnTo>
                  <a:pt x="32" y="2"/>
                </a:lnTo>
                <a:lnTo>
                  <a:pt x="29" y="2"/>
                </a:lnTo>
                <a:lnTo>
                  <a:pt x="29" y="3"/>
                </a:lnTo>
                <a:lnTo>
                  <a:pt x="28" y="3"/>
                </a:lnTo>
                <a:lnTo>
                  <a:pt x="27" y="3"/>
                </a:lnTo>
                <a:lnTo>
                  <a:pt x="24" y="3"/>
                </a:lnTo>
                <a:lnTo>
                  <a:pt x="23" y="3"/>
                </a:lnTo>
                <a:lnTo>
                  <a:pt x="20" y="3"/>
                </a:lnTo>
                <a:lnTo>
                  <a:pt x="19" y="3"/>
                </a:lnTo>
                <a:lnTo>
                  <a:pt x="18" y="3"/>
                </a:lnTo>
                <a:lnTo>
                  <a:pt x="16" y="3"/>
                </a:lnTo>
                <a:lnTo>
                  <a:pt x="14" y="3"/>
                </a:lnTo>
                <a:lnTo>
                  <a:pt x="13" y="3"/>
                </a:lnTo>
                <a:lnTo>
                  <a:pt x="12" y="3"/>
                </a:lnTo>
                <a:lnTo>
                  <a:pt x="11" y="3"/>
                </a:lnTo>
                <a:lnTo>
                  <a:pt x="10" y="3"/>
                </a:lnTo>
                <a:lnTo>
                  <a:pt x="9" y="3"/>
                </a:lnTo>
                <a:lnTo>
                  <a:pt x="4" y="4"/>
                </a:lnTo>
                <a:lnTo>
                  <a:pt x="2" y="4"/>
                </a:lnTo>
                <a:lnTo>
                  <a:pt x="0" y="4"/>
                </a:lnTo>
                <a:lnTo>
                  <a:pt x="1" y="6"/>
                </a:lnTo>
                <a:lnTo>
                  <a:pt x="1" y="7"/>
                </a:lnTo>
                <a:lnTo>
                  <a:pt x="2" y="10"/>
                </a:lnTo>
                <a:lnTo>
                  <a:pt x="2" y="11"/>
                </a:lnTo>
                <a:lnTo>
                  <a:pt x="2" y="16"/>
                </a:lnTo>
                <a:lnTo>
                  <a:pt x="3" y="17"/>
                </a:lnTo>
                <a:lnTo>
                  <a:pt x="3" y="18"/>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71" name="Freeform 691"/>
          <p:cNvSpPr>
            <a:spLocks/>
          </p:cNvSpPr>
          <p:nvPr/>
        </p:nvSpPr>
        <p:spPr bwMode="auto">
          <a:xfrm>
            <a:off x="3514725" y="3630613"/>
            <a:ext cx="1173163" cy="590550"/>
          </a:xfrm>
          <a:custGeom>
            <a:avLst/>
            <a:gdLst>
              <a:gd name="T0" fmla="*/ 2147483647 w 131"/>
              <a:gd name="T1" fmla="*/ 2147483647 h 66"/>
              <a:gd name="T2" fmla="*/ 2147483647 w 131"/>
              <a:gd name="T3" fmla="*/ 2147483647 h 66"/>
              <a:gd name="T4" fmla="*/ 2147483647 w 131"/>
              <a:gd name="T5" fmla="*/ 2147483647 h 66"/>
              <a:gd name="T6" fmla="*/ 2147483647 w 131"/>
              <a:gd name="T7" fmla="*/ 2147483647 h 66"/>
              <a:gd name="T8" fmla="*/ 2147483647 w 131"/>
              <a:gd name="T9" fmla="*/ 2147483647 h 66"/>
              <a:gd name="T10" fmla="*/ 2147483647 w 131"/>
              <a:gd name="T11" fmla="*/ 2147483647 h 66"/>
              <a:gd name="T12" fmla="*/ 2147483647 w 131"/>
              <a:gd name="T13" fmla="*/ 2147483647 h 66"/>
              <a:gd name="T14" fmla="*/ 2147483647 w 131"/>
              <a:gd name="T15" fmla="*/ 2147483647 h 66"/>
              <a:gd name="T16" fmla="*/ 2147483647 w 131"/>
              <a:gd name="T17" fmla="*/ 2147483647 h 66"/>
              <a:gd name="T18" fmla="*/ 2147483647 w 131"/>
              <a:gd name="T19" fmla="*/ 2147483647 h 66"/>
              <a:gd name="T20" fmla="*/ 2147483647 w 131"/>
              <a:gd name="T21" fmla="*/ 2147483647 h 66"/>
              <a:gd name="T22" fmla="*/ 2147483647 w 131"/>
              <a:gd name="T23" fmla="*/ 2147483647 h 66"/>
              <a:gd name="T24" fmla="*/ 2147483647 w 131"/>
              <a:gd name="T25" fmla="*/ 2147483647 h 66"/>
              <a:gd name="T26" fmla="*/ 2147483647 w 131"/>
              <a:gd name="T27" fmla="*/ 2147483647 h 66"/>
              <a:gd name="T28" fmla="*/ 2147483647 w 131"/>
              <a:gd name="T29" fmla="*/ 2147483647 h 66"/>
              <a:gd name="T30" fmla="*/ 2147483647 w 131"/>
              <a:gd name="T31" fmla="*/ 2147483647 h 66"/>
              <a:gd name="T32" fmla="*/ 2147483647 w 131"/>
              <a:gd name="T33" fmla="*/ 2147483647 h 66"/>
              <a:gd name="T34" fmla="*/ 2147483647 w 131"/>
              <a:gd name="T35" fmla="*/ 2147483647 h 66"/>
              <a:gd name="T36" fmla="*/ 2147483647 w 131"/>
              <a:gd name="T37" fmla="*/ 2147483647 h 66"/>
              <a:gd name="T38" fmla="*/ 2147483647 w 131"/>
              <a:gd name="T39" fmla="*/ 0 h 66"/>
              <a:gd name="T40" fmla="*/ 0 w 131"/>
              <a:gd name="T41" fmla="*/ 2147483647 h 66"/>
              <a:gd name="T42" fmla="*/ 2147483647 w 131"/>
              <a:gd name="T43" fmla="*/ 2147483647 h 66"/>
              <a:gd name="T44" fmla="*/ 2147483647 w 131"/>
              <a:gd name="T45" fmla="*/ 2147483647 h 66"/>
              <a:gd name="T46" fmla="*/ 2147483647 w 131"/>
              <a:gd name="T47" fmla="*/ 2147483647 h 66"/>
              <a:gd name="T48" fmla="*/ 2147483647 w 131"/>
              <a:gd name="T49" fmla="*/ 2147483647 h 66"/>
              <a:gd name="T50" fmla="*/ 2147483647 w 131"/>
              <a:gd name="T51" fmla="*/ 2147483647 h 66"/>
              <a:gd name="T52" fmla="*/ 2147483647 w 131"/>
              <a:gd name="T53" fmla="*/ 2147483647 h 66"/>
              <a:gd name="T54" fmla="*/ 2147483647 w 131"/>
              <a:gd name="T55" fmla="*/ 2147483647 h 66"/>
              <a:gd name="T56" fmla="*/ 2147483647 w 131"/>
              <a:gd name="T57" fmla="*/ 2147483647 h 66"/>
              <a:gd name="T58" fmla="*/ 2147483647 w 131"/>
              <a:gd name="T59" fmla="*/ 2147483647 h 66"/>
              <a:gd name="T60" fmla="*/ 2147483647 w 131"/>
              <a:gd name="T61" fmla="*/ 2147483647 h 66"/>
              <a:gd name="T62" fmla="*/ 2147483647 w 131"/>
              <a:gd name="T63" fmla="*/ 2147483647 h 66"/>
              <a:gd name="T64" fmla="*/ 2147483647 w 131"/>
              <a:gd name="T65" fmla="*/ 2147483647 h 66"/>
              <a:gd name="T66" fmla="*/ 2147483647 w 131"/>
              <a:gd name="T67" fmla="*/ 2147483647 h 66"/>
              <a:gd name="T68" fmla="*/ 2147483647 w 131"/>
              <a:gd name="T69" fmla="*/ 2147483647 h 66"/>
              <a:gd name="T70" fmla="*/ 2147483647 w 131"/>
              <a:gd name="T71" fmla="*/ 2147483647 h 66"/>
              <a:gd name="T72" fmla="*/ 2147483647 w 131"/>
              <a:gd name="T73" fmla="*/ 2147483647 h 66"/>
              <a:gd name="T74" fmla="*/ 2147483647 w 131"/>
              <a:gd name="T75" fmla="*/ 2147483647 h 66"/>
              <a:gd name="T76" fmla="*/ 2147483647 w 131"/>
              <a:gd name="T77" fmla="*/ 2147483647 h 66"/>
              <a:gd name="T78" fmla="*/ 2147483647 w 131"/>
              <a:gd name="T79" fmla="*/ 2147483647 h 66"/>
              <a:gd name="T80" fmla="*/ 2147483647 w 131"/>
              <a:gd name="T81" fmla="*/ 2147483647 h 66"/>
              <a:gd name="T82" fmla="*/ 2147483647 w 131"/>
              <a:gd name="T83" fmla="*/ 2147483647 h 66"/>
              <a:gd name="T84" fmla="*/ 2147483647 w 131"/>
              <a:gd name="T85" fmla="*/ 2147483647 h 66"/>
              <a:gd name="T86" fmla="*/ 2147483647 w 131"/>
              <a:gd name="T87" fmla="*/ 2147483647 h 66"/>
              <a:gd name="T88" fmla="*/ 2147483647 w 131"/>
              <a:gd name="T89" fmla="*/ 2147483647 h 66"/>
              <a:gd name="T90" fmla="*/ 2147483647 w 131"/>
              <a:gd name="T91" fmla="*/ 2147483647 h 66"/>
              <a:gd name="T92" fmla="*/ 2147483647 w 131"/>
              <a:gd name="T93" fmla="*/ 2147483647 h 66"/>
              <a:gd name="T94" fmla="*/ 2147483647 w 131"/>
              <a:gd name="T95" fmla="*/ 2147483647 h 66"/>
              <a:gd name="T96" fmla="*/ 2147483647 w 131"/>
              <a:gd name="T97" fmla="*/ 2147483647 h 66"/>
              <a:gd name="T98" fmla="*/ 2147483647 w 131"/>
              <a:gd name="T99" fmla="*/ 2147483647 h 66"/>
              <a:gd name="T100" fmla="*/ 2147483647 w 131"/>
              <a:gd name="T101" fmla="*/ 2147483647 h 66"/>
              <a:gd name="T102" fmla="*/ 2147483647 w 131"/>
              <a:gd name="T103" fmla="*/ 2147483647 h 66"/>
              <a:gd name="T104" fmla="*/ 2147483647 w 131"/>
              <a:gd name="T105" fmla="*/ 2147483647 h 66"/>
              <a:gd name="T106" fmla="*/ 2147483647 w 131"/>
              <a:gd name="T107" fmla="*/ 2147483647 h 66"/>
              <a:gd name="T108" fmla="*/ 2147483647 w 131"/>
              <a:gd name="T109" fmla="*/ 2147483647 h 66"/>
              <a:gd name="T110" fmla="*/ 2147483647 w 131"/>
              <a:gd name="T111" fmla="*/ 2147483647 h 66"/>
              <a:gd name="T112" fmla="*/ 2147483647 w 131"/>
              <a:gd name="T113" fmla="*/ 2147483647 h 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1"/>
              <a:gd name="T172" fmla="*/ 0 h 66"/>
              <a:gd name="T173" fmla="*/ 131 w 131"/>
              <a:gd name="T174" fmla="*/ 66 h 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1" h="66">
                <a:moveTo>
                  <a:pt x="129" y="17"/>
                </a:moveTo>
                <a:lnTo>
                  <a:pt x="128" y="14"/>
                </a:lnTo>
                <a:lnTo>
                  <a:pt x="128" y="13"/>
                </a:lnTo>
                <a:lnTo>
                  <a:pt x="127" y="11"/>
                </a:lnTo>
                <a:lnTo>
                  <a:pt x="127" y="9"/>
                </a:lnTo>
                <a:lnTo>
                  <a:pt x="127" y="8"/>
                </a:lnTo>
                <a:lnTo>
                  <a:pt x="127" y="7"/>
                </a:lnTo>
                <a:lnTo>
                  <a:pt x="127" y="6"/>
                </a:lnTo>
                <a:lnTo>
                  <a:pt x="127" y="4"/>
                </a:lnTo>
                <a:lnTo>
                  <a:pt x="127" y="2"/>
                </a:lnTo>
                <a:lnTo>
                  <a:pt x="127" y="1"/>
                </a:lnTo>
                <a:lnTo>
                  <a:pt x="125" y="1"/>
                </a:lnTo>
                <a:lnTo>
                  <a:pt x="121" y="1"/>
                </a:lnTo>
                <a:lnTo>
                  <a:pt x="120" y="1"/>
                </a:lnTo>
                <a:lnTo>
                  <a:pt x="118" y="1"/>
                </a:lnTo>
                <a:lnTo>
                  <a:pt x="117" y="1"/>
                </a:lnTo>
                <a:lnTo>
                  <a:pt x="115" y="1"/>
                </a:lnTo>
                <a:lnTo>
                  <a:pt x="114" y="1"/>
                </a:lnTo>
                <a:lnTo>
                  <a:pt x="112" y="1"/>
                </a:lnTo>
                <a:lnTo>
                  <a:pt x="111" y="1"/>
                </a:lnTo>
                <a:lnTo>
                  <a:pt x="110" y="2"/>
                </a:lnTo>
                <a:lnTo>
                  <a:pt x="108" y="2"/>
                </a:lnTo>
                <a:lnTo>
                  <a:pt x="107" y="2"/>
                </a:lnTo>
                <a:lnTo>
                  <a:pt x="106" y="2"/>
                </a:lnTo>
                <a:lnTo>
                  <a:pt x="104" y="2"/>
                </a:lnTo>
                <a:lnTo>
                  <a:pt x="100" y="2"/>
                </a:lnTo>
                <a:lnTo>
                  <a:pt x="98" y="2"/>
                </a:lnTo>
                <a:lnTo>
                  <a:pt x="97" y="2"/>
                </a:lnTo>
                <a:lnTo>
                  <a:pt x="95" y="2"/>
                </a:lnTo>
                <a:lnTo>
                  <a:pt x="93" y="2"/>
                </a:lnTo>
                <a:lnTo>
                  <a:pt x="91" y="2"/>
                </a:lnTo>
                <a:lnTo>
                  <a:pt x="89" y="2"/>
                </a:lnTo>
                <a:lnTo>
                  <a:pt x="86" y="2"/>
                </a:lnTo>
                <a:lnTo>
                  <a:pt x="84" y="2"/>
                </a:lnTo>
                <a:lnTo>
                  <a:pt x="81" y="2"/>
                </a:lnTo>
                <a:lnTo>
                  <a:pt x="79" y="2"/>
                </a:lnTo>
                <a:lnTo>
                  <a:pt x="76" y="2"/>
                </a:lnTo>
                <a:lnTo>
                  <a:pt x="75" y="2"/>
                </a:lnTo>
                <a:lnTo>
                  <a:pt x="74" y="2"/>
                </a:lnTo>
                <a:lnTo>
                  <a:pt x="72" y="2"/>
                </a:lnTo>
                <a:lnTo>
                  <a:pt x="71" y="2"/>
                </a:lnTo>
                <a:lnTo>
                  <a:pt x="69" y="2"/>
                </a:lnTo>
                <a:lnTo>
                  <a:pt x="68" y="2"/>
                </a:lnTo>
                <a:lnTo>
                  <a:pt x="65" y="2"/>
                </a:lnTo>
                <a:lnTo>
                  <a:pt x="64" y="2"/>
                </a:lnTo>
                <a:lnTo>
                  <a:pt x="61" y="2"/>
                </a:lnTo>
                <a:lnTo>
                  <a:pt x="56" y="2"/>
                </a:lnTo>
                <a:lnTo>
                  <a:pt x="55" y="2"/>
                </a:lnTo>
                <a:lnTo>
                  <a:pt x="54" y="2"/>
                </a:lnTo>
                <a:lnTo>
                  <a:pt x="53" y="2"/>
                </a:lnTo>
                <a:lnTo>
                  <a:pt x="47" y="2"/>
                </a:lnTo>
                <a:lnTo>
                  <a:pt x="46" y="2"/>
                </a:lnTo>
                <a:lnTo>
                  <a:pt x="45" y="2"/>
                </a:lnTo>
                <a:lnTo>
                  <a:pt x="45" y="1"/>
                </a:lnTo>
                <a:lnTo>
                  <a:pt x="44" y="1"/>
                </a:lnTo>
                <a:lnTo>
                  <a:pt x="38" y="1"/>
                </a:lnTo>
                <a:lnTo>
                  <a:pt x="36" y="1"/>
                </a:lnTo>
                <a:lnTo>
                  <a:pt x="32" y="1"/>
                </a:lnTo>
                <a:lnTo>
                  <a:pt x="31" y="1"/>
                </a:lnTo>
                <a:lnTo>
                  <a:pt x="30" y="1"/>
                </a:lnTo>
                <a:lnTo>
                  <a:pt x="29" y="1"/>
                </a:lnTo>
                <a:lnTo>
                  <a:pt x="25" y="1"/>
                </a:lnTo>
                <a:lnTo>
                  <a:pt x="23" y="1"/>
                </a:lnTo>
                <a:lnTo>
                  <a:pt x="20" y="1"/>
                </a:lnTo>
                <a:lnTo>
                  <a:pt x="19" y="1"/>
                </a:lnTo>
                <a:lnTo>
                  <a:pt x="15" y="1"/>
                </a:lnTo>
                <a:lnTo>
                  <a:pt x="6" y="0"/>
                </a:lnTo>
                <a:lnTo>
                  <a:pt x="4" y="0"/>
                </a:lnTo>
                <a:lnTo>
                  <a:pt x="1" y="0"/>
                </a:lnTo>
                <a:lnTo>
                  <a:pt x="1" y="2"/>
                </a:lnTo>
                <a:lnTo>
                  <a:pt x="1" y="5"/>
                </a:lnTo>
                <a:lnTo>
                  <a:pt x="0" y="10"/>
                </a:lnTo>
                <a:lnTo>
                  <a:pt x="6" y="10"/>
                </a:lnTo>
                <a:lnTo>
                  <a:pt x="10" y="10"/>
                </a:lnTo>
                <a:lnTo>
                  <a:pt x="13" y="10"/>
                </a:lnTo>
                <a:lnTo>
                  <a:pt x="14" y="10"/>
                </a:lnTo>
                <a:lnTo>
                  <a:pt x="15" y="10"/>
                </a:lnTo>
                <a:lnTo>
                  <a:pt x="17" y="10"/>
                </a:lnTo>
                <a:lnTo>
                  <a:pt x="18" y="10"/>
                </a:lnTo>
                <a:lnTo>
                  <a:pt x="21" y="11"/>
                </a:lnTo>
                <a:lnTo>
                  <a:pt x="25" y="11"/>
                </a:lnTo>
                <a:lnTo>
                  <a:pt x="27" y="11"/>
                </a:lnTo>
                <a:lnTo>
                  <a:pt x="29" y="11"/>
                </a:lnTo>
                <a:lnTo>
                  <a:pt x="31" y="11"/>
                </a:lnTo>
                <a:lnTo>
                  <a:pt x="33" y="11"/>
                </a:lnTo>
                <a:lnTo>
                  <a:pt x="36" y="11"/>
                </a:lnTo>
                <a:lnTo>
                  <a:pt x="38" y="11"/>
                </a:lnTo>
                <a:lnTo>
                  <a:pt x="40" y="11"/>
                </a:lnTo>
                <a:lnTo>
                  <a:pt x="46" y="11"/>
                </a:lnTo>
                <a:lnTo>
                  <a:pt x="46" y="14"/>
                </a:lnTo>
                <a:lnTo>
                  <a:pt x="46" y="20"/>
                </a:lnTo>
                <a:lnTo>
                  <a:pt x="46" y="21"/>
                </a:lnTo>
                <a:lnTo>
                  <a:pt x="46" y="23"/>
                </a:lnTo>
                <a:lnTo>
                  <a:pt x="46" y="24"/>
                </a:lnTo>
                <a:lnTo>
                  <a:pt x="46" y="26"/>
                </a:lnTo>
                <a:lnTo>
                  <a:pt x="45" y="28"/>
                </a:lnTo>
                <a:lnTo>
                  <a:pt x="45" y="31"/>
                </a:lnTo>
                <a:lnTo>
                  <a:pt x="45" y="32"/>
                </a:lnTo>
                <a:lnTo>
                  <a:pt x="45" y="35"/>
                </a:lnTo>
                <a:lnTo>
                  <a:pt x="45" y="37"/>
                </a:lnTo>
                <a:lnTo>
                  <a:pt x="45" y="38"/>
                </a:lnTo>
                <a:lnTo>
                  <a:pt x="45" y="40"/>
                </a:lnTo>
                <a:lnTo>
                  <a:pt x="45" y="43"/>
                </a:lnTo>
                <a:lnTo>
                  <a:pt x="45" y="44"/>
                </a:lnTo>
                <a:lnTo>
                  <a:pt x="45" y="45"/>
                </a:lnTo>
                <a:lnTo>
                  <a:pt x="45" y="49"/>
                </a:lnTo>
                <a:lnTo>
                  <a:pt x="46" y="49"/>
                </a:lnTo>
                <a:lnTo>
                  <a:pt x="47" y="50"/>
                </a:lnTo>
                <a:lnTo>
                  <a:pt x="49" y="52"/>
                </a:lnTo>
                <a:lnTo>
                  <a:pt x="53" y="52"/>
                </a:lnTo>
                <a:lnTo>
                  <a:pt x="57" y="53"/>
                </a:lnTo>
                <a:lnTo>
                  <a:pt x="57" y="56"/>
                </a:lnTo>
                <a:lnTo>
                  <a:pt x="59" y="56"/>
                </a:lnTo>
                <a:lnTo>
                  <a:pt x="60" y="56"/>
                </a:lnTo>
                <a:lnTo>
                  <a:pt x="61" y="56"/>
                </a:lnTo>
                <a:lnTo>
                  <a:pt x="64" y="58"/>
                </a:lnTo>
                <a:lnTo>
                  <a:pt x="66" y="57"/>
                </a:lnTo>
                <a:lnTo>
                  <a:pt x="67" y="57"/>
                </a:lnTo>
                <a:lnTo>
                  <a:pt x="67" y="58"/>
                </a:lnTo>
                <a:lnTo>
                  <a:pt x="68" y="58"/>
                </a:lnTo>
                <a:lnTo>
                  <a:pt x="70" y="59"/>
                </a:lnTo>
                <a:lnTo>
                  <a:pt x="72" y="58"/>
                </a:lnTo>
                <a:lnTo>
                  <a:pt x="73" y="58"/>
                </a:lnTo>
                <a:lnTo>
                  <a:pt x="74" y="57"/>
                </a:lnTo>
                <a:lnTo>
                  <a:pt x="75" y="57"/>
                </a:lnTo>
                <a:lnTo>
                  <a:pt x="75" y="60"/>
                </a:lnTo>
                <a:lnTo>
                  <a:pt x="76" y="60"/>
                </a:lnTo>
                <a:lnTo>
                  <a:pt x="77" y="62"/>
                </a:lnTo>
                <a:lnTo>
                  <a:pt x="78" y="63"/>
                </a:lnTo>
                <a:lnTo>
                  <a:pt x="82" y="61"/>
                </a:lnTo>
                <a:lnTo>
                  <a:pt x="83" y="62"/>
                </a:lnTo>
                <a:lnTo>
                  <a:pt x="84" y="62"/>
                </a:lnTo>
                <a:lnTo>
                  <a:pt x="86" y="63"/>
                </a:lnTo>
                <a:lnTo>
                  <a:pt x="89" y="62"/>
                </a:lnTo>
                <a:lnTo>
                  <a:pt x="89" y="65"/>
                </a:lnTo>
                <a:lnTo>
                  <a:pt x="90" y="65"/>
                </a:lnTo>
                <a:lnTo>
                  <a:pt x="93" y="61"/>
                </a:lnTo>
                <a:lnTo>
                  <a:pt x="96" y="63"/>
                </a:lnTo>
                <a:lnTo>
                  <a:pt x="98" y="62"/>
                </a:lnTo>
                <a:lnTo>
                  <a:pt x="100" y="64"/>
                </a:lnTo>
                <a:lnTo>
                  <a:pt x="101" y="64"/>
                </a:lnTo>
                <a:lnTo>
                  <a:pt x="102" y="65"/>
                </a:lnTo>
                <a:lnTo>
                  <a:pt x="104" y="64"/>
                </a:lnTo>
                <a:lnTo>
                  <a:pt x="107" y="62"/>
                </a:lnTo>
                <a:lnTo>
                  <a:pt x="110" y="63"/>
                </a:lnTo>
                <a:lnTo>
                  <a:pt x="111" y="62"/>
                </a:lnTo>
                <a:lnTo>
                  <a:pt x="114" y="61"/>
                </a:lnTo>
                <a:lnTo>
                  <a:pt x="115" y="62"/>
                </a:lnTo>
                <a:lnTo>
                  <a:pt x="118" y="62"/>
                </a:lnTo>
                <a:lnTo>
                  <a:pt x="119" y="62"/>
                </a:lnTo>
                <a:lnTo>
                  <a:pt x="119" y="61"/>
                </a:lnTo>
                <a:lnTo>
                  <a:pt x="121" y="61"/>
                </a:lnTo>
                <a:lnTo>
                  <a:pt x="123" y="62"/>
                </a:lnTo>
                <a:lnTo>
                  <a:pt x="125" y="64"/>
                </a:lnTo>
                <a:lnTo>
                  <a:pt x="126" y="64"/>
                </a:lnTo>
                <a:lnTo>
                  <a:pt x="127" y="64"/>
                </a:lnTo>
                <a:lnTo>
                  <a:pt x="127" y="65"/>
                </a:lnTo>
                <a:lnTo>
                  <a:pt x="129" y="65"/>
                </a:lnTo>
                <a:lnTo>
                  <a:pt x="131" y="66"/>
                </a:lnTo>
                <a:lnTo>
                  <a:pt x="131" y="61"/>
                </a:lnTo>
                <a:lnTo>
                  <a:pt x="131" y="60"/>
                </a:lnTo>
                <a:lnTo>
                  <a:pt x="131" y="57"/>
                </a:lnTo>
                <a:lnTo>
                  <a:pt x="131" y="55"/>
                </a:lnTo>
                <a:lnTo>
                  <a:pt x="131" y="54"/>
                </a:lnTo>
                <a:lnTo>
                  <a:pt x="131" y="50"/>
                </a:lnTo>
                <a:lnTo>
                  <a:pt x="131" y="49"/>
                </a:lnTo>
                <a:lnTo>
                  <a:pt x="131" y="47"/>
                </a:lnTo>
                <a:lnTo>
                  <a:pt x="131" y="46"/>
                </a:lnTo>
                <a:lnTo>
                  <a:pt x="131" y="45"/>
                </a:lnTo>
                <a:lnTo>
                  <a:pt x="131" y="42"/>
                </a:lnTo>
                <a:lnTo>
                  <a:pt x="131" y="41"/>
                </a:lnTo>
                <a:lnTo>
                  <a:pt x="131" y="35"/>
                </a:lnTo>
                <a:lnTo>
                  <a:pt x="131" y="32"/>
                </a:lnTo>
                <a:lnTo>
                  <a:pt x="131" y="30"/>
                </a:lnTo>
                <a:lnTo>
                  <a:pt x="130" y="27"/>
                </a:lnTo>
                <a:lnTo>
                  <a:pt x="130" y="26"/>
                </a:lnTo>
                <a:lnTo>
                  <a:pt x="130" y="25"/>
                </a:lnTo>
                <a:lnTo>
                  <a:pt x="130" y="24"/>
                </a:lnTo>
                <a:lnTo>
                  <a:pt x="129" y="23"/>
                </a:lnTo>
                <a:lnTo>
                  <a:pt x="129" y="18"/>
                </a:lnTo>
                <a:lnTo>
                  <a:pt x="129" y="17"/>
                </a:lnTo>
                <a:close/>
              </a:path>
            </a:pathLst>
          </a:custGeom>
          <a:solidFill>
            <a:srgbClr val="FF008C"/>
          </a:solidFill>
          <a:ln w="0">
            <a:solidFill>
              <a:srgbClr val="000000"/>
            </a:solidFill>
            <a:round/>
            <a:headEnd/>
            <a:tailEnd/>
          </a:ln>
        </p:spPr>
        <p:txBody>
          <a:bodyPr/>
          <a:lstStyle/>
          <a:p>
            <a:endParaRPr lang="en-US"/>
          </a:p>
        </p:txBody>
      </p:sp>
      <p:sp>
        <p:nvSpPr>
          <p:cNvPr id="95272" name="Freeform 690"/>
          <p:cNvSpPr>
            <a:spLocks/>
          </p:cNvSpPr>
          <p:nvPr/>
        </p:nvSpPr>
        <p:spPr bwMode="auto">
          <a:xfrm>
            <a:off x="2959100" y="3719513"/>
            <a:ext cx="1881188" cy="1844675"/>
          </a:xfrm>
          <a:custGeom>
            <a:avLst/>
            <a:gdLst>
              <a:gd name="T0" fmla="*/ 2147483647 w 210"/>
              <a:gd name="T1" fmla="*/ 2147483647 h 206"/>
              <a:gd name="T2" fmla="*/ 2147483647 w 210"/>
              <a:gd name="T3" fmla="*/ 2147483647 h 206"/>
              <a:gd name="T4" fmla="*/ 2147483647 w 210"/>
              <a:gd name="T5" fmla="*/ 2147483647 h 206"/>
              <a:gd name="T6" fmla="*/ 2147483647 w 210"/>
              <a:gd name="T7" fmla="*/ 2147483647 h 206"/>
              <a:gd name="T8" fmla="*/ 2147483647 w 210"/>
              <a:gd name="T9" fmla="*/ 2147483647 h 206"/>
              <a:gd name="T10" fmla="*/ 2147483647 w 210"/>
              <a:gd name="T11" fmla="*/ 2147483647 h 206"/>
              <a:gd name="T12" fmla="*/ 2147483647 w 210"/>
              <a:gd name="T13" fmla="*/ 2147483647 h 206"/>
              <a:gd name="T14" fmla="*/ 2147483647 w 210"/>
              <a:gd name="T15" fmla="*/ 2147483647 h 206"/>
              <a:gd name="T16" fmla="*/ 2147483647 w 210"/>
              <a:gd name="T17" fmla="*/ 2147483647 h 206"/>
              <a:gd name="T18" fmla="*/ 2147483647 w 210"/>
              <a:gd name="T19" fmla="*/ 2147483647 h 206"/>
              <a:gd name="T20" fmla="*/ 2147483647 w 210"/>
              <a:gd name="T21" fmla="*/ 2147483647 h 206"/>
              <a:gd name="T22" fmla="*/ 2147483647 w 210"/>
              <a:gd name="T23" fmla="*/ 2147483647 h 206"/>
              <a:gd name="T24" fmla="*/ 2147483647 w 210"/>
              <a:gd name="T25" fmla="*/ 2147483647 h 206"/>
              <a:gd name="T26" fmla="*/ 2147483647 w 210"/>
              <a:gd name="T27" fmla="*/ 2147483647 h 206"/>
              <a:gd name="T28" fmla="*/ 2147483647 w 210"/>
              <a:gd name="T29" fmla="*/ 2147483647 h 206"/>
              <a:gd name="T30" fmla="*/ 2147483647 w 210"/>
              <a:gd name="T31" fmla="*/ 2147483647 h 206"/>
              <a:gd name="T32" fmla="*/ 2147483647 w 210"/>
              <a:gd name="T33" fmla="*/ 2147483647 h 206"/>
              <a:gd name="T34" fmla="*/ 2147483647 w 210"/>
              <a:gd name="T35" fmla="*/ 2147483647 h 206"/>
              <a:gd name="T36" fmla="*/ 2147483647 w 210"/>
              <a:gd name="T37" fmla="*/ 2147483647 h 206"/>
              <a:gd name="T38" fmla="*/ 2147483647 w 210"/>
              <a:gd name="T39" fmla="*/ 0 h 206"/>
              <a:gd name="T40" fmla="*/ 2147483647 w 210"/>
              <a:gd name="T41" fmla="*/ 0 h 206"/>
              <a:gd name="T42" fmla="*/ 2147483647 w 210"/>
              <a:gd name="T43" fmla="*/ 2147483647 h 206"/>
              <a:gd name="T44" fmla="*/ 2147483647 w 210"/>
              <a:gd name="T45" fmla="*/ 2147483647 h 206"/>
              <a:gd name="T46" fmla="*/ 2147483647 w 210"/>
              <a:gd name="T47" fmla="*/ 2147483647 h 206"/>
              <a:gd name="T48" fmla="*/ 2147483647 w 210"/>
              <a:gd name="T49" fmla="*/ 2147483647 h 206"/>
              <a:gd name="T50" fmla="*/ 2147483647 w 210"/>
              <a:gd name="T51" fmla="*/ 2147483647 h 206"/>
              <a:gd name="T52" fmla="*/ 2147483647 w 210"/>
              <a:gd name="T53" fmla="*/ 2147483647 h 206"/>
              <a:gd name="T54" fmla="*/ 2147483647 w 210"/>
              <a:gd name="T55" fmla="*/ 2147483647 h 206"/>
              <a:gd name="T56" fmla="*/ 2147483647 w 210"/>
              <a:gd name="T57" fmla="*/ 2147483647 h 206"/>
              <a:gd name="T58" fmla="*/ 2147483647 w 210"/>
              <a:gd name="T59" fmla="*/ 2147483647 h 206"/>
              <a:gd name="T60" fmla="*/ 2147483647 w 210"/>
              <a:gd name="T61" fmla="*/ 2147483647 h 206"/>
              <a:gd name="T62" fmla="*/ 2147483647 w 210"/>
              <a:gd name="T63" fmla="*/ 2147483647 h 206"/>
              <a:gd name="T64" fmla="*/ 2147483647 w 210"/>
              <a:gd name="T65" fmla="*/ 2147483647 h 206"/>
              <a:gd name="T66" fmla="*/ 2147483647 w 210"/>
              <a:gd name="T67" fmla="*/ 2147483647 h 206"/>
              <a:gd name="T68" fmla="*/ 2147483647 w 210"/>
              <a:gd name="T69" fmla="*/ 2147483647 h 206"/>
              <a:gd name="T70" fmla="*/ 2147483647 w 210"/>
              <a:gd name="T71" fmla="*/ 2147483647 h 206"/>
              <a:gd name="T72" fmla="*/ 2147483647 w 210"/>
              <a:gd name="T73" fmla="*/ 2147483647 h 206"/>
              <a:gd name="T74" fmla="*/ 2147483647 w 210"/>
              <a:gd name="T75" fmla="*/ 2147483647 h 206"/>
              <a:gd name="T76" fmla="*/ 2147483647 w 210"/>
              <a:gd name="T77" fmla="*/ 2147483647 h 206"/>
              <a:gd name="T78" fmla="*/ 2147483647 w 210"/>
              <a:gd name="T79" fmla="*/ 2147483647 h 206"/>
              <a:gd name="T80" fmla="*/ 2147483647 w 210"/>
              <a:gd name="T81" fmla="*/ 2147483647 h 206"/>
              <a:gd name="T82" fmla="*/ 2147483647 w 210"/>
              <a:gd name="T83" fmla="*/ 2147483647 h 206"/>
              <a:gd name="T84" fmla="*/ 2147483647 w 210"/>
              <a:gd name="T85" fmla="*/ 2147483647 h 206"/>
              <a:gd name="T86" fmla="*/ 2147483647 w 210"/>
              <a:gd name="T87" fmla="*/ 2147483647 h 206"/>
              <a:gd name="T88" fmla="*/ 2147483647 w 210"/>
              <a:gd name="T89" fmla="*/ 2147483647 h 206"/>
              <a:gd name="T90" fmla="*/ 2147483647 w 210"/>
              <a:gd name="T91" fmla="*/ 2147483647 h 206"/>
              <a:gd name="T92" fmla="*/ 2147483647 w 210"/>
              <a:gd name="T93" fmla="*/ 2147483647 h 206"/>
              <a:gd name="T94" fmla="*/ 2147483647 w 210"/>
              <a:gd name="T95" fmla="*/ 2147483647 h 206"/>
              <a:gd name="T96" fmla="*/ 2147483647 w 210"/>
              <a:gd name="T97" fmla="*/ 2147483647 h 206"/>
              <a:gd name="T98" fmla="*/ 2147483647 w 210"/>
              <a:gd name="T99" fmla="*/ 2147483647 h 206"/>
              <a:gd name="T100" fmla="*/ 2147483647 w 210"/>
              <a:gd name="T101" fmla="*/ 2147483647 h 206"/>
              <a:gd name="T102" fmla="*/ 2147483647 w 210"/>
              <a:gd name="T103" fmla="*/ 2147483647 h 206"/>
              <a:gd name="T104" fmla="*/ 2147483647 w 210"/>
              <a:gd name="T105" fmla="*/ 2147483647 h 206"/>
              <a:gd name="T106" fmla="*/ 2147483647 w 210"/>
              <a:gd name="T107" fmla="*/ 2147483647 h 206"/>
              <a:gd name="T108" fmla="*/ 2147483647 w 210"/>
              <a:gd name="T109" fmla="*/ 2147483647 h 206"/>
              <a:gd name="T110" fmla="*/ 2147483647 w 210"/>
              <a:gd name="T111" fmla="*/ 2147483647 h 206"/>
              <a:gd name="T112" fmla="*/ 2147483647 w 210"/>
              <a:gd name="T113" fmla="*/ 2147483647 h 2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10"/>
              <a:gd name="T172" fmla="*/ 0 h 206"/>
              <a:gd name="T173" fmla="*/ 210 w 210"/>
              <a:gd name="T174" fmla="*/ 206 h 2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10" h="206">
                <a:moveTo>
                  <a:pt x="108" y="171"/>
                </a:moveTo>
                <a:lnTo>
                  <a:pt x="107" y="168"/>
                </a:lnTo>
                <a:lnTo>
                  <a:pt x="105" y="165"/>
                </a:lnTo>
                <a:lnTo>
                  <a:pt x="101" y="161"/>
                </a:lnTo>
                <a:lnTo>
                  <a:pt x="100" y="160"/>
                </a:lnTo>
                <a:lnTo>
                  <a:pt x="99" y="156"/>
                </a:lnTo>
                <a:lnTo>
                  <a:pt x="95" y="148"/>
                </a:lnTo>
                <a:lnTo>
                  <a:pt x="94" y="144"/>
                </a:lnTo>
                <a:lnTo>
                  <a:pt x="92" y="143"/>
                </a:lnTo>
                <a:lnTo>
                  <a:pt x="92" y="141"/>
                </a:lnTo>
                <a:lnTo>
                  <a:pt x="88" y="138"/>
                </a:lnTo>
                <a:lnTo>
                  <a:pt x="88" y="137"/>
                </a:lnTo>
                <a:lnTo>
                  <a:pt x="86" y="137"/>
                </a:lnTo>
                <a:lnTo>
                  <a:pt x="86" y="136"/>
                </a:lnTo>
                <a:lnTo>
                  <a:pt x="85" y="136"/>
                </a:lnTo>
                <a:lnTo>
                  <a:pt x="84" y="134"/>
                </a:lnTo>
                <a:lnTo>
                  <a:pt x="82" y="131"/>
                </a:lnTo>
                <a:lnTo>
                  <a:pt x="80" y="131"/>
                </a:lnTo>
                <a:lnTo>
                  <a:pt x="80" y="130"/>
                </a:lnTo>
                <a:lnTo>
                  <a:pt x="76" y="130"/>
                </a:lnTo>
                <a:lnTo>
                  <a:pt x="73" y="129"/>
                </a:lnTo>
                <a:lnTo>
                  <a:pt x="73" y="130"/>
                </a:lnTo>
                <a:lnTo>
                  <a:pt x="72" y="130"/>
                </a:lnTo>
                <a:lnTo>
                  <a:pt x="67" y="128"/>
                </a:lnTo>
                <a:lnTo>
                  <a:pt x="63" y="130"/>
                </a:lnTo>
                <a:lnTo>
                  <a:pt x="62" y="130"/>
                </a:lnTo>
                <a:lnTo>
                  <a:pt x="60" y="133"/>
                </a:lnTo>
                <a:lnTo>
                  <a:pt x="57" y="140"/>
                </a:lnTo>
                <a:lnTo>
                  <a:pt x="54" y="143"/>
                </a:lnTo>
                <a:lnTo>
                  <a:pt x="53" y="145"/>
                </a:lnTo>
                <a:lnTo>
                  <a:pt x="49" y="144"/>
                </a:lnTo>
                <a:lnTo>
                  <a:pt x="47" y="141"/>
                </a:lnTo>
                <a:lnTo>
                  <a:pt x="43" y="140"/>
                </a:lnTo>
                <a:lnTo>
                  <a:pt x="42" y="139"/>
                </a:lnTo>
                <a:lnTo>
                  <a:pt x="39" y="138"/>
                </a:lnTo>
                <a:lnTo>
                  <a:pt x="37" y="136"/>
                </a:lnTo>
                <a:lnTo>
                  <a:pt x="35" y="134"/>
                </a:lnTo>
                <a:lnTo>
                  <a:pt x="31" y="131"/>
                </a:lnTo>
                <a:lnTo>
                  <a:pt x="29" y="124"/>
                </a:lnTo>
                <a:lnTo>
                  <a:pt x="28" y="119"/>
                </a:lnTo>
                <a:lnTo>
                  <a:pt x="26" y="113"/>
                </a:lnTo>
                <a:lnTo>
                  <a:pt x="25" y="111"/>
                </a:lnTo>
                <a:lnTo>
                  <a:pt x="24" y="110"/>
                </a:lnTo>
                <a:lnTo>
                  <a:pt x="18" y="106"/>
                </a:lnTo>
                <a:lnTo>
                  <a:pt x="15" y="101"/>
                </a:lnTo>
                <a:lnTo>
                  <a:pt x="13" y="100"/>
                </a:lnTo>
                <a:lnTo>
                  <a:pt x="9" y="95"/>
                </a:lnTo>
                <a:lnTo>
                  <a:pt x="7" y="94"/>
                </a:lnTo>
                <a:lnTo>
                  <a:pt x="6" y="93"/>
                </a:lnTo>
                <a:lnTo>
                  <a:pt x="3" y="88"/>
                </a:lnTo>
                <a:lnTo>
                  <a:pt x="2" y="88"/>
                </a:lnTo>
                <a:lnTo>
                  <a:pt x="1" y="87"/>
                </a:lnTo>
                <a:lnTo>
                  <a:pt x="0" y="85"/>
                </a:lnTo>
                <a:lnTo>
                  <a:pt x="0" y="84"/>
                </a:lnTo>
                <a:lnTo>
                  <a:pt x="0" y="83"/>
                </a:lnTo>
                <a:lnTo>
                  <a:pt x="4" y="83"/>
                </a:lnTo>
                <a:lnTo>
                  <a:pt x="6" y="83"/>
                </a:lnTo>
                <a:lnTo>
                  <a:pt x="8" y="83"/>
                </a:lnTo>
                <a:lnTo>
                  <a:pt x="10" y="84"/>
                </a:lnTo>
                <a:lnTo>
                  <a:pt x="20" y="84"/>
                </a:lnTo>
                <a:lnTo>
                  <a:pt x="25" y="85"/>
                </a:lnTo>
                <a:lnTo>
                  <a:pt x="27" y="85"/>
                </a:lnTo>
                <a:lnTo>
                  <a:pt x="29" y="85"/>
                </a:lnTo>
                <a:lnTo>
                  <a:pt x="36" y="85"/>
                </a:lnTo>
                <a:lnTo>
                  <a:pt x="38" y="86"/>
                </a:lnTo>
                <a:lnTo>
                  <a:pt x="42" y="86"/>
                </a:lnTo>
                <a:lnTo>
                  <a:pt x="46" y="86"/>
                </a:lnTo>
                <a:lnTo>
                  <a:pt x="47" y="86"/>
                </a:lnTo>
                <a:lnTo>
                  <a:pt x="48" y="86"/>
                </a:lnTo>
                <a:lnTo>
                  <a:pt x="52" y="86"/>
                </a:lnTo>
                <a:lnTo>
                  <a:pt x="53" y="86"/>
                </a:lnTo>
                <a:lnTo>
                  <a:pt x="56" y="87"/>
                </a:lnTo>
                <a:lnTo>
                  <a:pt x="57" y="87"/>
                </a:lnTo>
                <a:lnTo>
                  <a:pt x="57" y="85"/>
                </a:lnTo>
                <a:lnTo>
                  <a:pt x="57" y="82"/>
                </a:lnTo>
                <a:lnTo>
                  <a:pt x="57" y="77"/>
                </a:lnTo>
                <a:lnTo>
                  <a:pt x="58" y="76"/>
                </a:lnTo>
                <a:lnTo>
                  <a:pt x="58" y="75"/>
                </a:lnTo>
                <a:lnTo>
                  <a:pt x="58" y="71"/>
                </a:lnTo>
                <a:lnTo>
                  <a:pt x="58" y="68"/>
                </a:lnTo>
                <a:lnTo>
                  <a:pt x="58" y="65"/>
                </a:lnTo>
                <a:lnTo>
                  <a:pt x="58" y="60"/>
                </a:lnTo>
                <a:lnTo>
                  <a:pt x="59" y="60"/>
                </a:lnTo>
                <a:lnTo>
                  <a:pt x="59" y="58"/>
                </a:lnTo>
                <a:lnTo>
                  <a:pt x="59" y="57"/>
                </a:lnTo>
                <a:lnTo>
                  <a:pt x="59" y="56"/>
                </a:lnTo>
                <a:lnTo>
                  <a:pt x="59" y="54"/>
                </a:lnTo>
                <a:lnTo>
                  <a:pt x="59" y="51"/>
                </a:lnTo>
                <a:lnTo>
                  <a:pt x="59" y="48"/>
                </a:lnTo>
                <a:lnTo>
                  <a:pt x="60" y="43"/>
                </a:lnTo>
                <a:lnTo>
                  <a:pt x="60" y="42"/>
                </a:lnTo>
                <a:lnTo>
                  <a:pt x="60" y="40"/>
                </a:lnTo>
                <a:lnTo>
                  <a:pt x="60" y="38"/>
                </a:lnTo>
                <a:lnTo>
                  <a:pt x="60" y="34"/>
                </a:lnTo>
                <a:lnTo>
                  <a:pt x="60" y="31"/>
                </a:lnTo>
                <a:lnTo>
                  <a:pt x="60" y="30"/>
                </a:lnTo>
                <a:lnTo>
                  <a:pt x="60" y="29"/>
                </a:lnTo>
                <a:lnTo>
                  <a:pt x="60" y="26"/>
                </a:lnTo>
                <a:lnTo>
                  <a:pt x="60" y="25"/>
                </a:lnTo>
                <a:lnTo>
                  <a:pt x="61" y="23"/>
                </a:lnTo>
                <a:lnTo>
                  <a:pt x="61" y="22"/>
                </a:lnTo>
                <a:lnTo>
                  <a:pt x="61" y="17"/>
                </a:lnTo>
                <a:lnTo>
                  <a:pt x="61" y="14"/>
                </a:lnTo>
                <a:lnTo>
                  <a:pt x="61" y="8"/>
                </a:lnTo>
                <a:lnTo>
                  <a:pt x="62" y="0"/>
                </a:lnTo>
                <a:lnTo>
                  <a:pt x="68" y="0"/>
                </a:lnTo>
                <a:lnTo>
                  <a:pt x="72" y="0"/>
                </a:lnTo>
                <a:lnTo>
                  <a:pt x="75" y="0"/>
                </a:lnTo>
                <a:lnTo>
                  <a:pt x="76" y="0"/>
                </a:lnTo>
                <a:lnTo>
                  <a:pt x="77" y="0"/>
                </a:lnTo>
                <a:lnTo>
                  <a:pt x="79" y="0"/>
                </a:lnTo>
                <a:lnTo>
                  <a:pt x="80" y="0"/>
                </a:lnTo>
                <a:lnTo>
                  <a:pt x="83" y="1"/>
                </a:lnTo>
                <a:lnTo>
                  <a:pt x="87" y="1"/>
                </a:lnTo>
                <a:lnTo>
                  <a:pt x="89" y="1"/>
                </a:lnTo>
                <a:lnTo>
                  <a:pt x="91" y="1"/>
                </a:lnTo>
                <a:lnTo>
                  <a:pt x="93" y="1"/>
                </a:lnTo>
                <a:lnTo>
                  <a:pt x="95" y="1"/>
                </a:lnTo>
                <a:lnTo>
                  <a:pt x="98" y="1"/>
                </a:lnTo>
                <a:lnTo>
                  <a:pt x="100" y="1"/>
                </a:lnTo>
                <a:lnTo>
                  <a:pt x="102" y="1"/>
                </a:lnTo>
                <a:lnTo>
                  <a:pt x="108" y="1"/>
                </a:lnTo>
                <a:lnTo>
                  <a:pt x="108" y="4"/>
                </a:lnTo>
                <a:lnTo>
                  <a:pt x="108" y="10"/>
                </a:lnTo>
                <a:lnTo>
                  <a:pt x="108" y="11"/>
                </a:lnTo>
                <a:lnTo>
                  <a:pt x="108" y="13"/>
                </a:lnTo>
                <a:lnTo>
                  <a:pt x="108" y="14"/>
                </a:lnTo>
                <a:lnTo>
                  <a:pt x="108" y="16"/>
                </a:lnTo>
                <a:lnTo>
                  <a:pt x="107" y="18"/>
                </a:lnTo>
                <a:lnTo>
                  <a:pt x="107" y="21"/>
                </a:lnTo>
                <a:lnTo>
                  <a:pt x="107" y="22"/>
                </a:lnTo>
                <a:lnTo>
                  <a:pt x="107" y="25"/>
                </a:lnTo>
                <a:lnTo>
                  <a:pt x="107" y="27"/>
                </a:lnTo>
                <a:lnTo>
                  <a:pt x="107" y="28"/>
                </a:lnTo>
                <a:lnTo>
                  <a:pt x="107" y="30"/>
                </a:lnTo>
                <a:lnTo>
                  <a:pt x="107" y="33"/>
                </a:lnTo>
                <a:lnTo>
                  <a:pt x="107" y="34"/>
                </a:lnTo>
                <a:lnTo>
                  <a:pt x="107" y="35"/>
                </a:lnTo>
                <a:lnTo>
                  <a:pt x="107" y="39"/>
                </a:lnTo>
                <a:lnTo>
                  <a:pt x="108" y="39"/>
                </a:lnTo>
                <a:lnTo>
                  <a:pt x="109" y="40"/>
                </a:lnTo>
                <a:lnTo>
                  <a:pt x="111" y="42"/>
                </a:lnTo>
                <a:lnTo>
                  <a:pt x="115" y="42"/>
                </a:lnTo>
                <a:lnTo>
                  <a:pt x="119" y="43"/>
                </a:lnTo>
                <a:lnTo>
                  <a:pt x="119" y="46"/>
                </a:lnTo>
                <a:lnTo>
                  <a:pt x="121" y="46"/>
                </a:lnTo>
                <a:lnTo>
                  <a:pt x="122" y="46"/>
                </a:lnTo>
                <a:lnTo>
                  <a:pt x="123" y="46"/>
                </a:lnTo>
                <a:lnTo>
                  <a:pt x="126" y="48"/>
                </a:lnTo>
                <a:lnTo>
                  <a:pt x="128" y="47"/>
                </a:lnTo>
                <a:lnTo>
                  <a:pt x="129" y="47"/>
                </a:lnTo>
                <a:lnTo>
                  <a:pt x="129" y="48"/>
                </a:lnTo>
                <a:lnTo>
                  <a:pt x="130" y="48"/>
                </a:lnTo>
                <a:lnTo>
                  <a:pt x="132" y="49"/>
                </a:lnTo>
                <a:lnTo>
                  <a:pt x="134" y="48"/>
                </a:lnTo>
                <a:lnTo>
                  <a:pt x="135" y="48"/>
                </a:lnTo>
                <a:lnTo>
                  <a:pt x="136" y="47"/>
                </a:lnTo>
                <a:lnTo>
                  <a:pt x="137" y="47"/>
                </a:lnTo>
                <a:lnTo>
                  <a:pt x="137" y="50"/>
                </a:lnTo>
                <a:lnTo>
                  <a:pt x="138" y="50"/>
                </a:lnTo>
                <a:lnTo>
                  <a:pt x="139" y="52"/>
                </a:lnTo>
                <a:lnTo>
                  <a:pt x="140" y="53"/>
                </a:lnTo>
                <a:lnTo>
                  <a:pt x="144" y="51"/>
                </a:lnTo>
                <a:lnTo>
                  <a:pt x="145" y="52"/>
                </a:lnTo>
                <a:lnTo>
                  <a:pt x="146" y="52"/>
                </a:lnTo>
                <a:lnTo>
                  <a:pt x="148" y="53"/>
                </a:lnTo>
                <a:lnTo>
                  <a:pt x="151" y="52"/>
                </a:lnTo>
                <a:lnTo>
                  <a:pt x="151" y="55"/>
                </a:lnTo>
                <a:lnTo>
                  <a:pt x="152" y="55"/>
                </a:lnTo>
                <a:lnTo>
                  <a:pt x="155" y="51"/>
                </a:lnTo>
                <a:lnTo>
                  <a:pt x="158" y="53"/>
                </a:lnTo>
                <a:lnTo>
                  <a:pt x="160" y="52"/>
                </a:lnTo>
                <a:lnTo>
                  <a:pt x="162" y="54"/>
                </a:lnTo>
                <a:lnTo>
                  <a:pt x="163" y="54"/>
                </a:lnTo>
                <a:lnTo>
                  <a:pt x="164" y="55"/>
                </a:lnTo>
                <a:lnTo>
                  <a:pt x="166" y="54"/>
                </a:lnTo>
                <a:lnTo>
                  <a:pt x="169" y="52"/>
                </a:lnTo>
                <a:lnTo>
                  <a:pt x="172" y="53"/>
                </a:lnTo>
                <a:lnTo>
                  <a:pt x="173" y="52"/>
                </a:lnTo>
                <a:lnTo>
                  <a:pt x="176" y="51"/>
                </a:lnTo>
                <a:lnTo>
                  <a:pt x="177" y="52"/>
                </a:lnTo>
                <a:lnTo>
                  <a:pt x="180" y="52"/>
                </a:lnTo>
                <a:lnTo>
                  <a:pt x="181" y="52"/>
                </a:lnTo>
                <a:lnTo>
                  <a:pt x="181" y="51"/>
                </a:lnTo>
                <a:lnTo>
                  <a:pt x="183" y="51"/>
                </a:lnTo>
                <a:lnTo>
                  <a:pt x="185" y="52"/>
                </a:lnTo>
                <a:lnTo>
                  <a:pt x="187" y="54"/>
                </a:lnTo>
                <a:lnTo>
                  <a:pt x="188" y="54"/>
                </a:lnTo>
                <a:lnTo>
                  <a:pt x="189" y="54"/>
                </a:lnTo>
                <a:lnTo>
                  <a:pt x="189" y="55"/>
                </a:lnTo>
                <a:lnTo>
                  <a:pt x="191" y="55"/>
                </a:lnTo>
                <a:lnTo>
                  <a:pt x="193" y="56"/>
                </a:lnTo>
                <a:lnTo>
                  <a:pt x="195" y="58"/>
                </a:lnTo>
                <a:lnTo>
                  <a:pt x="197" y="57"/>
                </a:lnTo>
                <a:lnTo>
                  <a:pt x="200" y="57"/>
                </a:lnTo>
                <a:lnTo>
                  <a:pt x="200" y="58"/>
                </a:lnTo>
                <a:lnTo>
                  <a:pt x="201" y="61"/>
                </a:lnTo>
                <a:lnTo>
                  <a:pt x="201" y="63"/>
                </a:lnTo>
                <a:lnTo>
                  <a:pt x="201" y="66"/>
                </a:lnTo>
                <a:lnTo>
                  <a:pt x="201" y="68"/>
                </a:lnTo>
                <a:lnTo>
                  <a:pt x="201" y="70"/>
                </a:lnTo>
                <a:lnTo>
                  <a:pt x="201" y="73"/>
                </a:lnTo>
                <a:lnTo>
                  <a:pt x="201" y="74"/>
                </a:lnTo>
                <a:lnTo>
                  <a:pt x="201" y="75"/>
                </a:lnTo>
                <a:lnTo>
                  <a:pt x="201" y="78"/>
                </a:lnTo>
                <a:lnTo>
                  <a:pt x="201" y="80"/>
                </a:lnTo>
                <a:lnTo>
                  <a:pt x="201" y="83"/>
                </a:lnTo>
                <a:lnTo>
                  <a:pt x="201" y="84"/>
                </a:lnTo>
                <a:lnTo>
                  <a:pt x="202" y="87"/>
                </a:lnTo>
                <a:lnTo>
                  <a:pt x="202" y="88"/>
                </a:lnTo>
                <a:lnTo>
                  <a:pt x="204" y="90"/>
                </a:lnTo>
                <a:lnTo>
                  <a:pt x="205" y="92"/>
                </a:lnTo>
                <a:lnTo>
                  <a:pt x="205" y="95"/>
                </a:lnTo>
                <a:lnTo>
                  <a:pt x="207" y="97"/>
                </a:lnTo>
                <a:lnTo>
                  <a:pt x="209" y="103"/>
                </a:lnTo>
                <a:lnTo>
                  <a:pt x="210" y="103"/>
                </a:lnTo>
                <a:lnTo>
                  <a:pt x="210" y="106"/>
                </a:lnTo>
                <a:lnTo>
                  <a:pt x="210" y="109"/>
                </a:lnTo>
                <a:lnTo>
                  <a:pt x="210" y="111"/>
                </a:lnTo>
                <a:lnTo>
                  <a:pt x="208" y="116"/>
                </a:lnTo>
                <a:lnTo>
                  <a:pt x="208" y="118"/>
                </a:lnTo>
                <a:lnTo>
                  <a:pt x="208" y="120"/>
                </a:lnTo>
                <a:lnTo>
                  <a:pt x="208" y="121"/>
                </a:lnTo>
                <a:lnTo>
                  <a:pt x="209" y="123"/>
                </a:lnTo>
                <a:lnTo>
                  <a:pt x="208" y="125"/>
                </a:lnTo>
                <a:lnTo>
                  <a:pt x="208" y="126"/>
                </a:lnTo>
                <a:lnTo>
                  <a:pt x="206" y="128"/>
                </a:lnTo>
                <a:lnTo>
                  <a:pt x="206" y="129"/>
                </a:lnTo>
                <a:lnTo>
                  <a:pt x="206" y="131"/>
                </a:lnTo>
                <a:lnTo>
                  <a:pt x="207" y="133"/>
                </a:lnTo>
                <a:lnTo>
                  <a:pt x="206" y="132"/>
                </a:lnTo>
                <a:lnTo>
                  <a:pt x="203" y="132"/>
                </a:lnTo>
                <a:lnTo>
                  <a:pt x="198" y="135"/>
                </a:lnTo>
                <a:lnTo>
                  <a:pt x="192" y="139"/>
                </a:lnTo>
                <a:lnTo>
                  <a:pt x="191" y="138"/>
                </a:lnTo>
                <a:lnTo>
                  <a:pt x="194" y="136"/>
                </a:lnTo>
                <a:lnTo>
                  <a:pt x="196" y="135"/>
                </a:lnTo>
                <a:lnTo>
                  <a:pt x="194" y="135"/>
                </a:lnTo>
                <a:lnTo>
                  <a:pt x="192" y="135"/>
                </a:lnTo>
                <a:lnTo>
                  <a:pt x="192" y="131"/>
                </a:lnTo>
                <a:lnTo>
                  <a:pt x="190" y="131"/>
                </a:lnTo>
                <a:lnTo>
                  <a:pt x="190" y="133"/>
                </a:lnTo>
                <a:lnTo>
                  <a:pt x="189" y="133"/>
                </a:lnTo>
                <a:lnTo>
                  <a:pt x="188" y="133"/>
                </a:lnTo>
                <a:lnTo>
                  <a:pt x="187" y="134"/>
                </a:lnTo>
                <a:lnTo>
                  <a:pt x="188" y="135"/>
                </a:lnTo>
                <a:lnTo>
                  <a:pt x="187" y="135"/>
                </a:lnTo>
                <a:lnTo>
                  <a:pt x="188" y="136"/>
                </a:lnTo>
                <a:lnTo>
                  <a:pt x="189" y="136"/>
                </a:lnTo>
                <a:lnTo>
                  <a:pt x="190" y="138"/>
                </a:lnTo>
                <a:lnTo>
                  <a:pt x="192" y="139"/>
                </a:lnTo>
                <a:lnTo>
                  <a:pt x="186" y="144"/>
                </a:lnTo>
                <a:lnTo>
                  <a:pt x="182" y="148"/>
                </a:lnTo>
                <a:lnTo>
                  <a:pt x="180" y="149"/>
                </a:lnTo>
                <a:lnTo>
                  <a:pt x="173" y="153"/>
                </a:lnTo>
                <a:lnTo>
                  <a:pt x="167" y="156"/>
                </a:lnTo>
                <a:lnTo>
                  <a:pt x="165" y="158"/>
                </a:lnTo>
                <a:lnTo>
                  <a:pt x="163" y="160"/>
                </a:lnTo>
                <a:lnTo>
                  <a:pt x="161" y="161"/>
                </a:lnTo>
                <a:lnTo>
                  <a:pt x="157" y="164"/>
                </a:lnTo>
                <a:lnTo>
                  <a:pt x="154" y="168"/>
                </a:lnTo>
                <a:lnTo>
                  <a:pt x="154" y="169"/>
                </a:lnTo>
                <a:lnTo>
                  <a:pt x="153" y="171"/>
                </a:lnTo>
                <a:lnTo>
                  <a:pt x="151" y="174"/>
                </a:lnTo>
                <a:lnTo>
                  <a:pt x="149" y="179"/>
                </a:lnTo>
                <a:lnTo>
                  <a:pt x="149" y="180"/>
                </a:lnTo>
                <a:lnTo>
                  <a:pt x="149" y="185"/>
                </a:lnTo>
                <a:lnTo>
                  <a:pt x="150" y="192"/>
                </a:lnTo>
                <a:lnTo>
                  <a:pt x="151" y="196"/>
                </a:lnTo>
                <a:lnTo>
                  <a:pt x="153" y="204"/>
                </a:lnTo>
                <a:lnTo>
                  <a:pt x="149" y="206"/>
                </a:lnTo>
                <a:lnTo>
                  <a:pt x="147" y="206"/>
                </a:lnTo>
                <a:lnTo>
                  <a:pt x="145" y="204"/>
                </a:lnTo>
                <a:lnTo>
                  <a:pt x="141" y="203"/>
                </a:lnTo>
                <a:lnTo>
                  <a:pt x="134" y="203"/>
                </a:lnTo>
                <a:lnTo>
                  <a:pt x="133" y="202"/>
                </a:lnTo>
                <a:lnTo>
                  <a:pt x="128" y="199"/>
                </a:lnTo>
                <a:lnTo>
                  <a:pt x="127" y="199"/>
                </a:lnTo>
                <a:lnTo>
                  <a:pt x="125" y="198"/>
                </a:lnTo>
                <a:lnTo>
                  <a:pt x="121" y="196"/>
                </a:lnTo>
                <a:lnTo>
                  <a:pt x="118" y="193"/>
                </a:lnTo>
                <a:lnTo>
                  <a:pt x="117" y="188"/>
                </a:lnTo>
                <a:lnTo>
                  <a:pt x="114" y="185"/>
                </a:lnTo>
                <a:lnTo>
                  <a:pt x="114" y="180"/>
                </a:lnTo>
                <a:lnTo>
                  <a:pt x="113" y="175"/>
                </a:lnTo>
                <a:lnTo>
                  <a:pt x="111" y="172"/>
                </a:lnTo>
                <a:lnTo>
                  <a:pt x="109" y="171"/>
                </a:lnTo>
                <a:lnTo>
                  <a:pt x="108" y="171"/>
                </a:lnTo>
                <a:close/>
              </a:path>
            </a:pathLst>
          </a:custGeom>
          <a:solidFill>
            <a:srgbClr val="FF008C"/>
          </a:solidFill>
          <a:ln w="0">
            <a:solidFill>
              <a:srgbClr val="000000"/>
            </a:solidFill>
            <a:round/>
            <a:headEnd/>
            <a:tailEnd/>
          </a:ln>
        </p:spPr>
        <p:txBody>
          <a:bodyPr/>
          <a:lstStyle/>
          <a:p>
            <a:endParaRPr lang="en-US"/>
          </a:p>
        </p:txBody>
      </p:sp>
      <p:sp>
        <p:nvSpPr>
          <p:cNvPr id="95273" name="Freeform 689"/>
          <p:cNvSpPr>
            <a:spLocks/>
          </p:cNvSpPr>
          <p:nvPr/>
        </p:nvSpPr>
        <p:spPr bwMode="auto">
          <a:xfrm>
            <a:off x="5519738" y="2717800"/>
            <a:ext cx="411162" cy="723900"/>
          </a:xfrm>
          <a:custGeom>
            <a:avLst/>
            <a:gdLst>
              <a:gd name="T0" fmla="*/ 2147483647 w 46"/>
              <a:gd name="T1" fmla="*/ 2147483647 h 81"/>
              <a:gd name="T2" fmla="*/ 2147483647 w 46"/>
              <a:gd name="T3" fmla="*/ 2147483647 h 81"/>
              <a:gd name="T4" fmla="*/ 2147483647 w 46"/>
              <a:gd name="T5" fmla="*/ 2147483647 h 81"/>
              <a:gd name="T6" fmla="*/ 2147483647 w 46"/>
              <a:gd name="T7" fmla="*/ 2147483647 h 81"/>
              <a:gd name="T8" fmla="*/ 2147483647 w 46"/>
              <a:gd name="T9" fmla="*/ 2147483647 h 81"/>
              <a:gd name="T10" fmla="*/ 2147483647 w 46"/>
              <a:gd name="T11" fmla="*/ 2147483647 h 81"/>
              <a:gd name="T12" fmla="*/ 2147483647 w 46"/>
              <a:gd name="T13" fmla="*/ 2147483647 h 81"/>
              <a:gd name="T14" fmla="*/ 2147483647 w 46"/>
              <a:gd name="T15" fmla="*/ 2147483647 h 81"/>
              <a:gd name="T16" fmla="*/ 2147483647 w 46"/>
              <a:gd name="T17" fmla="*/ 2147483647 h 81"/>
              <a:gd name="T18" fmla="*/ 2147483647 w 46"/>
              <a:gd name="T19" fmla="*/ 2147483647 h 81"/>
              <a:gd name="T20" fmla="*/ 2147483647 w 46"/>
              <a:gd name="T21" fmla="*/ 2147483647 h 81"/>
              <a:gd name="T22" fmla="*/ 2147483647 w 46"/>
              <a:gd name="T23" fmla="*/ 2147483647 h 81"/>
              <a:gd name="T24" fmla="*/ 2147483647 w 46"/>
              <a:gd name="T25" fmla="*/ 2147483647 h 81"/>
              <a:gd name="T26" fmla="*/ 2147483647 w 46"/>
              <a:gd name="T27" fmla="*/ 2147483647 h 81"/>
              <a:gd name="T28" fmla="*/ 2147483647 w 46"/>
              <a:gd name="T29" fmla="*/ 2147483647 h 81"/>
              <a:gd name="T30" fmla="*/ 2147483647 w 46"/>
              <a:gd name="T31" fmla="*/ 2147483647 h 81"/>
              <a:gd name="T32" fmla="*/ 2147483647 w 46"/>
              <a:gd name="T33" fmla="*/ 2147483647 h 81"/>
              <a:gd name="T34" fmla="*/ 2147483647 w 46"/>
              <a:gd name="T35" fmla="*/ 2147483647 h 81"/>
              <a:gd name="T36" fmla="*/ 2147483647 w 46"/>
              <a:gd name="T37" fmla="*/ 2147483647 h 81"/>
              <a:gd name="T38" fmla="*/ 2147483647 w 46"/>
              <a:gd name="T39" fmla="*/ 2147483647 h 81"/>
              <a:gd name="T40" fmla="*/ 2147483647 w 46"/>
              <a:gd name="T41" fmla="*/ 2147483647 h 81"/>
              <a:gd name="T42" fmla="*/ 2147483647 w 46"/>
              <a:gd name="T43" fmla="*/ 2147483647 h 81"/>
              <a:gd name="T44" fmla="*/ 0 w 46"/>
              <a:gd name="T45" fmla="*/ 2147483647 h 81"/>
              <a:gd name="T46" fmla="*/ 2147483647 w 46"/>
              <a:gd name="T47" fmla="*/ 2147483647 h 81"/>
              <a:gd name="T48" fmla="*/ 2147483647 w 46"/>
              <a:gd name="T49" fmla="*/ 2147483647 h 81"/>
              <a:gd name="T50" fmla="*/ 2147483647 w 46"/>
              <a:gd name="T51" fmla="*/ 2147483647 h 81"/>
              <a:gd name="T52" fmla="*/ 2147483647 w 46"/>
              <a:gd name="T53" fmla="*/ 2147483647 h 81"/>
              <a:gd name="T54" fmla="*/ 2147483647 w 46"/>
              <a:gd name="T55" fmla="*/ 2147483647 h 81"/>
              <a:gd name="T56" fmla="*/ 2147483647 w 46"/>
              <a:gd name="T57" fmla="*/ 2147483647 h 81"/>
              <a:gd name="T58" fmla="*/ 2147483647 w 46"/>
              <a:gd name="T59" fmla="*/ 2147483647 h 81"/>
              <a:gd name="T60" fmla="*/ 2147483647 w 46"/>
              <a:gd name="T61" fmla="*/ 2147483647 h 81"/>
              <a:gd name="T62" fmla="*/ 2147483647 w 46"/>
              <a:gd name="T63" fmla="*/ 2147483647 h 81"/>
              <a:gd name="T64" fmla="*/ 2147483647 w 46"/>
              <a:gd name="T65" fmla="*/ 2147483647 h 81"/>
              <a:gd name="T66" fmla="*/ 2147483647 w 46"/>
              <a:gd name="T67" fmla="*/ 2147483647 h 81"/>
              <a:gd name="T68" fmla="*/ 2147483647 w 46"/>
              <a:gd name="T69" fmla="*/ 2147483647 h 81"/>
              <a:gd name="T70" fmla="*/ 2147483647 w 46"/>
              <a:gd name="T71" fmla="*/ 2147483647 h 81"/>
              <a:gd name="T72" fmla="*/ 0 w 46"/>
              <a:gd name="T73" fmla="*/ 2147483647 h 81"/>
              <a:gd name="T74" fmla="*/ 2147483647 w 46"/>
              <a:gd name="T75" fmla="*/ 2147483647 h 81"/>
              <a:gd name="T76" fmla="*/ 2147483647 w 46"/>
              <a:gd name="T77" fmla="*/ 2147483647 h 81"/>
              <a:gd name="T78" fmla="*/ 2147483647 w 46"/>
              <a:gd name="T79" fmla="*/ 2147483647 h 81"/>
              <a:gd name="T80" fmla="*/ 2147483647 w 46"/>
              <a:gd name="T81" fmla="*/ 2147483647 h 81"/>
              <a:gd name="T82" fmla="*/ 2147483647 w 46"/>
              <a:gd name="T83" fmla="*/ 2147483647 h 81"/>
              <a:gd name="T84" fmla="*/ 2147483647 w 46"/>
              <a:gd name="T85" fmla="*/ 2147483647 h 81"/>
              <a:gd name="T86" fmla="*/ 2147483647 w 46"/>
              <a:gd name="T87" fmla="*/ 0 h 81"/>
              <a:gd name="T88" fmla="*/ 2147483647 w 46"/>
              <a:gd name="T89" fmla="*/ 2147483647 h 81"/>
              <a:gd name="T90" fmla="*/ 2147483647 w 46"/>
              <a:gd name="T91" fmla="*/ 2147483647 h 81"/>
              <a:gd name="T92" fmla="*/ 2147483647 w 46"/>
              <a:gd name="T93" fmla="*/ 2147483647 h 81"/>
              <a:gd name="T94" fmla="*/ 2147483647 w 46"/>
              <a:gd name="T95" fmla="*/ 2147483647 h 8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6"/>
              <a:gd name="T145" fmla="*/ 0 h 81"/>
              <a:gd name="T146" fmla="*/ 46 w 46"/>
              <a:gd name="T147" fmla="*/ 81 h 8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6" h="81">
                <a:moveTo>
                  <a:pt x="42" y="22"/>
                </a:moveTo>
                <a:lnTo>
                  <a:pt x="42" y="24"/>
                </a:lnTo>
                <a:lnTo>
                  <a:pt x="42" y="26"/>
                </a:lnTo>
                <a:lnTo>
                  <a:pt x="42" y="27"/>
                </a:lnTo>
                <a:lnTo>
                  <a:pt x="42" y="29"/>
                </a:lnTo>
                <a:lnTo>
                  <a:pt x="43" y="31"/>
                </a:lnTo>
                <a:lnTo>
                  <a:pt x="43" y="33"/>
                </a:lnTo>
                <a:lnTo>
                  <a:pt x="43" y="35"/>
                </a:lnTo>
                <a:lnTo>
                  <a:pt x="43" y="36"/>
                </a:lnTo>
                <a:lnTo>
                  <a:pt x="43" y="37"/>
                </a:lnTo>
                <a:lnTo>
                  <a:pt x="44" y="39"/>
                </a:lnTo>
                <a:lnTo>
                  <a:pt x="44" y="41"/>
                </a:lnTo>
                <a:lnTo>
                  <a:pt x="44" y="42"/>
                </a:lnTo>
                <a:lnTo>
                  <a:pt x="44" y="43"/>
                </a:lnTo>
                <a:lnTo>
                  <a:pt x="44" y="44"/>
                </a:lnTo>
                <a:lnTo>
                  <a:pt x="44" y="47"/>
                </a:lnTo>
                <a:lnTo>
                  <a:pt x="45" y="49"/>
                </a:lnTo>
                <a:lnTo>
                  <a:pt x="45" y="50"/>
                </a:lnTo>
                <a:lnTo>
                  <a:pt x="45" y="51"/>
                </a:lnTo>
                <a:lnTo>
                  <a:pt x="44" y="51"/>
                </a:lnTo>
                <a:lnTo>
                  <a:pt x="44" y="52"/>
                </a:lnTo>
                <a:lnTo>
                  <a:pt x="45" y="53"/>
                </a:lnTo>
                <a:lnTo>
                  <a:pt x="45" y="54"/>
                </a:lnTo>
                <a:lnTo>
                  <a:pt x="45" y="55"/>
                </a:lnTo>
                <a:lnTo>
                  <a:pt x="46" y="55"/>
                </a:lnTo>
                <a:lnTo>
                  <a:pt x="45" y="57"/>
                </a:lnTo>
                <a:lnTo>
                  <a:pt x="43" y="57"/>
                </a:lnTo>
                <a:lnTo>
                  <a:pt x="43" y="58"/>
                </a:lnTo>
                <a:lnTo>
                  <a:pt x="42" y="58"/>
                </a:lnTo>
                <a:lnTo>
                  <a:pt x="42" y="59"/>
                </a:lnTo>
                <a:lnTo>
                  <a:pt x="40" y="59"/>
                </a:lnTo>
                <a:lnTo>
                  <a:pt x="39" y="58"/>
                </a:lnTo>
                <a:lnTo>
                  <a:pt x="38" y="59"/>
                </a:lnTo>
                <a:lnTo>
                  <a:pt x="37" y="61"/>
                </a:lnTo>
                <a:lnTo>
                  <a:pt x="37" y="62"/>
                </a:lnTo>
                <a:lnTo>
                  <a:pt x="37" y="63"/>
                </a:lnTo>
                <a:lnTo>
                  <a:pt x="37" y="64"/>
                </a:lnTo>
                <a:lnTo>
                  <a:pt x="35" y="65"/>
                </a:lnTo>
                <a:lnTo>
                  <a:pt x="35" y="66"/>
                </a:lnTo>
                <a:lnTo>
                  <a:pt x="33" y="68"/>
                </a:lnTo>
                <a:lnTo>
                  <a:pt x="32" y="69"/>
                </a:lnTo>
                <a:lnTo>
                  <a:pt x="31" y="70"/>
                </a:lnTo>
                <a:lnTo>
                  <a:pt x="31" y="71"/>
                </a:lnTo>
                <a:lnTo>
                  <a:pt x="31" y="74"/>
                </a:lnTo>
                <a:lnTo>
                  <a:pt x="30" y="74"/>
                </a:lnTo>
                <a:lnTo>
                  <a:pt x="27" y="74"/>
                </a:lnTo>
                <a:lnTo>
                  <a:pt x="26" y="72"/>
                </a:lnTo>
                <a:lnTo>
                  <a:pt x="25" y="71"/>
                </a:lnTo>
                <a:lnTo>
                  <a:pt x="24" y="71"/>
                </a:lnTo>
                <a:lnTo>
                  <a:pt x="24" y="72"/>
                </a:lnTo>
                <a:lnTo>
                  <a:pt x="23" y="72"/>
                </a:lnTo>
                <a:lnTo>
                  <a:pt x="23" y="73"/>
                </a:lnTo>
                <a:lnTo>
                  <a:pt x="23" y="74"/>
                </a:lnTo>
                <a:lnTo>
                  <a:pt x="22" y="77"/>
                </a:lnTo>
                <a:lnTo>
                  <a:pt x="21" y="78"/>
                </a:lnTo>
                <a:lnTo>
                  <a:pt x="21" y="77"/>
                </a:lnTo>
                <a:lnTo>
                  <a:pt x="19" y="77"/>
                </a:lnTo>
                <a:lnTo>
                  <a:pt x="18" y="75"/>
                </a:lnTo>
                <a:lnTo>
                  <a:pt x="17" y="76"/>
                </a:lnTo>
                <a:lnTo>
                  <a:pt x="16" y="77"/>
                </a:lnTo>
                <a:lnTo>
                  <a:pt x="14" y="80"/>
                </a:lnTo>
                <a:lnTo>
                  <a:pt x="12" y="78"/>
                </a:lnTo>
                <a:lnTo>
                  <a:pt x="11" y="78"/>
                </a:lnTo>
                <a:lnTo>
                  <a:pt x="10" y="77"/>
                </a:lnTo>
                <a:lnTo>
                  <a:pt x="9" y="77"/>
                </a:lnTo>
                <a:lnTo>
                  <a:pt x="6" y="78"/>
                </a:lnTo>
                <a:lnTo>
                  <a:pt x="7" y="80"/>
                </a:lnTo>
                <a:lnTo>
                  <a:pt x="5" y="79"/>
                </a:lnTo>
                <a:lnTo>
                  <a:pt x="3" y="78"/>
                </a:lnTo>
                <a:lnTo>
                  <a:pt x="2" y="79"/>
                </a:lnTo>
                <a:lnTo>
                  <a:pt x="2" y="80"/>
                </a:lnTo>
                <a:lnTo>
                  <a:pt x="1" y="81"/>
                </a:lnTo>
                <a:lnTo>
                  <a:pt x="0" y="80"/>
                </a:lnTo>
                <a:lnTo>
                  <a:pt x="0" y="79"/>
                </a:lnTo>
                <a:lnTo>
                  <a:pt x="1" y="76"/>
                </a:lnTo>
                <a:lnTo>
                  <a:pt x="1" y="75"/>
                </a:lnTo>
                <a:lnTo>
                  <a:pt x="1" y="73"/>
                </a:lnTo>
                <a:lnTo>
                  <a:pt x="1" y="72"/>
                </a:lnTo>
                <a:lnTo>
                  <a:pt x="0" y="72"/>
                </a:lnTo>
                <a:lnTo>
                  <a:pt x="1" y="72"/>
                </a:lnTo>
                <a:lnTo>
                  <a:pt x="3" y="70"/>
                </a:lnTo>
                <a:lnTo>
                  <a:pt x="4" y="69"/>
                </a:lnTo>
                <a:lnTo>
                  <a:pt x="4" y="68"/>
                </a:lnTo>
                <a:lnTo>
                  <a:pt x="5" y="67"/>
                </a:lnTo>
                <a:lnTo>
                  <a:pt x="5" y="66"/>
                </a:lnTo>
                <a:lnTo>
                  <a:pt x="5" y="65"/>
                </a:lnTo>
                <a:lnTo>
                  <a:pt x="7" y="62"/>
                </a:lnTo>
                <a:lnTo>
                  <a:pt x="6" y="60"/>
                </a:lnTo>
                <a:lnTo>
                  <a:pt x="6" y="59"/>
                </a:lnTo>
                <a:lnTo>
                  <a:pt x="5" y="57"/>
                </a:lnTo>
                <a:lnTo>
                  <a:pt x="4" y="55"/>
                </a:lnTo>
                <a:lnTo>
                  <a:pt x="4" y="54"/>
                </a:lnTo>
                <a:lnTo>
                  <a:pt x="5" y="52"/>
                </a:lnTo>
                <a:lnTo>
                  <a:pt x="4" y="53"/>
                </a:lnTo>
                <a:lnTo>
                  <a:pt x="4" y="52"/>
                </a:lnTo>
                <a:lnTo>
                  <a:pt x="5" y="51"/>
                </a:lnTo>
                <a:lnTo>
                  <a:pt x="5" y="48"/>
                </a:lnTo>
                <a:lnTo>
                  <a:pt x="4" y="46"/>
                </a:lnTo>
                <a:lnTo>
                  <a:pt x="4" y="44"/>
                </a:lnTo>
                <a:lnTo>
                  <a:pt x="4" y="42"/>
                </a:lnTo>
                <a:lnTo>
                  <a:pt x="4" y="40"/>
                </a:lnTo>
                <a:lnTo>
                  <a:pt x="4" y="37"/>
                </a:lnTo>
                <a:lnTo>
                  <a:pt x="3" y="36"/>
                </a:lnTo>
                <a:lnTo>
                  <a:pt x="3" y="35"/>
                </a:lnTo>
                <a:lnTo>
                  <a:pt x="3" y="32"/>
                </a:lnTo>
                <a:lnTo>
                  <a:pt x="3" y="30"/>
                </a:lnTo>
                <a:lnTo>
                  <a:pt x="3" y="29"/>
                </a:lnTo>
                <a:lnTo>
                  <a:pt x="3" y="27"/>
                </a:lnTo>
                <a:lnTo>
                  <a:pt x="3" y="26"/>
                </a:lnTo>
                <a:lnTo>
                  <a:pt x="2" y="24"/>
                </a:lnTo>
                <a:lnTo>
                  <a:pt x="2" y="20"/>
                </a:lnTo>
                <a:lnTo>
                  <a:pt x="2" y="19"/>
                </a:lnTo>
                <a:lnTo>
                  <a:pt x="2" y="17"/>
                </a:lnTo>
                <a:lnTo>
                  <a:pt x="2" y="16"/>
                </a:lnTo>
                <a:lnTo>
                  <a:pt x="1" y="16"/>
                </a:lnTo>
                <a:lnTo>
                  <a:pt x="1" y="14"/>
                </a:lnTo>
                <a:lnTo>
                  <a:pt x="1" y="13"/>
                </a:lnTo>
                <a:lnTo>
                  <a:pt x="1" y="12"/>
                </a:lnTo>
                <a:lnTo>
                  <a:pt x="1" y="10"/>
                </a:lnTo>
                <a:lnTo>
                  <a:pt x="1" y="9"/>
                </a:lnTo>
                <a:lnTo>
                  <a:pt x="1" y="8"/>
                </a:lnTo>
                <a:lnTo>
                  <a:pt x="0" y="5"/>
                </a:lnTo>
                <a:lnTo>
                  <a:pt x="1" y="5"/>
                </a:lnTo>
                <a:lnTo>
                  <a:pt x="3" y="6"/>
                </a:lnTo>
                <a:lnTo>
                  <a:pt x="5" y="6"/>
                </a:lnTo>
                <a:lnTo>
                  <a:pt x="6" y="6"/>
                </a:lnTo>
                <a:lnTo>
                  <a:pt x="9" y="4"/>
                </a:lnTo>
                <a:lnTo>
                  <a:pt x="10" y="3"/>
                </a:lnTo>
                <a:lnTo>
                  <a:pt x="11" y="3"/>
                </a:lnTo>
                <a:lnTo>
                  <a:pt x="13" y="3"/>
                </a:lnTo>
                <a:lnTo>
                  <a:pt x="14" y="3"/>
                </a:lnTo>
                <a:lnTo>
                  <a:pt x="16" y="2"/>
                </a:lnTo>
                <a:lnTo>
                  <a:pt x="18" y="2"/>
                </a:lnTo>
                <a:lnTo>
                  <a:pt x="19" y="2"/>
                </a:lnTo>
                <a:lnTo>
                  <a:pt x="21" y="2"/>
                </a:lnTo>
                <a:lnTo>
                  <a:pt x="22" y="2"/>
                </a:lnTo>
                <a:lnTo>
                  <a:pt x="25" y="1"/>
                </a:lnTo>
                <a:lnTo>
                  <a:pt x="27" y="1"/>
                </a:lnTo>
                <a:lnTo>
                  <a:pt x="29" y="1"/>
                </a:lnTo>
                <a:lnTo>
                  <a:pt x="31" y="1"/>
                </a:lnTo>
                <a:lnTo>
                  <a:pt x="32" y="1"/>
                </a:lnTo>
                <a:lnTo>
                  <a:pt x="33" y="1"/>
                </a:lnTo>
                <a:lnTo>
                  <a:pt x="33" y="0"/>
                </a:lnTo>
                <a:lnTo>
                  <a:pt x="34" y="0"/>
                </a:lnTo>
                <a:lnTo>
                  <a:pt x="36" y="0"/>
                </a:lnTo>
                <a:lnTo>
                  <a:pt x="38" y="0"/>
                </a:lnTo>
                <a:lnTo>
                  <a:pt x="39" y="0"/>
                </a:lnTo>
                <a:lnTo>
                  <a:pt x="39" y="1"/>
                </a:lnTo>
                <a:lnTo>
                  <a:pt x="39" y="4"/>
                </a:lnTo>
                <a:lnTo>
                  <a:pt x="39" y="6"/>
                </a:lnTo>
                <a:lnTo>
                  <a:pt x="40" y="7"/>
                </a:lnTo>
                <a:lnTo>
                  <a:pt x="40" y="9"/>
                </a:lnTo>
                <a:lnTo>
                  <a:pt x="40" y="12"/>
                </a:lnTo>
                <a:lnTo>
                  <a:pt x="40" y="14"/>
                </a:lnTo>
                <a:lnTo>
                  <a:pt x="41" y="16"/>
                </a:lnTo>
                <a:lnTo>
                  <a:pt x="41" y="17"/>
                </a:lnTo>
                <a:lnTo>
                  <a:pt x="41" y="19"/>
                </a:lnTo>
                <a:lnTo>
                  <a:pt x="41" y="21"/>
                </a:lnTo>
                <a:lnTo>
                  <a:pt x="42" y="22"/>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74" name="Freeform 688"/>
          <p:cNvSpPr>
            <a:spLocks/>
          </p:cNvSpPr>
          <p:nvPr/>
        </p:nvSpPr>
        <p:spPr bwMode="auto">
          <a:xfrm>
            <a:off x="5359400" y="3163888"/>
            <a:ext cx="974725" cy="519112"/>
          </a:xfrm>
          <a:custGeom>
            <a:avLst/>
            <a:gdLst>
              <a:gd name="T0" fmla="*/ 2147483647 w 109"/>
              <a:gd name="T1" fmla="*/ 2147483647 h 58"/>
              <a:gd name="T2" fmla="*/ 2147483647 w 109"/>
              <a:gd name="T3" fmla="*/ 2147483647 h 58"/>
              <a:gd name="T4" fmla="*/ 2147483647 w 109"/>
              <a:gd name="T5" fmla="*/ 2147483647 h 58"/>
              <a:gd name="T6" fmla="*/ 2147483647 w 109"/>
              <a:gd name="T7" fmla="*/ 2147483647 h 58"/>
              <a:gd name="T8" fmla="*/ 2147483647 w 109"/>
              <a:gd name="T9" fmla="*/ 2147483647 h 58"/>
              <a:gd name="T10" fmla="*/ 2147483647 w 109"/>
              <a:gd name="T11" fmla="*/ 2147483647 h 58"/>
              <a:gd name="T12" fmla="*/ 2147483647 w 109"/>
              <a:gd name="T13" fmla="*/ 2147483647 h 58"/>
              <a:gd name="T14" fmla="*/ 2147483647 w 109"/>
              <a:gd name="T15" fmla="*/ 2147483647 h 58"/>
              <a:gd name="T16" fmla="*/ 2147483647 w 109"/>
              <a:gd name="T17" fmla="*/ 2147483647 h 58"/>
              <a:gd name="T18" fmla="*/ 2147483647 w 109"/>
              <a:gd name="T19" fmla="*/ 2147483647 h 58"/>
              <a:gd name="T20" fmla="*/ 2147483647 w 109"/>
              <a:gd name="T21" fmla="*/ 2147483647 h 58"/>
              <a:gd name="T22" fmla="*/ 2147483647 w 109"/>
              <a:gd name="T23" fmla="*/ 2147483647 h 58"/>
              <a:gd name="T24" fmla="*/ 2147483647 w 109"/>
              <a:gd name="T25" fmla="*/ 2147483647 h 58"/>
              <a:gd name="T26" fmla="*/ 2147483647 w 109"/>
              <a:gd name="T27" fmla="*/ 2147483647 h 58"/>
              <a:gd name="T28" fmla="*/ 2147483647 w 109"/>
              <a:gd name="T29" fmla="*/ 2147483647 h 58"/>
              <a:gd name="T30" fmla="*/ 2147483647 w 109"/>
              <a:gd name="T31" fmla="*/ 2147483647 h 58"/>
              <a:gd name="T32" fmla="*/ 2147483647 w 109"/>
              <a:gd name="T33" fmla="*/ 2147483647 h 58"/>
              <a:gd name="T34" fmla="*/ 2147483647 w 109"/>
              <a:gd name="T35" fmla="*/ 2147483647 h 58"/>
              <a:gd name="T36" fmla="*/ 2147483647 w 109"/>
              <a:gd name="T37" fmla="*/ 2147483647 h 58"/>
              <a:gd name="T38" fmla="*/ 2147483647 w 109"/>
              <a:gd name="T39" fmla="*/ 2147483647 h 58"/>
              <a:gd name="T40" fmla="*/ 2147483647 w 109"/>
              <a:gd name="T41" fmla="*/ 2147483647 h 58"/>
              <a:gd name="T42" fmla="*/ 2147483647 w 109"/>
              <a:gd name="T43" fmla="*/ 2147483647 h 58"/>
              <a:gd name="T44" fmla="*/ 2147483647 w 109"/>
              <a:gd name="T45" fmla="*/ 2147483647 h 58"/>
              <a:gd name="T46" fmla="*/ 2147483647 w 109"/>
              <a:gd name="T47" fmla="*/ 2147483647 h 58"/>
              <a:gd name="T48" fmla="*/ 2147483647 w 109"/>
              <a:gd name="T49" fmla="*/ 2147483647 h 58"/>
              <a:gd name="T50" fmla="*/ 2147483647 w 109"/>
              <a:gd name="T51" fmla="*/ 2147483647 h 58"/>
              <a:gd name="T52" fmla="*/ 2147483647 w 109"/>
              <a:gd name="T53" fmla="*/ 2147483647 h 58"/>
              <a:gd name="T54" fmla="*/ 2147483647 w 109"/>
              <a:gd name="T55" fmla="*/ 2147483647 h 58"/>
              <a:gd name="T56" fmla="*/ 2147483647 w 109"/>
              <a:gd name="T57" fmla="*/ 2147483647 h 58"/>
              <a:gd name="T58" fmla="*/ 2147483647 w 109"/>
              <a:gd name="T59" fmla="*/ 2147483647 h 58"/>
              <a:gd name="T60" fmla="*/ 2147483647 w 109"/>
              <a:gd name="T61" fmla="*/ 2147483647 h 58"/>
              <a:gd name="T62" fmla="*/ 2147483647 w 109"/>
              <a:gd name="T63" fmla="*/ 2147483647 h 58"/>
              <a:gd name="T64" fmla="*/ 2147483647 w 109"/>
              <a:gd name="T65" fmla="*/ 2147483647 h 58"/>
              <a:gd name="T66" fmla="*/ 2147483647 w 109"/>
              <a:gd name="T67" fmla="*/ 2147483647 h 58"/>
              <a:gd name="T68" fmla="*/ 2147483647 w 109"/>
              <a:gd name="T69" fmla="*/ 2147483647 h 58"/>
              <a:gd name="T70" fmla="*/ 2147483647 w 109"/>
              <a:gd name="T71" fmla="*/ 2147483647 h 58"/>
              <a:gd name="T72" fmla="*/ 2147483647 w 109"/>
              <a:gd name="T73" fmla="*/ 2147483647 h 58"/>
              <a:gd name="T74" fmla="*/ 2147483647 w 109"/>
              <a:gd name="T75" fmla="*/ 2147483647 h 58"/>
              <a:gd name="T76" fmla="*/ 2147483647 w 109"/>
              <a:gd name="T77" fmla="*/ 2147483647 h 58"/>
              <a:gd name="T78" fmla="*/ 2147483647 w 109"/>
              <a:gd name="T79" fmla="*/ 2147483647 h 58"/>
              <a:gd name="T80" fmla="*/ 2147483647 w 109"/>
              <a:gd name="T81" fmla="*/ 2147483647 h 58"/>
              <a:gd name="T82" fmla="*/ 2147483647 w 109"/>
              <a:gd name="T83" fmla="*/ 2147483647 h 58"/>
              <a:gd name="T84" fmla="*/ 2147483647 w 109"/>
              <a:gd name="T85" fmla="*/ 2147483647 h 58"/>
              <a:gd name="T86" fmla="*/ 2147483647 w 109"/>
              <a:gd name="T87" fmla="*/ 0 h 58"/>
              <a:gd name="T88" fmla="*/ 2147483647 w 109"/>
              <a:gd name="T89" fmla="*/ 2147483647 h 58"/>
              <a:gd name="T90" fmla="*/ 2147483647 w 109"/>
              <a:gd name="T91" fmla="*/ 2147483647 h 58"/>
              <a:gd name="T92" fmla="*/ 2147483647 w 109"/>
              <a:gd name="T93" fmla="*/ 2147483647 h 58"/>
              <a:gd name="T94" fmla="*/ 2147483647 w 109"/>
              <a:gd name="T95" fmla="*/ 2147483647 h 58"/>
              <a:gd name="T96" fmla="*/ 2147483647 w 109"/>
              <a:gd name="T97" fmla="*/ 2147483647 h 58"/>
              <a:gd name="T98" fmla="*/ 2147483647 w 109"/>
              <a:gd name="T99" fmla="*/ 2147483647 h 58"/>
              <a:gd name="T100" fmla="*/ 2147483647 w 109"/>
              <a:gd name="T101" fmla="*/ 2147483647 h 58"/>
              <a:gd name="T102" fmla="*/ 2147483647 w 109"/>
              <a:gd name="T103" fmla="*/ 2147483647 h 58"/>
              <a:gd name="T104" fmla="*/ 2147483647 w 109"/>
              <a:gd name="T105" fmla="*/ 2147483647 h 58"/>
              <a:gd name="T106" fmla="*/ 2147483647 w 109"/>
              <a:gd name="T107" fmla="*/ 2147483647 h 58"/>
              <a:gd name="T108" fmla="*/ 2147483647 w 109"/>
              <a:gd name="T109" fmla="*/ 2147483647 h 58"/>
              <a:gd name="T110" fmla="*/ 2147483647 w 109"/>
              <a:gd name="T111" fmla="*/ 2147483647 h 58"/>
              <a:gd name="T112" fmla="*/ 2147483647 w 109"/>
              <a:gd name="T113" fmla="*/ 2147483647 h 58"/>
              <a:gd name="T114" fmla="*/ 2147483647 w 109"/>
              <a:gd name="T115" fmla="*/ 2147483647 h 58"/>
              <a:gd name="T116" fmla="*/ 2147483647 w 109"/>
              <a:gd name="T117" fmla="*/ 2147483647 h 58"/>
              <a:gd name="T118" fmla="*/ 2147483647 w 109"/>
              <a:gd name="T119" fmla="*/ 2147483647 h 58"/>
              <a:gd name="T120" fmla="*/ 2147483647 w 109"/>
              <a:gd name="T121" fmla="*/ 2147483647 h 58"/>
              <a:gd name="T122" fmla="*/ 2147483647 w 109"/>
              <a:gd name="T123" fmla="*/ 2147483647 h 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9"/>
              <a:gd name="T187" fmla="*/ 0 h 58"/>
              <a:gd name="T188" fmla="*/ 109 w 109"/>
              <a:gd name="T189" fmla="*/ 58 h 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9" h="58">
                <a:moveTo>
                  <a:pt x="78" y="48"/>
                </a:moveTo>
                <a:lnTo>
                  <a:pt x="78" y="48"/>
                </a:lnTo>
                <a:lnTo>
                  <a:pt x="75" y="48"/>
                </a:lnTo>
                <a:lnTo>
                  <a:pt x="73" y="48"/>
                </a:lnTo>
                <a:lnTo>
                  <a:pt x="70" y="49"/>
                </a:lnTo>
                <a:lnTo>
                  <a:pt x="68" y="49"/>
                </a:lnTo>
                <a:lnTo>
                  <a:pt x="67" y="49"/>
                </a:lnTo>
                <a:lnTo>
                  <a:pt x="65" y="49"/>
                </a:lnTo>
                <a:lnTo>
                  <a:pt x="62" y="49"/>
                </a:lnTo>
                <a:lnTo>
                  <a:pt x="61" y="49"/>
                </a:lnTo>
                <a:lnTo>
                  <a:pt x="60" y="49"/>
                </a:lnTo>
                <a:lnTo>
                  <a:pt x="59" y="50"/>
                </a:lnTo>
                <a:lnTo>
                  <a:pt x="57" y="50"/>
                </a:lnTo>
                <a:lnTo>
                  <a:pt x="55" y="50"/>
                </a:lnTo>
                <a:lnTo>
                  <a:pt x="54" y="50"/>
                </a:lnTo>
                <a:lnTo>
                  <a:pt x="53" y="50"/>
                </a:lnTo>
                <a:lnTo>
                  <a:pt x="52" y="50"/>
                </a:lnTo>
                <a:lnTo>
                  <a:pt x="51" y="50"/>
                </a:lnTo>
                <a:lnTo>
                  <a:pt x="50" y="50"/>
                </a:lnTo>
                <a:lnTo>
                  <a:pt x="48" y="50"/>
                </a:lnTo>
                <a:lnTo>
                  <a:pt x="47" y="51"/>
                </a:lnTo>
                <a:lnTo>
                  <a:pt x="46" y="51"/>
                </a:lnTo>
                <a:lnTo>
                  <a:pt x="45" y="51"/>
                </a:lnTo>
                <a:lnTo>
                  <a:pt x="44" y="51"/>
                </a:lnTo>
                <a:lnTo>
                  <a:pt x="43" y="51"/>
                </a:lnTo>
                <a:lnTo>
                  <a:pt x="41" y="51"/>
                </a:lnTo>
                <a:lnTo>
                  <a:pt x="40" y="51"/>
                </a:lnTo>
                <a:lnTo>
                  <a:pt x="39" y="51"/>
                </a:lnTo>
                <a:lnTo>
                  <a:pt x="38" y="51"/>
                </a:lnTo>
                <a:lnTo>
                  <a:pt x="35" y="52"/>
                </a:lnTo>
                <a:lnTo>
                  <a:pt x="33" y="52"/>
                </a:lnTo>
                <a:lnTo>
                  <a:pt x="31" y="52"/>
                </a:lnTo>
                <a:lnTo>
                  <a:pt x="29" y="53"/>
                </a:lnTo>
                <a:lnTo>
                  <a:pt x="28" y="53"/>
                </a:lnTo>
                <a:lnTo>
                  <a:pt x="27" y="53"/>
                </a:lnTo>
                <a:lnTo>
                  <a:pt x="26" y="53"/>
                </a:lnTo>
                <a:lnTo>
                  <a:pt x="24" y="53"/>
                </a:lnTo>
                <a:lnTo>
                  <a:pt x="20" y="53"/>
                </a:lnTo>
                <a:lnTo>
                  <a:pt x="21" y="54"/>
                </a:lnTo>
                <a:lnTo>
                  <a:pt x="21" y="56"/>
                </a:lnTo>
                <a:lnTo>
                  <a:pt x="17" y="56"/>
                </a:lnTo>
                <a:lnTo>
                  <a:pt x="16" y="57"/>
                </a:lnTo>
                <a:lnTo>
                  <a:pt x="14" y="57"/>
                </a:lnTo>
                <a:lnTo>
                  <a:pt x="13" y="57"/>
                </a:lnTo>
                <a:lnTo>
                  <a:pt x="10" y="57"/>
                </a:lnTo>
                <a:lnTo>
                  <a:pt x="9" y="57"/>
                </a:lnTo>
                <a:lnTo>
                  <a:pt x="7" y="57"/>
                </a:lnTo>
                <a:lnTo>
                  <a:pt x="2" y="58"/>
                </a:lnTo>
                <a:lnTo>
                  <a:pt x="1" y="58"/>
                </a:lnTo>
                <a:lnTo>
                  <a:pt x="0" y="58"/>
                </a:lnTo>
                <a:lnTo>
                  <a:pt x="1" y="56"/>
                </a:lnTo>
                <a:lnTo>
                  <a:pt x="1" y="55"/>
                </a:lnTo>
                <a:lnTo>
                  <a:pt x="3" y="57"/>
                </a:lnTo>
                <a:lnTo>
                  <a:pt x="4" y="55"/>
                </a:lnTo>
                <a:lnTo>
                  <a:pt x="3" y="53"/>
                </a:lnTo>
                <a:lnTo>
                  <a:pt x="4" y="53"/>
                </a:lnTo>
                <a:lnTo>
                  <a:pt x="4" y="52"/>
                </a:lnTo>
                <a:lnTo>
                  <a:pt x="4" y="50"/>
                </a:lnTo>
                <a:lnTo>
                  <a:pt x="4" y="49"/>
                </a:lnTo>
                <a:lnTo>
                  <a:pt x="4" y="48"/>
                </a:lnTo>
                <a:lnTo>
                  <a:pt x="3" y="48"/>
                </a:lnTo>
                <a:lnTo>
                  <a:pt x="3" y="47"/>
                </a:lnTo>
                <a:lnTo>
                  <a:pt x="3" y="46"/>
                </a:lnTo>
                <a:lnTo>
                  <a:pt x="5" y="44"/>
                </a:lnTo>
                <a:lnTo>
                  <a:pt x="6" y="43"/>
                </a:lnTo>
                <a:lnTo>
                  <a:pt x="9" y="45"/>
                </a:lnTo>
                <a:lnTo>
                  <a:pt x="11" y="45"/>
                </a:lnTo>
                <a:lnTo>
                  <a:pt x="12" y="46"/>
                </a:lnTo>
                <a:lnTo>
                  <a:pt x="13" y="46"/>
                </a:lnTo>
                <a:lnTo>
                  <a:pt x="14" y="45"/>
                </a:lnTo>
                <a:lnTo>
                  <a:pt x="13" y="42"/>
                </a:lnTo>
                <a:lnTo>
                  <a:pt x="14" y="39"/>
                </a:lnTo>
                <a:lnTo>
                  <a:pt x="15" y="39"/>
                </a:lnTo>
                <a:lnTo>
                  <a:pt x="16" y="38"/>
                </a:lnTo>
                <a:lnTo>
                  <a:pt x="18" y="38"/>
                </a:lnTo>
                <a:lnTo>
                  <a:pt x="19" y="37"/>
                </a:lnTo>
                <a:lnTo>
                  <a:pt x="18" y="36"/>
                </a:lnTo>
                <a:lnTo>
                  <a:pt x="17" y="35"/>
                </a:lnTo>
                <a:lnTo>
                  <a:pt x="17" y="33"/>
                </a:lnTo>
                <a:lnTo>
                  <a:pt x="19" y="31"/>
                </a:lnTo>
                <a:lnTo>
                  <a:pt x="20" y="30"/>
                </a:lnTo>
                <a:lnTo>
                  <a:pt x="20" y="29"/>
                </a:lnTo>
                <a:lnTo>
                  <a:pt x="21" y="28"/>
                </a:lnTo>
                <a:lnTo>
                  <a:pt x="23" y="29"/>
                </a:lnTo>
                <a:lnTo>
                  <a:pt x="25" y="30"/>
                </a:lnTo>
                <a:lnTo>
                  <a:pt x="24" y="28"/>
                </a:lnTo>
                <a:lnTo>
                  <a:pt x="27" y="27"/>
                </a:lnTo>
                <a:lnTo>
                  <a:pt x="28" y="27"/>
                </a:lnTo>
                <a:lnTo>
                  <a:pt x="29" y="28"/>
                </a:lnTo>
                <a:lnTo>
                  <a:pt x="30" y="28"/>
                </a:lnTo>
                <a:lnTo>
                  <a:pt x="32" y="30"/>
                </a:lnTo>
                <a:lnTo>
                  <a:pt x="34" y="27"/>
                </a:lnTo>
                <a:lnTo>
                  <a:pt x="35" y="26"/>
                </a:lnTo>
                <a:lnTo>
                  <a:pt x="36" y="25"/>
                </a:lnTo>
                <a:lnTo>
                  <a:pt x="37" y="27"/>
                </a:lnTo>
                <a:lnTo>
                  <a:pt x="39" y="27"/>
                </a:lnTo>
                <a:lnTo>
                  <a:pt x="39" y="28"/>
                </a:lnTo>
                <a:lnTo>
                  <a:pt x="40" y="27"/>
                </a:lnTo>
                <a:lnTo>
                  <a:pt x="41" y="24"/>
                </a:lnTo>
                <a:lnTo>
                  <a:pt x="41" y="23"/>
                </a:lnTo>
                <a:lnTo>
                  <a:pt x="41" y="22"/>
                </a:lnTo>
                <a:lnTo>
                  <a:pt x="42" y="22"/>
                </a:lnTo>
                <a:lnTo>
                  <a:pt x="42" y="21"/>
                </a:lnTo>
                <a:lnTo>
                  <a:pt x="43" y="21"/>
                </a:lnTo>
                <a:lnTo>
                  <a:pt x="44" y="22"/>
                </a:lnTo>
                <a:lnTo>
                  <a:pt x="45" y="24"/>
                </a:lnTo>
                <a:lnTo>
                  <a:pt x="48" y="24"/>
                </a:lnTo>
                <a:lnTo>
                  <a:pt x="49" y="24"/>
                </a:lnTo>
                <a:lnTo>
                  <a:pt x="49" y="21"/>
                </a:lnTo>
                <a:lnTo>
                  <a:pt x="49" y="20"/>
                </a:lnTo>
                <a:lnTo>
                  <a:pt x="50" y="19"/>
                </a:lnTo>
                <a:lnTo>
                  <a:pt x="51" y="18"/>
                </a:lnTo>
                <a:lnTo>
                  <a:pt x="53" y="16"/>
                </a:lnTo>
                <a:lnTo>
                  <a:pt x="53" y="15"/>
                </a:lnTo>
                <a:lnTo>
                  <a:pt x="55" y="14"/>
                </a:lnTo>
                <a:lnTo>
                  <a:pt x="55" y="13"/>
                </a:lnTo>
                <a:lnTo>
                  <a:pt x="55" y="12"/>
                </a:lnTo>
                <a:lnTo>
                  <a:pt x="55" y="11"/>
                </a:lnTo>
                <a:lnTo>
                  <a:pt x="56" y="9"/>
                </a:lnTo>
                <a:lnTo>
                  <a:pt x="57" y="8"/>
                </a:lnTo>
                <a:lnTo>
                  <a:pt x="58" y="9"/>
                </a:lnTo>
                <a:lnTo>
                  <a:pt x="60" y="9"/>
                </a:lnTo>
                <a:lnTo>
                  <a:pt x="60" y="8"/>
                </a:lnTo>
                <a:lnTo>
                  <a:pt x="61" y="8"/>
                </a:lnTo>
                <a:lnTo>
                  <a:pt x="61" y="7"/>
                </a:lnTo>
                <a:lnTo>
                  <a:pt x="63" y="7"/>
                </a:lnTo>
                <a:lnTo>
                  <a:pt x="64" y="5"/>
                </a:lnTo>
                <a:lnTo>
                  <a:pt x="63" y="5"/>
                </a:lnTo>
                <a:lnTo>
                  <a:pt x="63" y="4"/>
                </a:lnTo>
                <a:lnTo>
                  <a:pt x="63" y="3"/>
                </a:lnTo>
                <a:lnTo>
                  <a:pt x="62" y="2"/>
                </a:lnTo>
                <a:lnTo>
                  <a:pt x="62" y="1"/>
                </a:lnTo>
                <a:lnTo>
                  <a:pt x="63" y="1"/>
                </a:lnTo>
                <a:lnTo>
                  <a:pt x="64" y="0"/>
                </a:lnTo>
                <a:lnTo>
                  <a:pt x="66" y="1"/>
                </a:lnTo>
                <a:lnTo>
                  <a:pt x="68" y="0"/>
                </a:lnTo>
                <a:lnTo>
                  <a:pt x="70" y="1"/>
                </a:lnTo>
                <a:lnTo>
                  <a:pt x="71" y="3"/>
                </a:lnTo>
                <a:lnTo>
                  <a:pt x="72" y="3"/>
                </a:lnTo>
                <a:lnTo>
                  <a:pt x="72" y="4"/>
                </a:lnTo>
                <a:lnTo>
                  <a:pt x="72" y="5"/>
                </a:lnTo>
                <a:lnTo>
                  <a:pt x="74" y="5"/>
                </a:lnTo>
                <a:lnTo>
                  <a:pt x="75" y="5"/>
                </a:lnTo>
                <a:lnTo>
                  <a:pt x="76" y="5"/>
                </a:lnTo>
                <a:lnTo>
                  <a:pt x="77" y="5"/>
                </a:lnTo>
                <a:lnTo>
                  <a:pt x="78" y="5"/>
                </a:lnTo>
                <a:lnTo>
                  <a:pt x="80" y="7"/>
                </a:lnTo>
                <a:lnTo>
                  <a:pt x="81" y="7"/>
                </a:lnTo>
                <a:lnTo>
                  <a:pt x="82" y="6"/>
                </a:lnTo>
                <a:lnTo>
                  <a:pt x="83" y="6"/>
                </a:lnTo>
                <a:lnTo>
                  <a:pt x="85" y="6"/>
                </a:lnTo>
                <a:lnTo>
                  <a:pt x="87" y="7"/>
                </a:lnTo>
                <a:lnTo>
                  <a:pt x="89" y="6"/>
                </a:lnTo>
                <a:lnTo>
                  <a:pt x="90" y="4"/>
                </a:lnTo>
                <a:lnTo>
                  <a:pt x="92" y="3"/>
                </a:lnTo>
                <a:lnTo>
                  <a:pt x="93" y="6"/>
                </a:lnTo>
                <a:lnTo>
                  <a:pt x="94" y="7"/>
                </a:lnTo>
                <a:lnTo>
                  <a:pt x="95" y="7"/>
                </a:lnTo>
                <a:lnTo>
                  <a:pt x="96" y="8"/>
                </a:lnTo>
                <a:lnTo>
                  <a:pt x="97" y="8"/>
                </a:lnTo>
                <a:lnTo>
                  <a:pt x="97" y="9"/>
                </a:lnTo>
                <a:lnTo>
                  <a:pt x="97" y="10"/>
                </a:lnTo>
                <a:lnTo>
                  <a:pt x="98" y="12"/>
                </a:lnTo>
                <a:lnTo>
                  <a:pt x="98" y="15"/>
                </a:lnTo>
                <a:lnTo>
                  <a:pt x="100" y="17"/>
                </a:lnTo>
                <a:lnTo>
                  <a:pt x="100" y="18"/>
                </a:lnTo>
                <a:lnTo>
                  <a:pt x="101" y="19"/>
                </a:lnTo>
                <a:lnTo>
                  <a:pt x="102" y="19"/>
                </a:lnTo>
                <a:lnTo>
                  <a:pt x="102" y="20"/>
                </a:lnTo>
                <a:lnTo>
                  <a:pt x="103" y="21"/>
                </a:lnTo>
                <a:lnTo>
                  <a:pt x="107" y="24"/>
                </a:lnTo>
                <a:lnTo>
                  <a:pt x="107" y="25"/>
                </a:lnTo>
                <a:lnTo>
                  <a:pt x="109" y="25"/>
                </a:lnTo>
                <a:lnTo>
                  <a:pt x="108" y="26"/>
                </a:lnTo>
                <a:lnTo>
                  <a:pt x="106" y="28"/>
                </a:lnTo>
                <a:lnTo>
                  <a:pt x="105" y="30"/>
                </a:lnTo>
                <a:lnTo>
                  <a:pt x="104" y="31"/>
                </a:lnTo>
                <a:lnTo>
                  <a:pt x="103" y="31"/>
                </a:lnTo>
                <a:lnTo>
                  <a:pt x="101" y="32"/>
                </a:lnTo>
                <a:lnTo>
                  <a:pt x="99" y="34"/>
                </a:lnTo>
                <a:lnTo>
                  <a:pt x="99" y="36"/>
                </a:lnTo>
                <a:lnTo>
                  <a:pt x="97" y="37"/>
                </a:lnTo>
                <a:lnTo>
                  <a:pt x="98" y="39"/>
                </a:lnTo>
                <a:lnTo>
                  <a:pt x="94" y="42"/>
                </a:lnTo>
                <a:lnTo>
                  <a:pt x="89" y="45"/>
                </a:lnTo>
                <a:lnTo>
                  <a:pt x="87" y="46"/>
                </a:lnTo>
                <a:lnTo>
                  <a:pt x="86" y="46"/>
                </a:lnTo>
                <a:lnTo>
                  <a:pt x="86" y="47"/>
                </a:lnTo>
                <a:lnTo>
                  <a:pt x="85" y="47"/>
                </a:lnTo>
                <a:lnTo>
                  <a:pt x="83" y="47"/>
                </a:lnTo>
                <a:lnTo>
                  <a:pt x="82" y="47"/>
                </a:lnTo>
                <a:lnTo>
                  <a:pt x="81" y="47"/>
                </a:lnTo>
                <a:lnTo>
                  <a:pt x="80" y="47"/>
                </a:lnTo>
                <a:lnTo>
                  <a:pt x="78" y="48"/>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75" name="Freeform 687"/>
          <p:cNvSpPr>
            <a:spLocks/>
          </p:cNvSpPr>
          <p:nvPr/>
        </p:nvSpPr>
        <p:spPr bwMode="auto">
          <a:xfrm>
            <a:off x="5340350" y="3675063"/>
            <a:ext cx="9525" cy="7937"/>
          </a:xfrm>
          <a:custGeom>
            <a:avLst/>
            <a:gdLst>
              <a:gd name="T0" fmla="*/ 2147483647 w 1"/>
              <a:gd name="T1" fmla="*/ 0 h 1"/>
              <a:gd name="T2" fmla="*/ 2147483647 w 1"/>
              <a:gd name="T3" fmla="*/ 2147483647 h 1"/>
              <a:gd name="T4" fmla="*/ 0 w 1"/>
              <a:gd name="T5" fmla="*/ 2147483647 h 1"/>
              <a:gd name="T6" fmla="*/ 2147483647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lnTo>
                  <a:pt x="1" y="1"/>
                </a:lnTo>
                <a:lnTo>
                  <a:pt x="0" y="1"/>
                </a:lnTo>
                <a:lnTo>
                  <a:pt x="1" y="0"/>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76" name="Freeform 686"/>
          <p:cNvSpPr>
            <a:spLocks/>
          </p:cNvSpPr>
          <p:nvPr/>
        </p:nvSpPr>
        <p:spPr bwMode="auto">
          <a:xfrm>
            <a:off x="5608638" y="2027238"/>
            <a:ext cx="528637" cy="715962"/>
          </a:xfrm>
          <a:custGeom>
            <a:avLst/>
            <a:gdLst>
              <a:gd name="T0" fmla="*/ 2147483647 w 59"/>
              <a:gd name="T1" fmla="*/ 2147483647 h 80"/>
              <a:gd name="T2" fmla="*/ 2147483647 w 59"/>
              <a:gd name="T3" fmla="*/ 2147483647 h 80"/>
              <a:gd name="T4" fmla="*/ 2147483647 w 59"/>
              <a:gd name="T5" fmla="*/ 2147483647 h 80"/>
              <a:gd name="T6" fmla="*/ 2147483647 w 59"/>
              <a:gd name="T7" fmla="*/ 2147483647 h 80"/>
              <a:gd name="T8" fmla="*/ 2147483647 w 59"/>
              <a:gd name="T9" fmla="*/ 2147483647 h 80"/>
              <a:gd name="T10" fmla="*/ 2147483647 w 59"/>
              <a:gd name="T11" fmla="*/ 2147483647 h 80"/>
              <a:gd name="T12" fmla="*/ 2147483647 w 59"/>
              <a:gd name="T13" fmla="*/ 2147483647 h 80"/>
              <a:gd name="T14" fmla="*/ 2147483647 w 59"/>
              <a:gd name="T15" fmla="*/ 2147483647 h 80"/>
              <a:gd name="T16" fmla="*/ 2147483647 w 59"/>
              <a:gd name="T17" fmla="*/ 2147483647 h 80"/>
              <a:gd name="T18" fmla="*/ 2147483647 w 59"/>
              <a:gd name="T19" fmla="*/ 2147483647 h 80"/>
              <a:gd name="T20" fmla="*/ 2147483647 w 59"/>
              <a:gd name="T21" fmla="*/ 2147483647 h 80"/>
              <a:gd name="T22" fmla="*/ 2147483647 w 59"/>
              <a:gd name="T23" fmla="*/ 2147483647 h 80"/>
              <a:gd name="T24" fmla="*/ 2147483647 w 59"/>
              <a:gd name="T25" fmla="*/ 2147483647 h 80"/>
              <a:gd name="T26" fmla="*/ 2147483647 w 59"/>
              <a:gd name="T27" fmla="*/ 2147483647 h 80"/>
              <a:gd name="T28" fmla="*/ 2147483647 w 59"/>
              <a:gd name="T29" fmla="*/ 2147483647 h 80"/>
              <a:gd name="T30" fmla="*/ 2147483647 w 59"/>
              <a:gd name="T31" fmla="*/ 2147483647 h 80"/>
              <a:gd name="T32" fmla="*/ 2147483647 w 59"/>
              <a:gd name="T33" fmla="*/ 2147483647 h 80"/>
              <a:gd name="T34" fmla="*/ 2147483647 w 59"/>
              <a:gd name="T35" fmla="*/ 2147483647 h 80"/>
              <a:gd name="T36" fmla="*/ 2147483647 w 59"/>
              <a:gd name="T37" fmla="*/ 2147483647 h 80"/>
              <a:gd name="T38" fmla="*/ 2147483647 w 59"/>
              <a:gd name="T39" fmla="*/ 2147483647 h 80"/>
              <a:gd name="T40" fmla="*/ 2147483647 w 59"/>
              <a:gd name="T41" fmla="*/ 2147483647 h 80"/>
              <a:gd name="T42" fmla="*/ 2147483647 w 59"/>
              <a:gd name="T43" fmla="*/ 2147483647 h 80"/>
              <a:gd name="T44" fmla="*/ 2147483647 w 59"/>
              <a:gd name="T45" fmla="*/ 2147483647 h 80"/>
              <a:gd name="T46" fmla="*/ 2147483647 w 59"/>
              <a:gd name="T47" fmla="*/ 2147483647 h 80"/>
              <a:gd name="T48" fmla="*/ 2147483647 w 59"/>
              <a:gd name="T49" fmla="*/ 2147483647 h 80"/>
              <a:gd name="T50" fmla="*/ 2147483647 w 59"/>
              <a:gd name="T51" fmla="*/ 2147483647 h 80"/>
              <a:gd name="T52" fmla="*/ 2147483647 w 59"/>
              <a:gd name="T53" fmla="*/ 2147483647 h 80"/>
              <a:gd name="T54" fmla="*/ 2147483647 w 59"/>
              <a:gd name="T55" fmla="*/ 2147483647 h 80"/>
              <a:gd name="T56" fmla="*/ 2147483647 w 59"/>
              <a:gd name="T57" fmla="*/ 2147483647 h 80"/>
              <a:gd name="T58" fmla="*/ 2147483647 w 59"/>
              <a:gd name="T59" fmla="*/ 2147483647 h 80"/>
              <a:gd name="T60" fmla="*/ 2147483647 w 59"/>
              <a:gd name="T61" fmla="*/ 2147483647 h 80"/>
              <a:gd name="T62" fmla="*/ 2147483647 w 59"/>
              <a:gd name="T63" fmla="*/ 2147483647 h 80"/>
              <a:gd name="T64" fmla="*/ 2147483647 w 59"/>
              <a:gd name="T65" fmla="*/ 2147483647 h 80"/>
              <a:gd name="T66" fmla="*/ 2147483647 w 59"/>
              <a:gd name="T67" fmla="*/ 2147483647 h 80"/>
              <a:gd name="T68" fmla="*/ 2147483647 w 59"/>
              <a:gd name="T69" fmla="*/ 2147483647 h 80"/>
              <a:gd name="T70" fmla="*/ 2147483647 w 59"/>
              <a:gd name="T71" fmla="*/ 2147483647 h 80"/>
              <a:gd name="T72" fmla="*/ 2147483647 w 59"/>
              <a:gd name="T73" fmla="*/ 2147483647 h 80"/>
              <a:gd name="T74" fmla="*/ 2147483647 w 59"/>
              <a:gd name="T75" fmla="*/ 2147483647 h 80"/>
              <a:gd name="T76" fmla="*/ 2147483647 w 59"/>
              <a:gd name="T77" fmla="*/ 2147483647 h 80"/>
              <a:gd name="T78" fmla="*/ 2147483647 w 59"/>
              <a:gd name="T79" fmla="*/ 2147483647 h 80"/>
              <a:gd name="T80" fmla="*/ 2147483647 w 59"/>
              <a:gd name="T81" fmla="*/ 2147483647 h 80"/>
              <a:gd name="T82" fmla="*/ 2147483647 w 59"/>
              <a:gd name="T83" fmla="*/ 2147483647 h 80"/>
              <a:gd name="T84" fmla="*/ 2147483647 w 59"/>
              <a:gd name="T85" fmla="*/ 2147483647 h 80"/>
              <a:gd name="T86" fmla="*/ 2147483647 w 59"/>
              <a:gd name="T87" fmla="*/ 2147483647 h 80"/>
              <a:gd name="T88" fmla="*/ 2147483647 w 59"/>
              <a:gd name="T89" fmla="*/ 2147483647 h 80"/>
              <a:gd name="T90" fmla="*/ 2147483647 w 59"/>
              <a:gd name="T91" fmla="*/ 2147483647 h 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
              <a:gd name="T139" fmla="*/ 0 h 80"/>
              <a:gd name="T140" fmla="*/ 59 w 59"/>
              <a:gd name="T141" fmla="*/ 80 h 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 h="80">
                <a:moveTo>
                  <a:pt x="42" y="22"/>
                </a:moveTo>
                <a:lnTo>
                  <a:pt x="40" y="26"/>
                </a:lnTo>
                <a:lnTo>
                  <a:pt x="40" y="27"/>
                </a:lnTo>
                <a:lnTo>
                  <a:pt x="39" y="29"/>
                </a:lnTo>
                <a:lnTo>
                  <a:pt x="39" y="31"/>
                </a:lnTo>
                <a:lnTo>
                  <a:pt x="37" y="32"/>
                </a:lnTo>
                <a:lnTo>
                  <a:pt x="36" y="33"/>
                </a:lnTo>
                <a:lnTo>
                  <a:pt x="35" y="34"/>
                </a:lnTo>
                <a:lnTo>
                  <a:pt x="35" y="37"/>
                </a:lnTo>
                <a:lnTo>
                  <a:pt x="37" y="39"/>
                </a:lnTo>
                <a:lnTo>
                  <a:pt x="39" y="40"/>
                </a:lnTo>
                <a:lnTo>
                  <a:pt x="40" y="39"/>
                </a:lnTo>
                <a:lnTo>
                  <a:pt x="42" y="37"/>
                </a:lnTo>
                <a:lnTo>
                  <a:pt x="43" y="34"/>
                </a:lnTo>
                <a:lnTo>
                  <a:pt x="42" y="33"/>
                </a:lnTo>
                <a:lnTo>
                  <a:pt x="44" y="32"/>
                </a:lnTo>
                <a:lnTo>
                  <a:pt x="46" y="31"/>
                </a:lnTo>
                <a:lnTo>
                  <a:pt x="48" y="29"/>
                </a:lnTo>
                <a:lnTo>
                  <a:pt x="49" y="29"/>
                </a:lnTo>
                <a:lnTo>
                  <a:pt x="51" y="30"/>
                </a:lnTo>
                <a:lnTo>
                  <a:pt x="52" y="32"/>
                </a:lnTo>
                <a:lnTo>
                  <a:pt x="54" y="36"/>
                </a:lnTo>
                <a:lnTo>
                  <a:pt x="56" y="42"/>
                </a:lnTo>
                <a:lnTo>
                  <a:pt x="56" y="44"/>
                </a:lnTo>
                <a:lnTo>
                  <a:pt x="57" y="45"/>
                </a:lnTo>
                <a:lnTo>
                  <a:pt x="59" y="49"/>
                </a:lnTo>
                <a:lnTo>
                  <a:pt x="58" y="55"/>
                </a:lnTo>
                <a:lnTo>
                  <a:pt x="56" y="58"/>
                </a:lnTo>
                <a:lnTo>
                  <a:pt x="56" y="56"/>
                </a:lnTo>
                <a:lnTo>
                  <a:pt x="56" y="55"/>
                </a:lnTo>
                <a:lnTo>
                  <a:pt x="55" y="55"/>
                </a:lnTo>
                <a:lnTo>
                  <a:pt x="54" y="56"/>
                </a:lnTo>
                <a:lnTo>
                  <a:pt x="53" y="59"/>
                </a:lnTo>
                <a:lnTo>
                  <a:pt x="54" y="60"/>
                </a:lnTo>
                <a:lnTo>
                  <a:pt x="53" y="62"/>
                </a:lnTo>
                <a:lnTo>
                  <a:pt x="52" y="62"/>
                </a:lnTo>
                <a:lnTo>
                  <a:pt x="51" y="64"/>
                </a:lnTo>
                <a:lnTo>
                  <a:pt x="51" y="68"/>
                </a:lnTo>
                <a:lnTo>
                  <a:pt x="48" y="72"/>
                </a:lnTo>
                <a:lnTo>
                  <a:pt x="48" y="74"/>
                </a:lnTo>
                <a:lnTo>
                  <a:pt x="48" y="75"/>
                </a:lnTo>
                <a:lnTo>
                  <a:pt x="46" y="75"/>
                </a:lnTo>
                <a:lnTo>
                  <a:pt x="43" y="75"/>
                </a:lnTo>
                <a:lnTo>
                  <a:pt x="42" y="76"/>
                </a:lnTo>
                <a:lnTo>
                  <a:pt x="37" y="77"/>
                </a:lnTo>
                <a:lnTo>
                  <a:pt x="35" y="77"/>
                </a:lnTo>
                <a:lnTo>
                  <a:pt x="34" y="77"/>
                </a:lnTo>
                <a:lnTo>
                  <a:pt x="33" y="77"/>
                </a:lnTo>
                <a:lnTo>
                  <a:pt x="29" y="78"/>
                </a:lnTo>
                <a:lnTo>
                  <a:pt x="29" y="77"/>
                </a:lnTo>
                <a:lnTo>
                  <a:pt x="28" y="77"/>
                </a:lnTo>
                <a:lnTo>
                  <a:pt x="26" y="77"/>
                </a:lnTo>
                <a:lnTo>
                  <a:pt x="24" y="77"/>
                </a:lnTo>
                <a:lnTo>
                  <a:pt x="23" y="77"/>
                </a:lnTo>
                <a:lnTo>
                  <a:pt x="23" y="78"/>
                </a:lnTo>
                <a:lnTo>
                  <a:pt x="22" y="78"/>
                </a:lnTo>
                <a:lnTo>
                  <a:pt x="21" y="78"/>
                </a:lnTo>
                <a:lnTo>
                  <a:pt x="19" y="78"/>
                </a:lnTo>
                <a:lnTo>
                  <a:pt x="17" y="78"/>
                </a:lnTo>
                <a:lnTo>
                  <a:pt x="15" y="78"/>
                </a:lnTo>
                <a:lnTo>
                  <a:pt x="12" y="79"/>
                </a:lnTo>
                <a:lnTo>
                  <a:pt x="11" y="79"/>
                </a:lnTo>
                <a:lnTo>
                  <a:pt x="9" y="79"/>
                </a:lnTo>
                <a:lnTo>
                  <a:pt x="8" y="79"/>
                </a:lnTo>
                <a:lnTo>
                  <a:pt x="6" y="79"/>
                </a:lnTo>
                <a:lnTo>
                  <a:pt x="4" y="80"/>
                </a:lnTo>
                <a:lnTo>
                  <a:pt x="3" y="80"/>
                </a:lnTo>
                <a:lnTo>
                  <a:pt x="1" y="80"/>
                </a:lnTo>
                <a:lnTo>
                  <a:pt x="0" y="80"/>
                </a:lnTo>
                <a:lnTo>
                  <a:pt x="2" y="78"/>
                </a:lnTo>
                <a:lnTo>
                  <a:pt x="4" y="73"/>
                </a:lnTo>
                <a:lnTo>
                  <a:pt x="6" y="70"/>
                </a:lnTo>
                <a:lnTo>
                  <a:pt x="6" y="67"/>
                </a:lnTo>
                <a:lnTo>
                  <a:pt x="7" y="60"/>
                </a:lnTo>
                <a:lnTo>
                  <a:pt x="6" y="56"/>
                </a:lnTo>
                <a:lnTo>
                  <a:pt x="5" y="53"/>
                </a:lnTo>
                <a:lnTo>
                  <a:pt x="2" y="47"/>
                </a:lnTo>
                <a:lnTo>
                  <a:pt x="1" y="42"/>
                </a:lnTo>
                <a:lnTo>
                  <a:pt x="1" y="40"/>
                </a:lnTo>
                <a:lnTo>
                  <a:pt x="0" y="37"/>
                </a:lnTo>
                <a:lnTo>
                  <a:pt x="0" y="36"/>
                </a:lnTo>
                <a:lnTo>
                  <a:pt x="1" y="33"/>
                </a:lnTo>
                <a:lnTo>
                  <a:pt x="2" y="29"/>
                </a:lnTo>
                <a:lnTo>
                  <a:pt x="2" y="28"/>
                </a:lnTo>
                <a:lnTo>
                  <a:pt x="2" y="27"/>
                </a:lnTo>
                <a:lnTo>
                  <a:pt x="2" y="26"/>
                </a:lnTo>
                <a:lnTo>
                  <a:pt x="2" y="24"/>
                </a:lnTo>
                <a:lnTo>
                  <a:pt x="4" y="22"/>
                </a:lnTo>
                <a:lnTo>
                  <a:pt x="4" y="21"/>
                </a:lnTo>
                <a:lnTo>
                  <a:pt x="4" y="19"/>
                </a:lnTo>
                <a:lnTo>
                  <a:pt x="5" y="19"/>
                </a:lnTo>
                <a:lnTo>
                  <a:pt x="7" y="17"/>
                </a:lnTo>
                <a:lnTo>
                  <a:pt x="10" y="14"/>
                </a:lnTo>
                <a:lnTo>
                  <a:pt x="9" y="17"/>
                </a:lnTo>
                <a:lnTo>
                  <a:pt x="10" y="21"/>
                </a:lnTo>
                <a:lnTo>
                  <a:pt x="11" y="17"/>
                </a:lnTo>
                <a:lnTo>
                  <a:pt x="11" y="19"/>
                </a:lnTo>
                <a:lnTo>
                  <a:pt x="11" y="21"/>
                </a:lnTo>
                <a:lnTo>
                  <a:pt x="12" y="19"/>
                </a:lnTo>
                <a:lnTo>
                  <a:pt x="13" y="16"/>
                </a:lnTo>
                <a:lnTo>
                  <a:pt x="12" y="12"/>
                </a:lnTo>
                <a:lnTo>
                  <a:pt x="12" y="11"/>
                </a:lnTo>
                <a:lnTo>
                  <a:pt x="14" y="9"/>
                </a:lnTo>
                <a:lnTo>
                  <a:pt x="16" y="9"/>
                </a:lnTo>
                <a:lnTo>
                  <a:pt x="17" y="8"/>
                </a:lnTo>
                <a:lnTo>
                  <a:pt x="17" y="7"/>
                </a:lnTo>
                <a:lnTo>
                  <a:pt x="15" y="6"/>
                </a:lnTo>
                <a:lnTo>
                  <a:pt x="15" y="4"/>
                </a:lnTo>
                <a:lnTo>
                  <a:pt x="16" y="3"/>
                </a:lnTo>
                <a:lnTo>
                  <a:pt x="16" y="1"/>
                </a:lnTo>
                <a:lnTo>
                  <a:pt x="19" y="1"/>
                </a:lnTo>
                <a:lnTo>
                  <a:pt x="19" y="0"/>
                </a:lnTo>
                <a:lnTo>
                  <a:pt x="20" y="1"/>
                </a:lnTo>
                <a:lnTo>
                  <a:pt x="23" y="2"/>
                </a:lnTo>
                <a:lnTo>
                  <a:pt x="27" y="2"/>
                </a:lnTo>
                <a:lnTo>
                  <a:pt x="28" y="4"/>
                </a:lnTo>
                <a:lnTo>
                  <a:pt x="32" y="5"/>
                </a:lnTo>
                <a:lnTo>
                  <a:pt x="35" y="6"/>
                </a:lnTo>
                <a:lnTo>
                  <a:pt x="37" y="6"/>
                </a:lnTo>
                <a:lnTo>
                  <a:pt x="39" y="9"/>
                </a:lnTo>
                <a:lnTo>
                  <a:pt x="41" y="11"/>
                </a:lnTo>
                <a:lnTo>
                  <a:pt x="39" y="11"/>
                </a:lnTo>
                <a:lnTo>
                  <a:pt x="39" y="13"/>
                </a:lnTo>
                <a:lnTo>
                  <a:pt x="40" y="14"/>
                </a:lnTo>
                <a:lnTo>
                  <a:pt x="41" y="15"/>
                </a:lnTo>
                <a:lnTo>
                  <a:pt x="41" y="17"/>
                </a:lnTo>
                <a:lnTo>
                  <a:pt x="42" y="22"/>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77" name="Freeform 685"/>
          <p:cNvSpPr>
            <a:spLocks/>
          </p:cNvSpPr>
          <p:nvPr/>
        </p:nvSpPr>
        <p:spPr bwMode="auto">
          <a:xfrm>
            <a:off x="5099050" y="1785938"/>
            <a:ext cx="823913" cy="403225"/>
          </a:xfrm>
          <a:custGeom>
            <a:avLst/>
            <a:gdLst>
              <a:gd name="T0" fmla="*/ 2147483647 w 92"/>
              <a:gd name="T1" fmla="*/ 2147483647 h 45"/>
              <a:gd name="T2" fmla="*/ 2147483647 w 92"/>
              <a:gd name="T3" fmla="*/ 2147483647 h 45"/>
              <a:gd name="T4" fmla="*/ 2147483647 w 92"/>
              <a:gd name="T5" fmla="*/ 2147483647 h 45"/>
              <a:gd name="T6" fmla="*/ 2147483647 w 92"/>
              <a:gd name="T7" fmla="*/ 2147483647 h 45"/>
              <a:gd name="T8" fmla="*/ 2147483647 w 92"/>
              <a:gd name="T9" fmla="*/ 2147483647 h 45"/>
              <a:gd name="T10" fmla="*/ 2147483647 w 92"/>
              <a:gd name="T11" fmla="*/ 2147483647 h 45"/>
              <a:gd name="T12" fmla="*/ 2147483647 w 92"/>
              <a:gd name="T13" fmla="*/ 2147483647 h 45"/>
              <a:gd name="T14" fmla="*/ 2147483647 w 92"/>
              <a:gd name="T15" fmla="*/ 2147483647 h 45"/>
              <a:gd name="T16" fmla="*/ 2147483647 w 92"/>
              <a:gd name="T17" fmla="*/ 2147483647 h 45"/>
              <a:gd name="T18" fmla="*/ 2147483647 w 92"/>
              <a:gd name="T19" fmla="*/ 2147483647 h 45"/>
              <a:gd name="T20" fmla="*/ 2147483647 w 92"/>
              <a:gd name="T21" fmla="*/ 2147483647 h 45"/>
              <a:gd name="T22" fmla="*/ 2147483647 w 92"/>
              <a:gd name="T23" fmla="*/ 2147483647 h 45"/>
              <a:gd name="T24" fmla="*/ 2147483647 w 92"/>
              <a:gd name="T25" fmla="*/ 2147483647 h 45"/>
              <a:gd name="T26" fmla="*/ 2147483647 w 92"/>
              <a:gd name="T27" fmla="*/ 2147483647 h 45"/>
              <a:gd name="T28" fmla="*/ 2147483647 w 92"/>
              <a:gd name="T29" fmla="*/ 2147483647 h 45"/>
              <a:gd name="T30" fmla="*/ 2147483647 w 92"/>
              <a:gd name="T31" fmla="*/ 2147483647 h 45"/>
              <a:gd name="T32" fmla="*/ 2147483647 w 92"/>
              <a:gd name="T33" fmla="*/ 2147483647 h 45"/>
              <a:gd name="T34" fmla="*/ 2147483647 w 92"/>
              <a:gd name="T35" fmla="*/ 2147483647 h 45"/>
              <a:gd name="T36" fmla="*/ 2147483647 w 92"/>
              <a:gd name="T37" fmla="*/ 2147483647 h 45"/>
              <a:gd name="T38" fmla="*/ 2147483647 w 92"/>
              <a:gd name="T39" fmla="*/ 2147483647 h 45"/>
              <a:gd name="T40" fmla="*/ 2147483647 w 92"/>
              <a:gd name="T41" fmla="*/ 2147483647 h 45"/>
              <a:gd name="T42" fmla="*/ 2147483647 w 92"/>
              <a:gd name="T43" fmla="*/ 2147483647 h 45"/>
              <a:gd name="T44" fmla="*/ 2147483647 w 92"/>
              <a:gd name="T45" fmla="*/ 0 h 45"/>
              <a:gd name="T46" fmla="*/ 2147483647 w 92"/>
              <a:gd name="T47" fmla="*/ 2147483647 h 45"/>
              <a:gd name="T48" fmla="*/ 2147483647 w 92"/>
              <a:gd name="T49" fmla="*/ 2147483647 h 45"/>
              <a:gd name="T50" fmla="*/ 2147483647 w 92"/>
              <a:gd name="T51" fmla="*/ 2147483647 h 45"/>
              <a:gd name="T52" fmla="*/ 2147483647 w 92"/>
              <a:gd name="T53" fmla="*/ 2147483647 h 45"/>
              <a:gd name="T54" fmla="*/ 2147483647 w 92"/>
              <a:gd name="T55" fmla="*/ 2147483647 h 45"/>
              <a:gd name="T56" fmla="*/ 2147483647 w 92"/>
              <a:gd name="T57" fmla="*/ 2147483647 h 45"/>
              <a:gd name="T58" fmla="*/ 2147483647 w 92"/>
              <a:gd name="T59" fmla="*/ 2147483647 h 45"/>
              <a:gd name="T60" fmla="*/ 2147483647 w 92"/>
              <a:gd name="T61" fmla="*/ 2147483647 h 45"/>
              <a:gd name="T62" fmla="*/ 2147483647 w 92"/>
              <a:gd name="T63" fmla="*/ 2147483647 h 45"/>
              <a:gd name="T64" fmla="*/ 2147483647 w 92"/>
              <a:gd name="T65" fmla="*/ 2147483647 h 45"/>
              <a:gd name="T66" fmla="*/ 2147483647 w 92"/>
              <a:gd name="T67" fmla="*/ 2147483647 h 45"/>
              <a:gd name="T68" fmla="*/ 2147483647 w 92"/>
              <a:gd name="T69" fmla="*/ 2147483647 h 45"/>
              <a:gd name="T70" fmla="*/ 2147483647 w 92"/>
              <a:gd name="T71" fmla="*/ 2147483647 h 45"/>
              <a:gd name="T72" fmla="*/ 2147483647 w 92"/>
              <a:gd name="T73" fmla="*/ 2147483647 h 45"/>
              <a:gd name="T74" fmla="*/ 2147483647 w 92"/>
              <a:gd name="T75" fmla="*/ 2147483647 h 45"/>
              <a:gd name="T76" fmla="*/ 2147483647 w 92"/>
              <a:gd name="T77" fmla="*/ 2147483647 h 45"/>
              <a:gd name="T78" fmla="*/ 2147483647 w 92"/>
              <a:gd name="T79" fmla="*/ 2147483647 h 45"/>
              <a:gd name="T80" fmla="*/ 2147483647 w 92"/>
              <a:gd name="T81" fmla="*/ 2147483647 h 45"/>
              <a:gd name="T82" fmla="*/ 2147483647 w 92"/>
              <a:gd name="T83" fmla="*/ 2147483647 h 45"/>
              <a:gd name="T84" fmla="*/ 2147483647 w 92"/>
              <a:gd name="T85" fmla="*/ 2147483647 h 45"/>
              <a:gd name="T86" fmla="*/ 2147483647 w 92"/>
              <a:gd name="T87" fmla="*/ 2147483647 h 45"/>
              <a:gd name="T88" fmla="*/ 2147483647 w 92"/>
              <a:gd name="T89" fmla="*/ 2147483647 h 45"/>
              <a:gd name="T90" fmla="*/ 2147483647 w 92"/>
              <a:gd name="T91" fmla="*/ 2147483647 h 45"/>
              <a:gd name="T92" fmla="*/ 2147483647 w 92"/>
              <a:gd name="T93" fmla="*/ 2147483647 h 45"/>
              <a:gd name="T94" fmla="*/ 2147483647 w 92"/>
              <a:gd name="T95" fmla="*/ 2147483647 h 45"/>
              <a:gd name="T96" fmla="*/ 2147483647 w 92"/>
              <a:gd name="T97" fmla="*/ 2147483647 h 45"/>
              <a:gd name="T98" fmla="*/ 2147483647 w 92"/>
              <a:gd name="T99" fmla="*/ 2147483647 h 45"/>
              <a:gd name="T100" fmla="*/ 2147483647 w 92"/>
              <a:gd name="T101" fmla="*/ 2147483647 h 45"/>
              <a:gd name="T102" fmla="*/ 2147483647 w 92"/>
              <a:gd name="T103" fmla="*/ 2147483647 h 45"/>
              <a:gd name="T104" fmla="*/ 2147483647 w 92"/>
              <a:gd name="T105" fmla="*/ 2147483647 h 45"/>
              <a:gd name="T106" fmla="*/ 2147483647 w 92"/>
              <a:gd name="T107" fmla="*/ 2147483647 h 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2"/>
              <a:gd name="T163" fmla="*/ 0 h 45"/>
              <a:gd name="T164" fmla="*/ 92 w 92"/>
              <a:gd name="T165" fmla="*/ 45 h 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2" h="45">
                <a:moveTo>
                  <a:pt x="54" y="30"/>
                </a:moveTo>
                <a:lnTo>
                  <a:pt x="51" y="31"/>
                </a:lnTo>
                <a:lnTo>
                  <a:pt x="49" y="29"/>
                </a:lnTo>
                <a:lnTo>
                  <a:pt x="49" y="31"/>
                </a:lnTo>
                <a:lnTo>
                  <a:pt x="47" y="31"/>
                </a:lnTo>
                <a:lnTo>
                  <a:pt x="46" y="30"/>
                </a:lnTo>
                <a:lnTo>
                  <a:pt x="43" y="36"/>
                </a:lnTo>
                <a:lnTo>
                  <a:pt x="41" y="42"/>
                </a:lnTo>
                <a:lnTo>
                  <a:pt x="39" y="44"/>
                </a:lnTo>
                <a:lnTo>
                  <a:pt x="40" y="45"/>
                </a:lnTo>
                <a:lnTo>
                  <a:pt x="39" y="44"/>
                </a:lnTo>
                <a:lnTo>
                  <a:pt x="35" y="33"/>
                </a:lnTo>
                <a:lnTo>
                  <a:pt x="33" y="32"/>
                </a:lnTo>
                <a:lnTo>
                  <a:pt x="32" y="32"/>
                </a:lnTo>
                <a:lnTo>
                  <a:pt x="31" y="32"/>
                </a:lnTo>
                <a:lnTo>
                  <a:pt x="32" y="31"/>
                </a:lnTo>
                <a:lnTo>
                  <a:pt x="31" y="30"/>
                </a:lnTo>
                <a:lnTo>
                  <a:pt x="29" y="29"/>
                </a:lnTo>
                <a:lnTo>
                  <a:pt x="26" y="29"/>
                </a:lnTo>
                <a:lnTo>
                  <a:pt x="24" y="29"/>
                </a:lnTo>
                <a:lnTo>
                  <a:pt x="23" y="29"/>
                </a:lnTo>
                <a:lnTo>
                  <a:pt x="23" y="28"/>
                </a:lnTo>
                <a:lnTo>
                  <a:pt x="21" y="28"/>
                </a:lnTo>
                <a:lnTo>
                  <a:pt x="20" y="28"/>
                </a:lnTo>
                <a:lnTo>
                  <a:pt x="19" y="27"/>
                </a:lnTo>
                <a:lnTo>
                  <a:pt x="18" y="27"/>
                </a:lnTo>
                <a:lnTo>
                  <a:pt x="7" y="25"/>
                </a:lnTo>
                <a:lnTo>
                  <a:pt x="6" y="25"/>
                </a:lnTo>
                <a:lnTo>
                  <a:pt x="4" y="24"/>
                </a:lnTo>
                <a:lnTo>
                  <a:pt x="2" y="21"/>
                </a:lnTo>
                <a:lnTo>
                  <a:pt x="0" y="20"/>
                </a:lnTo>
                <a:lnTo>
                  <a:pt x="2" y="19"/>
                </a:lnTo>
                <a:lnTo>
                  <a:pt x="5" y="17"/>
                </a:lnTo>
                <a:lnTo>
                  <a:pt x="6" y="16"/>
                </a:lnTo>
                <a:lnTo>
                  <a:pt x="8" y="15"/>
                </a:lnTo>
                <a:lnTo>
                  <a:pt x="10" y="15"/>
                </a:lnTo>
                <a:lnTo>
                  <a:pt x="14" y="12"/>
                </a:lnTo>
                <a:lnTo>
                  <a:pt x="18" y="10"/>
                </a:lnTo>
                <a:lnTo>
                  <a:pt x="19" y="8"/>
                </a:lnTo>
                <a:lnTo>
                  <a:pt x="22" y="6"/>
                </a:lnTo>
                <a:lnTo>
                  <a:pt x="23" y="4"/>
                </a:lnTo>
                <a:lnTo>
                  <a:pt x="25" y="3"/>
                </a:lnTo>
                <a:lnTo>
                  <a:pt x="28" y="1"/>
                </a:lnTo>
                <a:lnTo>
                  <a:pt x="30" y="0"/>
                </a:lnTo>
                <a:lnTo>
                  <a:pt x="33" y="0"/>
                </a:lnTo>
                <a:lnTo>
                  <a:pt x="34" y="1"/>
                </a:lnTo>
                <a:lnTo>
                  <a:pt x="30" y="3"/>
                </a:lnTo>
                <a:lnTo>
                  <a:pt x="27" y="6"/>
                </a:lnTo>
                <a:lnTo>
                  <a:pt x="27" y="7"/>
                </a:lnTo>
                <a:lnTo>
                  <a:pt x="26" y="8"/>
                </a:lnTo>
                <a:lnTo>
                  <a:pt x="26" y="9"/>
                </a:lnTo>
                <a:lnTo>
                  <a:pt x="25" y="11"/>
                </a:lnTo>
                <a:lnTo>
                  <a:pt x="28" y="11"/>
                </a:lnTo>
                <a:lnTo>
                  <a:pt x="30" y="11"/>
                </a:lnTo>
                <a:lnTo>
                  <a:pt x="34" y="11"/>
                </a:lnTo>
                <a:lnTo>
                  <a:pt x="37" y="13"/>
                </a:lnTo>
                <a:lnTo>
                  <a:pt x="40" y="18"/>
                </a:lnTo>
                <a:lnTo>
                  <a:pt x="43" y="17"/>
                </a:lnTo>
                <a:lnTo>
                  <a:pt x="48" y="17"/>
                </a:lnTo>
                <a:lnTo>
                  <a:pt x="49" y="17"/>
                </a:lnTo>
                <a:lnTo>
                  <a:pt x="49" y="16"/>
                </a:lnTo>
                <a:lnTo>
                  <a:pt x="50" y="17"/>
                </a:lnTo>
                <a:lnTo>
                  <a:pt x="51" y="17"/>
                </a:lnTo>
                <a:lnTo>
                  <a:pt x="56" y="13"/>
                </a:lnTo>
                <a:lnTo>
                  <a:pt x="59" y="12"/>
                </a:lnTo>
                <a:lnTo>
                  <a:pt x="61" y="12"/>
                </a:lnTo>
                <a:lnTo>
                  <a:pt x="64" y="12"/>
                </a:lnTo>
                <a:lnTo>
                  <a:pt x="67" y="10"/>
                </a:lnTo>
                <a:lnTo>
                  <a:pt x="71" y="9"/>
                </a:lnTo>
                <a:lnTo>
                  <a:pt x="71" y="14"/>
                </a:lnTo>
                <a:lnTo>
                  <a:pt x="75" y="14"/>
                </a:lnTo>
                <a:lnTo>
                  <a:pt x="76" y="14"/>
                </a:lnTo>
                <a:lnTo>
                  <a:pt x="77" y="15"/>
                </a:lnTo>
                <a:lnTo>
                  <a:pt x="79" y="13"/>
                </a:lnTo>
                <a:lnTo>
                  <a:pt x="81" y="13"/>
                </a:lnTo>
                <a:lnTo>
                  <a:pt x="82" y="12"/>
                </a:lnTo>
                <a:lnTo>
                  <a:pt x="83" y="12"/>
                </a:lnTo>
                <a:lnTo>
                  <a:pt x="83" y="15"/>
                </a:lnTo>
                <a:lnTo>
                  <a:pt x="84" y="18"/>
                </a:lnTo>
                <a:lnTo>
                  <a:pt x="85" y="19"/>
                </a:lnTo>
                <a:lnTo>
                  <a:pt x="86" y="21"/>
                </a:lnTo>
                <a:lnTo>
                  <a:pt x="87" y="20"/>
                </a:lnTo>
                <a:lnTo>
                  <a:pt x="88" y="19"/>
                </a:lnTo>
                <a:lnTo>
                  <a:pt x="89" y="20"/>
                </a:lnTo>
                <a:lnTo>
                  <a:pt x="90" y="19"/>
                </a:lnTo>
                <a:lnTo>
                  <a:pt x="92" y="21"/>
                </a:lnTo>
                <a:lnTo>
                  <a:pt x="91" y="22"/>
                </a:lnTo>
                <a:lnTo>
                  <a:pt x="89" y="23"/>
                </a:lnTo>
                <a:lnTo>
                  <a:pt x="87" y="22"/>
                </a:lnTo>
                <a:lnTo>
                  <a:pt x="86" y="23"/>
                </a:lnTo>
                <a:lnTo>
                  <a:pt x="84" y="22"/>
                </a:lnTo>
                <a:lnTo>
                  <a:pt x="81" y="24"/>
                </a:lnTo>
                <a:lnTo>
                  <a:pt x="77" y="22"/>
                </a:lnTo>
                <a:lnTo>
                  <a:pt x="77" y="23"/>
                </a:lnTo>
                <a:lnTo>
                  <a:pt x="76" y="26"/>
                </a:lnTo>
                <a:lnTo>
                  <a:pt x="72" y="23"/>
                </a:lnTo>
                <a:lnTo>
                  <a:pt x="71" y="23"/>
                </a:lnTo>
                <a:lnTo>
                  <a:pt x="66" y="23"/>
                </a:lnTo>
                <a:lnTo>
                  <a:pt x="64" y="25"/>
                </a:lnTo>
                <a:lnTo>
                  <a:pt x="63" y="25"/>
                </a:lnTo>
                <a:lnTo>
                  <a:pt x="61" y="26"/>
                </a:lnTo>
                <a:lnTo>
                  <a:pt x="60" y="26"/>
                </a:lnTo>
                <a:lnTo>
                  <a:pt x="58" y="26"/>
                </a:lnTo>
                <a:lnTo>
                  <a:pt x="56" y="27"/>
                </a:lnTo>
                <a:lnTo>
                  <a:pt x="54" y="30"/>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78" name="Freeform 684"/>
          <p:cNvSpPr>
            <a:spLocks/>
          </p:cNvSpPr>
          <p:nvPr/>
        </p:nvSpPr>
        <p:spPr bwMode="auto">
          <a:xfrm>
            <a:off x="5797550" y="2009775"/>
            <a:ext cx="26988" cy="26988"/>
          </a:xfrm>
          <a:custGeom>
            <a:avLst/>
            <a:gdLst>
              <a:gd name="T0" fmla="*/ 0 w 3"/>
              <a:gd name="T1" fmla="*/ 2147483647 h 3"/>
              <a:gd name="T2" fmla="*/ 0 w 3"/>
              <a:gd name="T3" fmla="*/ 0 h 3"/>
              <a:gd name="T4" fmla="*/ 2147483647 w 3"/>
              <a:gd name="T5" fmla="*/ 2147483647 h 3"/>
              <a:gd name="T6" fmla="*/ 2147483647 w 3"/>
              <a:gd name="T7" fmla="*/ 2147483647 h 3"/>
              <a:gd name="T8" fmla="*/ 0 w 3"/>
              <a:gd name="T9" fmla="*/ 2147483647 h 3"/>
              <a:gd name="T10" fmla="*/ 0 60000 65536"/>
              <a:gd name="T11" fmla="*/ 0 60000 65536"/>
              <a:gd name="T12" fmla="*/ 0 60000 65536"/>
              <a:gd name="T13" fmla="*/ 0 60000 65536"/>
              <a:gd name="T14" fmla="*/ 0 60000 65536"/>
              <a:gd name="T15" fmla="*/ 0 w 3"/>
              <a:gd name="T16" fmla="*/ 0 h 3"/>
              <a:gd name="T17" fmla="*/ 3 w 3"/>
              <a:gd name="T18" fmla="*/ 3 h 3"/>
            </a:gdLst>
            <a:ahLst/>
            <a:cxnLst>
              <a:cxn ang="T10">
                <a:pos x="T0" y="T1"/>
              </a:cxn>
              <a:cxn ang="T11">
                <a:pos x="T2" y="T3"/>
              </a:cxn>
              <a:cxn ang="T12">
                <a:pos x="T4" y="T5"/>
              </a:cxn>
              <a:cxn ang="T13">
                <a:pos x="T6" y="T7"/>
              </a:cxn>
              <a:cxn ang="T14">
                <a:pos x="T8" y="T9"/>
              </a:cxn>
            </a:cxnLst>
            <a:rect l="T15" t="T16" r="T17" b="T18"/>
            <a:pathLst>
              <a:path w="3" h="3">
                <a:moveTo>
                  <a:pt x="0" y="1"/>
                </a:moveTo>
                <a:lnTo>
                  <a:pt x="0" y="0"/>
                </a:lnTo>
                <a:lnTo>
                  <a:pt x="3" y="2"/>
                </a:lnTo>
                <a:lnTo>
                  <a:pt x="2" y="3"/>
                </a:lnTo>
                <a:lnTo>
                  <a:pt x="0" y="1"/>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79" name="Freeform 683"/>
          <p:cNvSpPr>
            <a:spLocks/>
          </p:cNvSpPr>
          <p:nvPr/>
        </p:nvSpPr>
        <p:spPr bwMode="auto">
          <a:xfrm>
            <a:off x="5241925" y="1704975"/>
            <a:ext cx="36513" cy="9525"/>
          </a:xfrm>
          <a:custGeom>
            <a:avLst/>
            <a:gdLst>
              <a:gd name="T0" fmla="*/ 0 w 4"/>
              <a:gd name="T1" fmla="*/ 2147483647 h 1"/>
              <a:gd name="T2" fmla="*/ 2147483647 w 4"/>
              <a:gd name="T3" fmla="*/ 0 h 1"/>
              <a:gd name="T4" fmla="*/ 2147483647 w 4"/>
              <a:gd name="T5" fmla="*/ 2147483647 h 1"/>
              <a:gd name="T6" fmla="*/ 2147483647 w 4"/>
              <a:gd name="T7" fmla="*/ 2147483647 h 1"/>
              <a:gd name="T8" fmla="*/ 0 w 4"/>
              <a:gd name="T9" fmla="*/ 2147483647 h 1"/>
              <a:gd name="T10" fmla="*/ 0 60000 65536"/>
              <a:gd name="T11" fmla="*/ 0 60000 65536"/>
              <a:gd name="T12" fmla="*/ 0 60000 65536"/>
              <a:gd name="T13" fmla="*/ 0 60000 65536"/>
              <a:gd name="T14" fmla="*/ 0 60000 65536"/>
              <a:gd name="T15" fmla="*/ 0 w 4"/>
              <a:gd name="T16" fmla="*/ 0 h 1"/>
              <a:gd name="T17" fmla="*/ 4 w 4"/>
              <a:gd name="T18" fmla="*/ 1 h 1"/>
            </a:gdLst>
            <a:ahLst/>
            <a:cxnLst>
              <a:cxn ang="T10">
                <a:pos x="T0" y="T1"/>
              </a:cxn>
              <a:cxn ang="T11">
                <a:pos x="T2" y="T3"/>
              </a:cxn>
              <a:cxn ang="T12">
                <a:pos x="T4" y="T5"/>
              </a:cxn>
              <a:cxn ang="T13">
                <a:pos x="T6" y="T7"/>
              </a:cxn>
              <a:cxn ang="T14">
                <a:pos x="T8" y="T9"/>
              </a:cxn>
            </a:cxnLst>
            <a:rect l="T15" t="T16" r="T17" b="T18"/>
            <a:pathLst>
              <a:path w="4" h="1">
                <a:moveTo>
                  <a:pt x="0" y="1"/>
                </a:moveTo>
                <a:lnTo>
                  <a:pt x="4" y="0"/>
                </a:lnTo>
                <a:lnTo>
                  <a:pt x="3" y="1"/>
                </a:lnTo>
                <a:lnTo>
                  <a:pt x="2" y="1"/>
                </a:lnTo>
                <a:lnTo>
                  <a:pt x="0" y="1"/>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80" name="Freeform 682"/>
          <p:cNvSpPr>
            <a:spLocks/>
          </p:cNvSpPr>
          <p:nvPr/>
        </p:nvSpPr>
        <p:spPr bwMode="auto">
          <a:xfrm>
            <a:off x="5868988" y="2592388"/>
            <a:ext cx="563562" cy="652462"/>
          </a:xfrm>
          <a:custGeom>
            <a:avLst/>
            <a:gdLst>
              <a:gd name="T0" fmla="*/ 2147483647 w 63"/>
              <a:gd name="T1" fmla="*/ 2147483647 h 73"/>
              <a:gd name="T2" fmla="*/ 2147483647 w 63"/>
              <a:gd name="T3" fmla="*/ 2147483647 h 73"/>
              <a:gd name="T4" fmla="*/ 2147483647 w 63"/>
              <a:gd name="T5" fmla="*/ 2147483647 h 73"/>
              <a:gd name="T6" fmla="*/ 2147483647 w 63"/>
              <a:gd name="T7" fmla="*/ 2147483647 h 73"/>
              <a:gd name="T8" fmla="*/ 2147483647 w 63"/>
              <a:gd name="T9" fmla="*/ 2147483647 h 73"/>
              <a:gd name="T10" fmla="*/ 2147483647 w 63"/>
              <a:gd name="T11" fmla="*/ 2147483647 h 73"/>
              <a:gd name="T12" fmla="*/ 2147483647 w 63"/>
              <a:gd name="T13" fmla="*/ 2147483647 h 73"/>
              <a:gd name="T14" fmla="*/ 2147483647 w 63"/>
              <a:gd name="T15" fmla="*/ 2147483647 h 73"/>
              <a:gd name="T16" fmla="*/ 2147483647 w 63"/>
              <a:gd name="T17" fmla="*/ 2147483647 h 73"/>
              <a:gd name="T18" fmla="*/ 2147483647 w 63"/>
              <a:gd name="T19" fmla="*/ 2147483647 h 73"/>
              <a:gd name="T20" fmla="*/ 2147483647 w 63"/>
              <a:gd name="T21" fmla="*/ 2147483647 h 73"/>
              <a:gd name="T22" fmla="*/ 2147483647 w 63"/>
              <a:gd name="T23" fmla="*/ 2147483647 h 73"/>
              <a:gd name="T24" fmla="*/ 2147483647 w 63"/>
              <a:gd name="T25" fmla="*/ 2147483647 h 73"/>
              <a:gd name="T26" fmla="*/ 2147483647 w 63"/>
              <a:gd name="T27" fmla="*/ 2147483647 h 73"/>
              <a:gd name="T28" fmla="*/ 2147483647 w 63"/>
              <a:gd name="T29" fmla="*/ 2147483647 h 73"/>
              <a:gd name="T30" fmla="*/ 2147483647 w 63"/>
              <a:gd name="T31" fmla="*/ 2147483647 h 73"/>
              <a:gd name="T32" fmla="*/ 2147483647 w 63"/>
              <a:gd name="T33" fmla="*/ 2147483647 h 73"/>
              <a:gd name="T34" fmla="*/ 0 w 63"/>
              <a:gd name="T35" fmla="*/ 2147483647 h 73"/>
              <a:gd name="T36" fmla="*/ 0 w 63"/>
              <a:gd name="T37" fmla="*/ 2147483647 h 73"/>
              <a:gd name="T38" fmla="*/ 2147483647 w 63"/>
              <a:gd name="T39" fmla="*/ 2147483647 h 73"/>
              <a:gd name="T40" fmla="*/ 2147483647 w 63"/>
              <a:gd name="T41" fmla="*/ 2147483647 h 73"/>
              <a:gd name="T42" fmla="*/ 2147483647 w 63"/>
              <a:gd name="T43" fmla="*/ 2147483647 h 73"/>
              <a:gd name="T44" fmla="*/ 2147483647 w 63"/>
              <a:gd name="T45" fmla="*/ 2147483647 h 73"/>
              <a:gd name="T46" fmla="*/ 2147483647 w 63"/>
              <a:gd name="T47" fmla="*/ 2147483647 h 73"/>
              <a:gd name="T48" fmla="*/ 2147483647 w 63"/>
              <a:gd name="T49" fmla="*/ 2147483647 h 73"/>
              <a:gd name="T50" fmla="*/ 2147483647 w 63"/>
              <a:gd name="T51" fmla="*/ 2147483647 h 73"/>
              <a:gd name="T52" fmla="*/ 2147483647 w 63"/>
              <a:gd name="T53" fmla="*/ 2147483647 h 73"/>
              <a:gd name="T54" fmla="*/ 2147483647 w 63"/>
              <a:gd name="T55" fmla="*/ 2147483647 h 73"/>
              <a:gd name="T56" fmla="*/ 2147483647 w 63"/>
              <a:gd name="T57" fmla="*/ 2147483647 h 73"/>
              <a:gd name="T58" fmla="*/ 2147483647 w 63"/>
              <a:gd name="T59" fmla="*/ 2147483647 h 73"/>
              <a:gd name="T60" fmla="*/ 2147483647 w 63"/>
              <a:gd name="T61" fmla="*/ 2147483647 h 73"/>
              <a:gd name="T62" fmla="*/ 2147483647 w 63"/>
              <a:gd name="T63" fmla="*/ 2147483647 h 73"/>
              <a:gd name="T64" fmla="*/ 2147483647 w 63"/>
              <a:gd name="T65" fmla="*/ 2147483647 h 73"/>
              <a:gd name="T66" fmla="*/ 2147483647 w 63"/>
              <a:gd name="T67" fmla="*/ 2147483647 h 73"/>
              <a:gd name="T68" fmla="*/ 2147483647 w 63"/>
              <a:gd name="T69" fmla="*/ 2147483647 h 73"/>
              <a:gd name="T70" fmla="*/ 2147483647 w 63"/>
              <a:gd name="T71" fmla="*/ 2147483647 h 73"/>
              <a:gd name="T72" fmla="*/ 2147483647 w 63"/>
              <a:gd name="T73" fmla="*/ 2147483647 h 73"/>
              <a:gd name="T74" fmla="*/ 2147483647 w 63"/>
              <a:gd name="T75" fmla="*/ 2147483647 h 73"/>
              <a:gd name="T76" fmla="*/ 2147483647 w 63"/>
              <a:gd name="T77" fmla="*/ 2147483647 h 73"/>
              <a:gd name="T78" fmla="*/ 2147483647 w 63"/>
              <a:gd name="T79" fmla="*/ 2147483647 h 73"/>
              <a:gd name="T80" fmla="*/ 2147483647 w 63"/>
              <a:gd name="T81" fmla="*/ 2147483647 h 73"/>
              <a:gd name="T82" fmla="*/ 2147483647 w 63"/>
              <a:gd name="T83" fmla="*/ 2147483647 h 73"/>
              <a:gd name="T84" fmla="*/ 2147483647 w 63"/>
              <a:gd name="T85" fmla="*/ 2147483647 h 73"/>
              <a:gd name="T86" fmla="*/ 2147483647 w 63"/>
              <a:gd name="T87" fmla="*/ 2147483647 h 73"/>
              <a:gd name="T88" fmla="*/ 2147483647 w 63"/>
              <a:gd name="T89" fmla="*/ 2147483647 h 73"/>
              <a:gd name="T90" fmla="*/ 2147483647 w 63"/>
              <a:gd name="T91" fmla="*/ 2147483647 h 73"/>
              <a:gd name="T92" fmla="*/ 2147483647 w 63"/>
              <a:gd name="T93" fmla="*/ 2147483647 h 73"/>
              <a:gd name="T94" fmla="*/ 2147483647 w 63"/>
              <a:gd name="T95" fmla="*/ 2147483647 h 73"/>
              <a:gd name="T96" fmla="*/ 2147483647 w 63"/>
              <a:gd name="T97" fmla="*/ 2147483647 h 73"/>
              <a:gd name="T98" fmla="*/ 2147483647 w 63"/>
              <a:gd name="T99" fmla="*/ 2147483647 h 73"/>
              <a:gd name="T100" fmla="*/ 2147483647 w 63"/>
              <a:gd name="T101" fmla="*/ 2147483647 h 73"/>
              <a:gd name="T102" fmla="*/ 2147483647 w 63"/>
              <a:gd name="T103" fmla="*/ 2147483647 h 73"/>
              <a:gd name="T104" fmla="*/ 2147483647 w 63"/>
              <a:gd name="T105" fmla="*/ 2147483647 h 73"/>
              <a:gd name="T106" fmla="*/ 2147483647 w 63"/>
              <a:gd name="T107" fmla="*/ 2147483647 h 73"/>
              <a:gd name="T108" fmla="*/ 2147483647 w 63"/>
              <a:gd name="T109" fmla="*/ 2147483647 h 73"/>
              <a:gd name="T110" fmla="*/ 2147483647 w 63"/>
              <a:gd name="T111" fmla="*/ 2147483647 h 73"/>
              <a:gd name="T112" fmla="*/ 2147483647 w 63"/>
              <a:gd name="T113" fmla="*/ 2147483647 h 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3"/>
              <a:gd name="T172" fmla="*/ 0 h 73"/>
              <a:gd name="T173" fmla="*/ 63 w 63"/>
              <a:gd name="T174" fmla="*/ 73 h 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3" h="73">
                <a:moveTo>
                  <a:pt x="23" y="71"/>
                </a:moveTo>
                <a:lnTo>
                  <a:pt x="23" y="71"/>
                </a:lnTo>
                <a:lnTo>
                  <a:pt x="21" y="69"/>
                </a:lnTo>
                <a:lnTo>
                  <a:pt x="20" y="69"/>
                </a:lnTo>
                <a:lnTo>
                  <a:pt x="19" y="69"/>
                </a:lnTo>
                <a:lnTo>
                  <a:pt x="18" y="69"/>
                </a:lnTo>
                <a:lnTo>
                  <a:pt x="17" y="69"/>
                </a:lnTo>
                <a:lnTo>
                  <a:pt x="15" y="69"/>
                </a:lnTo>
                <a:lnTo>
                  <a:pt x="15" y="68"/>
                </a:lnTo>
                <a:lnTo>
                  <a:pt x="15" y="67"/>
                </a:lnTo>
                <a:lnTo>
                  <a:pt x="14" y="67"/>
                </a:lnTo>
                <a:lnTo>
                  <a:pt x="13" y="65"/>
                </a:lnTo>
                <a:lnTo>
                  <a:pt x="11" y="64"/>
                </a:lnTo>
                <a:lnTo>
                  <a:pt x="9" y="65"/>
                </a:lnTo>
                <a:lnTo>
                  <a:pt x="7" y="64"/>
                </a:lnTo>
                <a:lnTo>
                  <a:pt x="6" y="65"/>
                </a:lnTo>
                <a:lnTo>
                  <a:pt x="6" y="64"/>
                </a:lnTo>
                <a:lnTo>
                  <a:pt x="6" y="63"/>
                </a:lnTo>
                <a:lnTo>
                  <a:pt x="5" y="61"/>
                </a:lnTo>
                <a:lnTo>
                  <a:pt x="5" y="58"/>
                </a:lnTo>
                <a:lnTo>
                  <a:pt x="5" y="57"/>
                </a:lnTo>
                <a:lnTo>
                  <a:pt x="5" y="56"/>
                </a:lnTo>
                <a:lnTo>
                  <a:pt x="5" y="55"/>
                </a:lnTo>
                <a:lnTo>
                  <a:pt x="5" y="53"/>
                </a:lnTo>
                <a:lnTo>
                  <a:pt x="4" y="51"/>
                </a:lnTo>
                <a:lnTo>
                  <a:pt x="4" y="50"/>
                </a:lnTo>
                <a:lnTo>
                  <a:pt x="4" y="49"/>
                </a:lnTo>
                <a:lnTo>
                  <a:pt x="4" y="47"/>
                </a:lnTo>
                <a:lnTo>
                  <a:pt x="4" y="45"/>
                </a:lnTo>
                <a:lnTo>
                  <a:pt x="3" y="43"/>
                </a:lnTo>
                <a:lnTo>
                  <a:pt x="3" y="41"/>
                </a:lnTo>
                <a:lnTo>
                  <a:pt x="3" y="40"/>
                </a:lnTo>
                <a:lnTo>
                  <a:pt x="3" y="38"/>
                </a:lnTo>
                <a:lnTo>
                  <a:pt x="3" y="36"/>
                </a:lnTo>
                <a:lnTo>
                  <a:pt x="2" y="35"/>
                </a:lnTo>
                <a:lnTo>
                  <a:pt x="2" y="33"/>
                </a:lnTo>
                <a:lnTo>
                  <a:pt x="2" y="31"/>
                </a:lnTo>
                <a:lnTo>
                  <a:pt x="2" y="30"/>
                </a:lnTo>
                <a:lnTo>
                  <a:pt x="1" y="28"/>
                </a:lnTo>
                <a:lnTo>
                  <a:pt x="1" y="26"/>
                </a:lnTo>
                <a:lnTo>
                  <a:pt x="1" y="23"/>
                </a:lnTo>
                <a:lnTo>
                  <a:pt x="1" y="21"/>
                </a:lnTo>
                <a:lnTo>
                  <a:pt x="0" y="20"/>
                </a:lnTo>
                <a:lnTo>
                  <a:pt x="0" y="18"/>
                </a:lnTo>
                <a:lnTo>
                  <a:pt x="0" y="15"/>
                </a:lnTo>
                <a:lnTo>
                  <a:pt x="4" y="14"/>
                </a:lnTo>
                <a:lnTo>
                  <a:pt x="5" y="14"/>
                </a:lnTo>
                <a:lnTo>
                  <a:pt x="6" y="14"/>
                </a:lnTo>
                <a:lnTo>
                  <a:pt x="8" y="14"/>
                </a:lnTo>
                <a:lnTo>
                  <a:pt x="13" y="13"/>
                </a:lnTo>
                <a:lnTo>
                  <a:pt x="14" y="12"/>
                </a:lnTo>
                <a:lnTo>
                  <a:pt x="17" y="12"/>
                </a:lnTo>
                <a:lnTo>
                  <a:pt x="19" y="12"/>
                </a:lnTo>
                <a:lnTo>
                  <a:pt x="20" y="12"/>
                </a:lnTo>
                <a:lnTo>
                  <a:pt x="22" y="13"/>
                </a:lnTo>
                <a:lnTo>
                  <a:pt x="23" y="13"/>
                </a:lnTo>
                <a:lnTo>
                  <a:pt x="25" y="14"/>
                </a:lnTo>
                <a:lnTo>
                  <a:pt x="29" y="14"/>
                </a:lnTo>
                <a:lnTo>
                  <a:pt x="30" y="15"/>
                </a:lnTo>
                <a:lnTo>
                  <a:pt x="31" y="16"/>
                </a:lnTo>
                <a:lnTo>
                  <a:pt x="33" y="16"/>
                </a:lnTo>
                <a:lnTo>
                  <a:pt x="35" y="15"/>
                </a:lnTo>
                <a:lnTo>
                  <a:pt x="36" y="15"/>
                </a:lnTo>
                <a:lnTo>
                  <a:pt x="38" y="14"/>
                </a:lnTo>
                <a:lnTo>
                  <a:pt x="40" y="13"/>
                </a:lnTo>
                <a:lnTo>
                  <a:pt x="41" y="13"/>
                </a:lnTo>
                <a:lnTo>
                  <a:pt x="43" y="13"/>
                </a:lnTo>
                <a:lnTo>
                  <a:pt x="46" y="9"/>
                </a:lnTo>
                <a:lnTo>
                  <a:pt x="47" y="8"/>
                </a:lnTo>
                <a:lnTo>
                  <a:pt x="48" y="7"/>
                </a:lnTo>
                <a:lnTo>
                  <a:pt x="53" y="4"/>
                </a:lnTo>
                <a:lnTo>
                  <a:pt x="59" y="0"/>
                </a:lnTo>
                <a:lnTo>
                  <a:pt x="59" y="2"/>
                </a:lnTo>
                <a:lnTo>
                  <a:pt x="59" y="3"/>
                </a:lnTo>
                <a:lnTo>
                  <a:pt x="60" y="5"/>
                </a:lnTo>
                <a:lnTo>
                  <a:pt x="60" y="7"/>
                </a:lnTo>
                <a:lnTo>
                  <a:pt x="60" y="10"/>
                </a:lnTo>
                <a:lnTo>
                  <a:pt x="61" y="12"/>
                </a:lnTo>
                <a:lnTo>
                  <a:pt x="61" y="14"/>
                </a:lnTo>
                <a:lnTo>
                  <a:pt x="62" y="16"/>
                </a:lnTo>
                <a:lnTo>
                  <a:pt x="62" y="17"/>
                </a:lnTo>
                <a:lnTo>
                  <a:pt x="62" y="19"/>
                </a:lnTo>
                <a:lnTo>
                  <a:pt x="62" y="20"/>
                </a:lnTo>
                <a:lnTo>
                  <a:pt x="62" y="21"/>
                </a:lnTo>
                <a:lnTo>
                  <a:pt x="63" y="22"/>
                </a:lnTo>
                <a:lnTo>
                  <a:pt x="63" y="23"/>
                </a:lnTo>
                <a:lnTo>
                  <a:pt x="63" y="24"/>
                </a:lnTo>
                <a:lnTo>
                  <a:pt x="63" y="26"/>
                </a:lnTo>
                <a:lnTo>
                  <a:pt x="62" y="27"/>
                </a:lnTo>
                <a:lnTo>
                  <a:pt x="61" y="27"/>
                </a:lnTo>
                <a:lnTo>
                  <a:pt x="62" y="29"/>
                </a:lnTo>
                <a:lnTo>
                  <a:pt x="63" y="31"/>
                </a:lnTo>
                <a:lnTo>
                  <a:pt x="62" y="31"/>
                </a:lnTo>
                <a:lnTo>
                  <a:pt x="63" y="31"/>
                </a:lnTo>
                <a:lnTo>
                  <a:pt x="63" y="33"/>
                </a:lnTo>
                <a:lnTo>
                  <a:pt x="62" y="35"/>
                </a:lnTo>
                <a:lnTo>
                  <a:pt x="62" y="36"/>
                </a:lnTo>
                <a:lnTo>
                  <a:pt x="62" y="38"/>
                </a:lnTo>
                <a:lnTo>
                  <a:pt x="62" y="39"/>
                </a:lnTo>
                <a:lnTo>
                  <a:pt x="62" y="40"/>
                </a:lnTo>
                <a:lnTo>
                  <a:pt x="62" y="42"/>
                </a:lnTo>
                <a:lnTo>
                  <a:pt x="61" y="44"/>
                </a:lnTo>
                <a:lnTo>
                  <a:pt x="62" y="44"/>
                </a:lnTo>
                <a:lnTo>
                  <a:pt x="61" y="46"/>
                </a:lnTo>
                <a:lnTo>
                  <a:pt x="61" y="47"/>
                </a:lnTo>
                <a:lnTo>
                  <a:pt x="60" y="47"/>
                </a:lnTo>
                <a:lnTo>
                  <a:pt x="59" y="48"/>
                </a:lnTo>
                <a:lnTo>
                  <a:pt x="59" y="49"/>
                </a:lnTo>
                <a:lnTo>
                  <a:pt x="59" y="50"/>
                </a:lnTo>
                <a:lnTo>
                  <a:pt x="57" y="51"/>
                </a:lnTo>
                <a:lnTo>
                  <a:pt x="56" y="52"/>
                </a:lnTo>
                <a:lnTo>
                  <a:pt x="55" y="53"/>
                </a:lnTo>
                <a:lnTo>
                  <a:pt x="53" y="52"/>
                </a:lnTo>
                <a:lnTo>
                  <a:pt x="53" y="55"/>
                </a:lnTo>
                <a:lnTo>
                  <a:pt x="51" y="55"/>
                </a:lnTo>
                <a:lnTo>
                  <a:pt x="51" y="56"/>
                </a:lnTo>
                <a:lnTo>
                  <a:pt x="50" y="57"/>
                </a:lnTo>
                <a:lnTo>
                  <a:pt x="51" y="58"/>
                </a:lnTo>
                <a:lnTo>
                  <a:pt x="50" y="61"/>
                </a:lnTo>
                <a:lnTo>
                  <a:pt x="49" y="63"/>
                </a:lnTo>
                <a:lnTo>
                  <a:pt x="47" y="60"/>
                </a:lnTo>
                <a:lnTo>
                  <a:pt x="47" y="61"/>
                </a:lnTo>
                <a:lnTo>
                  <a:pt x="46" y="62"/>
                </a:lnTo>
                <a:lnTo>
                  <a:pt x="45" y="66"/>
                </a:lnTo>
                <a:lnTo>
                  <a:pt x="46" y="68"/>
                </a:lnTo>
                <a:lnTo>
                  <a:pt x="45" y="69"/>
                </a:lnTo>
                <a:lnTo>
                  <a:pt x="44" y="69"/>
                </a:lnTo>
                <a:lnTo>
                  <a:pt x="44" y="71"/>
                </a:lnTo>
                <a:lnTo>
                  <a:pt x="43" y="72"/>
                </a:lnTo>
                <a:lnTo>
                  <a:pt x="42" y="73"/>
                </a:lnTo>
                <a:lnTo>
                  <a:pt x="40" y="73"/>
                </a:lnTo>
                <a:lnTo>
                  <a:pt x="40" y="72"/>
                </a:lnTo>
                <a:lnTo>
                  <a:pt x="39" y="72"/>
                </a:lnTo>
                <a:lnTo>
                  <a:pt x="38" y="71"/>
                </a:lnTo>
                <a:lnTo>
                  <a:pt x="37" y="71"/>
                </a:lnTo>
                <a:lnTo>
                  <a:pt x="36" y="70"/>
                </a:lnTo>
                <a:lnTo>
                  <a:pt x="35" y="67"/>
                </a:lnTo>
                <a:lnTo>
                  <a:pt x="33" y="68"/>
                </a:lnTo>
                <a:lnTo>
                  <a:pt x="32" y="70"/>
                </a:lnTo>
                <a:lnTo>
                  <a:pt x="30" y="71"/>
                </a:lnTo>
                <a:lnTo>
                  <a:pt x="28" y="70"/>
                </a:lnTo>
                <a:lnTo>
                  <a:pt x="26" y="70"/>
                </a:lnTo>
                <a:lnTo>
                  <a:pt x="25" y="70"/>
                </a:lnTo>
                <a:lnTo>
                  <a:pt x="24" y="71"/>
                </a:lnTo>
                <a:lnTo>
                  <a:pt x="23" y="71"/>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81" name="Freeform 681"/>
          <p:cNvSpPr>
            <a:spLocks/>
          </p:cNvSpPr>
          <p:nvPr/>
        </p:nvSpPr>
        <p:spPr bwMode="auto">
          <a:xfrm>
            <a:off x="5260975" y="3532188"/>
            <a:ext cx="1144588" cy="420687"/>
          </a:xfrm>
          <a:custGeom>
            <a:avLst/>
            <a:gdLst>
              <a:gd name="T0" fmla="*/ 2147483647 w 128"/>
              <a:gd name="T1" fmla="*/ 2147483647 h 47"/>
              <a:gd name="T2" fmla="*/ 2147483647 w 128"/>
              <a:gd name="T3" fmla="*/ 2147483647 h 47"/>
              <a:gd name="T4" fmla="*/ 2147483647 w 128"/>
              <a:gd name="T5" fmla="*/ 2147483647 h 47"/>
              <a:gd name="T6" fmla="*/ 2147483647 w 128"/>
              <a:gd name="T7" fmla="*/ 2147483647 h 47"/>
              <a:gd name="T8" fmla="*/ 2147483647 w 128"/>
              <a:gd name="T9" fmla="*/ 2147483647 h 47"/>
              <a:gd name="T10" fmla="*/ 2147483647 w 128"/>
              <a:gd name="T11" fmla="*/ 2147483647 h 47"/>
              <a:gd name="T12" fmla="*/ 2147483647 w 128"/>
              <a:gd name="T13" fmla="*/ 2147483647 h 47"/>
              <a:gd name="T14" fmla="*/ 2147483647 w 128"/>
              <a:gd name="T15" fmla="*/ 2147483647 h 47"/>
              <a:gd name="T16" fmla="*/ 2147483647 w 128"/>
              <a:gd name="T17" fmla="*/ 2147483647 h 47"/>
              <a:gd name="T18" fmla="*/ 2147483647 w 128"/>
              <a:gd name="T19" fmla="*/ 2147483647 h 47"/>
              <a:gd name="T20" fmla="*/ 2147483647 w 128"/>
              <a:gd name="T21" fmla="*/ 2147483647 h 47"/>
              <a:gd name="T22" fmla="*/ 2147483647 w 128"/>
              <a:gd name="T23" fmla="*/ 2147483647 h 47"/>
              <a:gd name="T24" fmla="*/ 2147483647 w 128"/>
              <a:gd name="T25" fmla="*/ 2147483647 h 47"/>
              <a:gd name="T26" fmla="*/ 2147483647 w 128"/>
              <a:gd name="T27" fmla="*/ 2147483647 h 47"/>
              <a:gd name="T28" fmla="*/ 2147483647 w 128"/>
              <a:gd name="T29" fmla="*/ 2147483647 h 47"/>
              <a:gd name="T30" fmla="*/ 2147483647 w 128"/>
              <a:gd name="T31" fmla="*/ 2147483647 h 47"/>
              <a:gd name="T32" fmla="*/ 2147483647 w 128"/>
              <a:gd name="T33" fmla="*/ 2147483647 h 47"/>
              <a:gd name="T34" fmla="*/ 2147483647 w 128"/>
              <a:gd name="T35" fmla="*/ 2147483647 h 47"/>
              <a:gd name="T36" fmla="*/ 2147483647 w 128"/>
              <a:gd name="T37" fmla="*/ 2147483647 h 47"/>
              <a:gd name="T38" fmla="*/ 2147483647 w 128"/>
              <a:gd name="T39" fmla="*/ 2147483647 h 47"/>
              <a:gd name="T40" fmla="*/ 2147483647 w 128"/>
              <a:gd name="T41" fmla="*/ 2147483647 h 47"/>
              <a:gd name="T42" fmla="*/ 2147483647 w 128"/>
              <a:gd name="T43" fmla="*/ 2147483647 h 47"/>
              <a:gd name="T44" fmla="*/ 2147483647 w 128"/>
              <a:gd name="T45" fmla="*/ 2147483647 h 47"/>
              <a:gd name="T46" fmla="*/ 2147483647 w 128"/>
              <a:gd name="T47" fmla="*/ 2147483647 h 47"/>
              <a:gd name="T48" fmla="*/ 2147483647 w 128"/>
              <a:gd name="T49" fmla="*/ 2147483647 h 47"/>
              <a:gd name="T50" fmla="*/ 2147483647 w 128"/>
              <a:gd name="T51" fmla="*/ 2147483647 h 47"/>
              <a:gd name="T52" fmla="*/ 2147483647 w 128"/>
              <a:gd name="T53" fmla="*/ 2147483647 h 47"/>
              <a:gd name="T54" fmla="*/ 2147483647 w 128"/>
              <a:gd name="T55" fmla="*/ 2147483647 h 47"/>
              <a:gd name="T56" fmla="*/ 2147483647 w 128"/>
              <a:gd name="T57" fmla="*/ 2147483647 h 47"/>
              <a:gd name="T58" fmla="*/ 2147483647 w 128"/>
              <a:gd name="T59" fmla="*/ 2147483647 h 47"/>
              <a:gd name="T60" fmla="*/ 2147483647 w 128"/>
              <a:gd name="T61" fmla="*/ 2147483647 h 47"/>
              <a:gd name="T62" fmla="*/ 2147483647 w 128"/>
              <a:gd name="T63" fmla="*/ 2147483647 h 47"/>
              <a:gd name="T64" fmla="*/ 2147483647 w 128"/>
              <a:gd name="T65" fmla="*/ 2147483647 h 47"/>
              <a:gd name="T66" fmla="*/ 2147483647 w 128"/>
              <a:gd name="T67" fmla="*/ 2147483647 h 47"/>
              <a:gd name="T68" fmla="*/ 2147483647 w 128"/>
              <a:gd name="T69" fmla="*/ 2147483647 h 47"/>
              <a:gd name="T70" fmla="*/ 2147483647 w 128"/>
              <a:gd name="T71" fmla="*/ 0 h 47"/>
              <a:gd name="T72" fmla="*/ 2147483647 w 128"/>
              <a:gd name="T73" fmla="*/ 2147483647 h 47"/>
              <a:gd name="T74" fmla="*/ 2147483647 w 128"/>
              <a:gd name="T75" fmla="*/ 2147483647 h 47"/>
              <a:gd name="T76" fmla="*/ 2147483647 w 128"/>
              <a:gd name="T77" fmla="*/ 2147483647 h 47"/>
              <a:gd name="T78" fmla="*/ 2147483647 w 128"/>
              <a:gd name="T79" fmla="*/ 2147483647 h 47"/>
              <a:gd name="T80" fmla="*/ 2147483647 w 128"/>
              <a:gd name="T81" fmla="*/ 2147483647 h 47"/>
              <a:gd name="T82" fmla="*/ 2147483647 w 128"/>
              <a:gd name="T83" fmla="*/ 2147483647 h 47"/>
              <a:gd name="T84" fmla="*/ 2147483647 w 128"/>
              <a:gd name="T85" fmla="*/ 2147483647 h 47"/>
              <a:gd name="T86" fmla="*/ 2147483647 w 128"/>
              <a:gd name="T87" fmla="*/ 2147483647 h 47"/>
              <a:gd name="T88" fmla="*/ 2147483647 w 128"/>
              <a:gd name="T89" fmla="*/ 2147483647 h 47"/>
              <a:gd name="T90" fmla="*/ 2147483647 w 128"/>
              <a:gd name="T91" fmla="*/ 2147483647 h 47"/>
              <a:gd name="T92" fmla="*/ 2147483647 w 128"/>
              <a:gd name="T93" fmla="*/ 2147483647 h 47"/>
              <a:gd name="T94" fmla="*/ 2147483647 w 128"/>
              <a:gd name="T95" fmla="*/ 2147483647 h 47"/>
              <a:gd name="T96" fmla="*/ 2147483647 w 128"/>
              <a:gd name="T97" fmla="*/ 2147483647 h 47"/>
              <a:gd name="T98" fmla="*/ 2147483647 w 128"/>
              <a:gd name="T99" fmla="*/ 2147483647 h 47"/>
              <a:gd name="T100" fmla="*/ 2147483647 w 128"/>
              <a:gd name="T101" fmla="*/ 2147483647 h 47"/>
              <a:gd name="T102" fmla="*/ 2147483647 w 128"/>
              <a:gd name="T103" fmla="*/ 2147483647 h 47"/>
              <a:gd name="T104" fmla="*/ 2147483647 w 128"/>
              <a:gd name="T105" fmla="*/ 2147483647 h 47"/>
              <a:gd name="T106" fmla="*/ 2147483647 w 128"/>
              <a:gd name="T107" fmla="*/ 2147483647 h 47"/>
              <a:gd name="T108" fmla="*/ 2147483647 w 128"/>
              <a:gd name="T109" fmla="*/ 2147483647 h 47"/>
              <a:gd name="T110" fmla="*/ 2147483647 w 128"/>
              <a:gd name="T111" fmla="*/ 2147483647 h 47"/>
              <a:gd name="T112" fmla="*/ 2147483647 w 128"/>
              <a:gd name="T113" fmla="*/ 2147483647 h 47"/>
              <a:gd name="T114" fmla="*/ 2147483647 w 128"/>
              <a:gd name="T115" fmla="*/ 2147483647 h 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8"/>
              <a:gd name="T175" fmla="*/ 0 h 47"/>
              <a:gd name="T176" fmla="*/ 128 w 128"/>
              <a:gd name="T177" fmla="*/ 47 h 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8" h="47">
                <a:moveTo>
                  <a:pt x="20" y="16"/>
                </a:moveTo>
                <a:lnTo>
                  <a:pt x="20" y="16"/>
                </a:lnTo>
                <a:lnTo>
                  <a:pt x="18" y="16"/>
                </a:lnTo>
                <a:lnTo>
                  <a:pt x="13" y="17"/>
                </a:lnTo>
                <a:lnTo>
                  <a:pt x="12" y="17"/>
                </a:lnTo>
                <a:lnTo>
                  <a:pt x="11" y="17"/>
                </a:lnTo>
                <a:lnTo>
                  <a:pt x="10" y="17"/>
                </a:lnTo>
                <a:lnTo>
                  <a:pt x="9" y="17"/>
                </a:lnTo>
                <a:lnTo>
                  <a:pt x="10" y="20"/>
                </a:lnTo>
                <a:lnTo>
                  <a:pt x="10" y="22"/>
                </a:lnTo>
                <a:lnTo>
                  <a:pt x="7" y="22"/>
                </a:lnTo>
                <a:lnTo>
                  <a:pt x="8" y="23"/>
                </a:lnTo>
                <a:lnTo>
                  <a:pt x="9" y="25"/>
                </a:lnTo>
                <a:lnTo>
                  <a:pt x="7" y="27"/>
                </a:lnTo>
                <a:lnTo>
                  <a:pt x="9" y="29"/>
                </a:lnTo>
                <a:lnTo>
                  <a:pt x="7" y="29"/>
                </a:lnTo>
                <a:lnTo>
                  <a:pt x="5" y="32"/>
                </a:lnTo>
                <a:lnTo>
                  <a:pt x="5" y="36"/>
                </a:lnTo>
                <a:lnTo>
                  <a:pt x="4" y="36"/>
                </a:lnTo>
                <a:lnTo>
                  <a:pt x="3" y="37"/>
                </a:lnTo>
                <a:lnTo>
                  <a:pt x="2" y="38"/>
                </a:lnTo>
                <a:lnTo>
                  <a:pt x="1" y="40"/>
                </a:lnTo>
                <a:lnTo>
                  <a:pt x="2" y="40"/>
                </a:lnTo>
                <a:lnTo>
                  <a:pt x="2" y="39"/>
                </a:lnTo>
                <a:lnTo>
                  <a:pt x="3" y="40"/>
                </a:lnTo>
                <a:lnTo>
                  <a:pt x="3" y="44"/>
                </a:lnTo>
                <a:lnTo>
                  <a:pt x="2" y="44"/>
                </a:lnTo>
                <a:lnTo>
                  <a:pt x="0" y="47"/>
                </a:lnTo>
                <a:lnTo>
                  <a:pt x="5" y="47"/>
                </a:lnTo>
                <a:lnTo>
                  <a:pt x="7" y="47"/>
                </a:lnTo>
                <a:lnTo>
                  <a:pt x="9" y="46"/>
                </a:lnTo>
                <a:lnTo>
                  <a:pt x="10" y="46"/>
                </a:lnTo>
                <a:lnTo>
                  <a:pt x="12" y="46"/>
                </a:lnTo>
                <a:lnTo>
                  <a:pt x="13" y="46"/>
                </a:lnTo>
                <a:lnTo>
                  <a:pt x="15" y="46"/>
                </a:lnTo>
                <a:lnTo>
                  <a:pt x="16" y="46"/>
                </a:lnTo>
                <a:lnTo>
                  <a:pt x="17" y="46"/>
                </a:lnTo>
                <a:lnTo>
                  <a:pt x="18" y="46"/>
                </a:lnTo>
                <a:lnTo>
                  <a:pt x="19" y="46"/>
                </a:lnTo>
                <a:lnTo>
                  <a:pt x="20" y="46"/>
                </a:lnTo>
                <a:lnTo>
                  <a:pt x="21" y="45"/>
                </a:lnTo>
                <a:lnTo>
                  <a:pt x="23" y="45"/>
                </a:lnTo>
                <a:lnTo>
                  <a:pt x="25" y="45"/>
                </a:lnTo>
                <a:lnTo>
                  <a:pt x="26" y="45"/>
                </a:lnTo>
                <a:lnTo>
                  <a:pt x="30" y="45"/>
                </a:lnTo>
                <a:lnTo>
                  <a:pt x="32" y="44"/>
                </a:lnTo>
                <a:lnTo>
                  <a:pt x="36" y="44"/>
                </a:lnTo>
                <a:lnTo>
                  <a:pt x="37" y="44"/>
                </a:lnTo>
                <a:lnTo>
                  <a:pt x="40" y="43"/>
                </a:lnTo>
                <a:lnTo>
                  <a:pt x="41" y="43"/>
                </a:lnTo>
                <a:lnTo>
                  <a:pt x="45" y="43"/>
                </a:lnTo>
                <a:lnTo>
                  <a:pt x="47" y="43"/>
                </a:lnTo>
                <a:lnTo>
                  <a:pt x="48" y="43"/>
                </a:lnTo>
                <a:lnTo>
                  <a:pt x="52" y="42"/>
                </a:lnTo>
                <a:lnTo>
                  <a:pt x="53" y="42"/>
                </a:lnTo>
                <a:lnTo>
                  <a:pt x="54" y="42"/>
                </a:lnTo>
                <a:lnTo>
                  <a:pt x="59" y="42"/>
                </a:lnTo>
                <a:lnTo>
                  <a:pt x="60" y="41"/>
                </a:lnTo>
                <a:lnTo>
                  <a:pt x="61" y="41"/>
                </a:lnTo>
                <a:lnTo>
                  <a:pt x="62" y="41"/>
                </a:lnTo>
                <a:lnTo>
                  <a:pt x="65" y="41"/>
                </a:lnTo>
                <a:lnTo>
                  <a:pt x="68" y="41"/>
                </a:lnTo>
                <a:lnTo>
                  <a:pt x="69" y="41"/>
                </a:lnTo>
                <a:lnTo>
                  <a:pt x="72" y="40"/>
                </a:lnTo>
                <a:lnTo>
                  <a:pt x="74" y="40"/>
                </a:lnTo>
                <a:lnTo>
                  <a:pt x="76" y="40"/>
                </a:lnTo>
                <a:lnTo>
                  <a:pt x="77" y="40"/>
                </a:lnTo>
                <a:lnTo>
                  <a:pt x="78" y="40"/>
                </a:lnTo>
                <a:lnTo>
                  <a:pt x="78" y="39"/>
                </a:lnTo>
                <a:lnTo>
                  <a:pt x="82" y="39"/>
                </a:lnTo>
                <a:lnTo>
                  <a:pt x="83" y="39"/>
                </a:lnTo>
                <a:lnTo>
                  <a:pt x="84" y="39"/>
                </a:lnTo>
                <a:lnTo>
                  <a:pt x="85" y="39"/>
                </a:lnTo>
                <a:lnTo>
                  <a:pt x="85" y="38"/>
                </a:lnTo>
                <a:lnTo>
                  <a:pt x="86" y="38"/>
                </a:lnTo>
                <a:lnTo>
                  <a:pt x="87" y="38"/>
                </a:lnTo>
                <a:lnTo>
                  <a:pt x="89" y="38"/>
                </a:lnTo>
                <a:lnTo>
                  <a:pt x="91" y="38"/>
                </a:lnTo>
                <a:lnTo>
                  <a:pt x="92" y="38"/>
                </a:lnTo>
                <a:lnTo>
                  <a:pt x="92" y="37"/>
                </a:lnTo>
                <a:lnTo>
                  <a:pt x="92" y="35"/>
                </a:lnTo>
                <a:lnTo>
                  <a:pt x="92" y="33"/>
                </a:lnTo>
                <a:lnTo>
                  <a:pt x="92" y="32"/>
                </a:lnTo>
                <a:lnTo>
                  <a:pt x="95" y="32"/>
                </a:lnTo>
                <a:lnTo>
                  <a:pt x="96" y="31"/>
                </a:lnTo>
                <a:lnTo>
                  <a:pt x="96" y="30"/>
                </a:lnTo>
                <a:lnTo>
                  <a:pt x="96" y="29"/>
                </a:lnTo>
                <a:lnTo>
                  <a:pt x="96" y="28"/>
                </a:lnTo>
                <a:lnTo>
                  <a:pt x="97" y="26"/>
                </a:lnTo>
                <a:lnTo>
                  <a:pt x="99" y="25"/>
                </a:lnTo>
                <a:lnTo>
                  <a:pt x="100" y="25"/>
                </a:lnTo>
                <a:lnTo>
                  <a:pt x="101" y="25"/>
                </a:lnTo>
                <a:lnTo>
                  <a:pt x="103" y="25"/>
                </a:lnTo>
                <a:lnTo>
                  <a:pt x="106" y="22"/>
                </a:lnTo>
                <a:lnTo>
                  <a:pt x="106" y="21"/>
                </a:lnTo>
                <a:lnTo>
                  <a:pt x="108" y="20"/>
                </a:lnTo>
                <a:lnTo>
                  <a:pt x="110" y="20"/>
                </a:lnTo>
                <a:lnTo>
                  <a:pt x="110" y="19"/>
                </a:lnTo>
                <a:lnTo>
                  <a:pt x="111" y="17"/>
                </a:lnTo>
                <a:lnTo>
                  <a:pt x="111" y="16"/>
                </a:lnTo>
                <a:lnTo>
                  <a:pt x="113" y="15"/>
                </a:lnTo>
                <a:lnTo>
                  <a:pt x="115" y="13"/>
                </a:lnTo>
                <a:lnTo>
                  <a:pt x="115" y="14"/>
                </a:lnTo>
                <a:lnTo>
                  <a:pt x="117" y="15"/>
                </a:lnTo>
                <a:lnTo>
                  <a:pt x="117" y="14"/>
                </a:lnTo>
                <a:lnTo>
                  <a:pt x="118" y="13"/>
                </a:lnTo>
                <a:lnTo>
                  <a:pt x="118" y="12"/>
                </a:lnTo>
                <a:lnTo>
                  <a:pt x="120" y="11"/>
                </a:lnTo>
                <a:lnTo>
                  <a:pt x="121" y="11"/>
                </a:lnTo>
                <a:lnTo>
                  <a:pt x="122" y="11"/>
                </a:lnTo>
                <a:lnTo>
                  <a:pt x="123" y="11"/>
                </a:lnTo>
                <a:lnTo>
                  <a:pt x="124" y="11"/>
                </a:lnTo>
                <a:lnTo>
                  <a:pt x="125" y="8"/>
                </a:lnTo>
                <a:lnTo>
                  <a:pt x="125" y="7"/>
                </a:lnTo>
                <a:lnTo>
                  <a:pt x="127" y="6"/>
                </a:lnTo>
                <a:lnTo>
                  <a:pt x="127" y="5"/>
                </a:lnTo>
                <a:lnTo>
                  <a:pt x="127" y="3"/>
                </a:lnTo>
                <a:lnTo>
                  <a:pt x="127" y="1"/>
                </a:lnTo>
                <a:lnTo>
                  <a:pt x="128" y="0"/>
                </a:lnTo>
                <a:lnTo>
                  <a:pt x="126" y="1"/>
                </a:lnTo>
                <a:lnTo>
                  <a:pt x="125" y="1"/>
                </a:lnTo>
                <a:lnTo>
                  <a:pt x="124" y="1"/>
                </a:lnTo>
                <a:lnTo>
                  <a:pt x="120" y="2"/>
                </a:lnTo>
                <a:lnTo>
                  <a:pt x="119" y="2"/>
                </a:lnTo>
                <a:lnTo>
                  <a:pt x="118" y="2"/>
                </a:lnTo>
                <a:lnTo>
                  <a:pt x="117" y="3"/>
                </a:lnTo>
                <a:lnTo>
                  <a:pt x="115" y="3"/>
                </a:lnTo>
                <a:lnTo>
                  <a:pt x="113" y="3"/>
                </a:lnTo>
                <a:lnTo>
                  <a:pt x="110" y="4"/>
                </a:lnTo>
                <a:lnTo>
                  <a:pt x="109" y="4"/>
                </a:lnTo>
                <a:lnTo>
                  <a:pt x="108" y="4"/>
                </a:lnTo>
                <a:lnTo>
                  <a:pt x="104" y="5"/>
                </a:lnTo>
                <a:lnTo>
                  <a:pt x="103" y="4"/>
                </a:lnTo>
                <a:lnTo>
                  <a:pt x="100" y="5"/>
                </a:lnTo>
                <a:lnTo>
                  <a:pt x="98" y="5"/>
                </a:lnTo>
                <a:lnTo>
                  <a:pt x="97" y="5"/>
                </a:lnTo>
                <a:lnTo>
                  <a:pt x="97" y="6"/>
                </a:lnTo>
                <a:lnTo>
                  <a:pt x="96" y="6"/>
                </a:lnTo>
                <a:lnTo>
                  <a:pt x="94" y="6"/>
                </a:lnTo>
                <a:lnTo>
                  <a:pt x="93" y="6"/>
                </a:lnTo>
                <a:lnTo>
                  <a:pt x="92" y="6"/>
                </a:lnTo>
                <a:lnTo>
                  <a:pt x="91" y="6"/>
                </a:lnTo>
                <a:lnTo>
                  <a:pt x="89" y="7"/>
                </a:lnTo>
                <a:lnTo>
                  <a:pt x="86" y="7"/>
                </a:lnTo>
                <a:lnTo>
                  <a:pt x="84" y="7"/>
                </a:lnTo>
                <a:lnTo>
                  <a:pt x="81" y="8"/>
                </a:lnTo>
                <a:lnTo>
                  <a:pt x="79" y="8"/>
                </a:lnTo>
                <a:lnTo>
                  <a:pt x="78" y="8"/>
                </a:lnTo>
                <a:lnTo>
                  <a:pt x="76" y="8"/>
                </a:lnTo>
                <a:lnTo>
                  <a:pt x="73" y="8"/>
                </a:lnTo>
                <a:lnTo>
                  <a:pt x="72" y="8"/>
                </a:lnTo>
                <a:lnTo>
                  <a:pt x="71" y="8"/>
                </a:lnTo>
                <a:lnTo>
                  <a:pt x="70" y="9"/>
                </a:lnTo>
                <a:lnTo>
                  <a:pt x="68" y="9"/>
                </a:lnTo>
                <a:lnTo>
                  <a:pt x="66" y="9"/>
                </a:lnTo>
                <a:lnTo>
                  <a:pt x="65" y="9"/>
                </a:lnTo>
                <a:lnTo>
                  <a:pt x="64" y="9"/>
                </a:lnTo>
                <a:lnTo>
                  <a:pt x="63" y="9"/>
                </a:lnTo>
                <a:lnTo>
                  <a:pt x="62" y="9"/>
                </a:lnTo>
                <a:lnTo>
                  <a:pt x="61" y="9"/>
                </a:lnTo>
                <a:lnTo>
                  <a:pt x="59" y="9"/>
                </a:lnTo>
                <a:lnTo>
                  <a:pt x="58" y="10"/>
                </a:lnTo>
                <a:lnTo>
                  <a:pt x="57" y="10"/>
                </a:lnTo>
                <a:lnTo>
                  <a:pt x="56" y="10"/>
                </a:lnTo>
                <a:lnTo>
                  <a:pt x="55" y="10"/>
                </a:lnTo>
                <a:lnTo>
                  <a:pt x="54" y="10"/>
                </a:lnTo>
                <a:lnTo>
                  <a:pt x="52" y="10"/>
                </a:lnTo>
                <a:lnTo>
                  <a:pt x="51" y="10"/>
                </a:lnTo>
                <a:lnTo>
                  <a:pt x="50" y="10"/>
                </a:lnTo>
                <a:lnTo>
                  <a:pt x="49" y="10"/>
                </a:lnTo>
                <a:lnTo>
                  <a:pt x="46" y="11"/>
                </a:lnTo>
                <a:lnTo>
                  <a:pt x="44" y="11"/>
                </a:lnTo>
                <a:lnTo>
                  <a:pt x="42" y="11"/>
                </a:lnTo>
                <a:lnTo>
                  <a:pt x="40" y="12"/>
                </a:lnTo>
                <a:lnTo>
                  <a:pt x="39" y="12"/>
                </a:lnTo>
                <a:lnTo>
                  <a:pt x="38" y="12"/>
                </a:lnTo>
                <a:lnTo>
                  <a:pt x="37" y="12"/>
                </a:lnTo>
                <a:lnTo>
                  <a:pt x="35" y="12"/>
                </a:lnTo>
                <a:lnTo>
                  <a:pt x="31" y="12"/>
                </a:lnTo>
                <a:lnTo>
                  <a:pt x="32" y="13"/>
                </a:lnTo>
                <a:lnTo>
                  <a:pt x="32" y="15"/>
                </a:lnTo>
                <a:lnTo>
                  <a:pt x="28" y="15"/>
                </a:lnTo>
                <a:lnTo>
                  <a:pt x="27" y="16"/>
                </a:lnTo>
                <a:lnTo>
                  <a:pt x="25" y="16"/>
                </a:lnTo>
                <a:lnTo>
                  <a:pt x="24" y="16"/>
                </a:lnTo>
                <a:lnTo>
                  <a:pt x="21" y="16"/>
                </a:lnTo>
                <a:lnTo>
                  <a:pt x="20" y="16"/>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82" name="Freeform 680"/>
          <p:cNvSpPr>
            <a:spLocks/>
          </p:cNvSpPr>
          <p:nvPr/>
        </p:nvSpPr>
        <p:spPr bwMode="auto">
          <a:xfrm>
            <a:off x="4813300" y="1901825"/>
            <a:ext cx="715963" cy="762000"/>
          </a:xfrm>
          <a:custGeom>
            <a:avLst/>
            <a:gdLst>
              <a:gd name="T0" fmla="*/ 2147483647 w 80"/>
              <a:gd name="T1" fmla="*/ 2147483647 h 85"/>
              <a:gd name="T2" fmla="*/ 2147483647 w 80"/>
              <a:gd name="T3" fmla="*/ 2147483647 h 85"/>
              <a:gd name="T4" fmla="*/ 2147483647 w 80"/>
              <a:gd name="T5" fmla="*/ 2147483647 h 85"/>
              <a:gd name="T6" fmla="*/ 2147483647 w 80"/>
              <a:gd name="T7" fmla="*/ 2147483647 h 85"/>
              <a:gd name="T8" fmla="*/ 2147483647 w 80"/>
              <a:gd name="T9" fmla="*/ 2147483647 h 85"/>
              <a:gd name="T10" fmla="*/ 2147483647 w 80"/>
              <a:gd name="T11" fmla="*/ 2147483647 h 85"/>
              <a:gd name="T12" fmla="*/ 2147483647 w 80"/>
              <a:gd name="T13" fmla="*/ 2147483647 h 85"/>
              <a:gd name="T14" fmla="*/ 2147483647 w 80"/>
              <a:gd name="T15" fmla="*/ 2147483647 h 85"/>
              <a:gd name="T16" fmla="*/ 2147483647 w 80"/>
              <a:gd name="T17" fmla="*/ 2147483647 h 85"/>
              <a:gd name="T18" fmla="*/ 2147483647 w 80"/>
              <a:gd name="T19" fmla="*/ 2147483647 h 85"/>
              <a:gd name="T20" fmla="*/ 2147483647 w 80"/>
              <a:gd name="T21" fmla="*/ 2147483647 h 85"/>
              <a:gd name="T22" fmla="*/ 2147483647 w 80"/>
              <a:gd name="T23" fmla="*/ 2147483647 h 85"/>
              <a:gd name="T24" fmla="*/ 2147483647 w 80"/>
              <a:gd name="T25" fmla="*/ 2147483647 h 85"/>
              <a:gd name="T26" fmla="*/ 2147483647 w 80"/>
              <a:gd name="T27" fmla="*/ 2147483647 h 85"/>
              <a:gd name="T28" fmla="*/ 2147483647 w 80"/>
              <a:gd name="T29" fmla="*/ 2147483647 h 85"/>
              <a:gd name="T30" fmla="*/ 2147483647 w 80"/>
              <a:gd name="T31" fmla="*/ 2147483647 h 85"/>
              <a:gd name="T32" fmla="*/ 2147483647 w 80"/>
              <a:gd name="T33" fmla="*/ 2147483647 h 85"/>
              <a:gd name="T34" fmla="*/ 2147483647 w 80"/>
              <a:gd name="T35" fmla="*/ 2147483647 h 85"/>
              <a:gd name="T36" fmla="*/ 2147483647 w 80"/>
              <a:gd name="T37" fmla="*/ 2147483647 h 85"/>
              <a:gd name="T38" fmla="*/ 2147483647 w 80"/>
              <a:gd name="T39" fmla="*/ 2147483647 h 85"/>
              <a:gd name="T40" fmla="*/ 2147483647 w 80"/>
              <a:gd name="T41" fmla="*/ 2147483647 h 85"/>
              <a:gd name="T42" fmla="*/ 2147483647 w 80"/>
              <a:gd name="T43" fmla="*/ 2147483647 h 85"/>
              <a:gd name="T44" fmla="*/ 2147483647 w 80"/>
              <a:gd name="T45" fmla="*/ 2147483647 h 85"/>
              <a:gd name="T46" fmla="*/ 0 w 80"/>
              <a:gd name="T47" fmla="*/ 2147483647 h 85"/>
              <a:gd name="T48" fmla="*/ 2147483647 w 80"/>
              <a:gd name="T49" fmla="*/ 2147483647 h 85"/>
              <a:gd name="T50" fmla="*/ 2147483647 w 80"/>
              <a:gd name="T51" fmla="*/ 2147483647 h 85"/>
              <a:gd name="T52" fmla="*/ 2147483647 w 80"/>
              <a:gd name="T53" fmla="*/ 2147483647 h 85"/>
              <a:gd name="T54" fmla="*/ 2147483647 w 80"/>
              <a:gd name="T55" fmla="*/ 2147483647 h 85"/>
              <a:gd name="T56" fmla="*/ 2147483647 w 80"/>
              <a:gd name="T57" fmla="*/ 2147483647 h 85"/>
              <a:gd name="T58" fmla="*/ 2147483647 w 80"/>
              <a:gd name="T59" fmla="*/ 2147483647 h 85"/>
              <a:gd name="T60" fmla="*/ 2147483647 w 80"/>
              <a:gd name="T61" fmla="*/ 2147483647 h 85"/>
              <a:gd name="T62" fmla="*/ 2147483647 w 80"/>
              <a:gd name="T63" fmla="*/ 2147483647 h 85"/>
              <a:gd name="T64" fmla="*/ 2147483647 w 80"/>
              <a:gd name="T65" fmla="*/ 2147483647 h 85"/>
              <a:gd name="T66" fmla="*/ 2147483647 w 80"/>
              <a:gd name="T67" fmla="*/ 2147483647 h 85"/>
              <a:gd name="T68" fmla="*/ 2147483647 w 80"/>
              <a:gd name="T69" fmla="*/ 2147483647 h 85"/>
              <a:gd name="T70" fmla="*/ 2147483647 w 80"/>
              <a:gd name="T71" fmla="*/ 2147483647 h 85"/>
              <a:gd name="T72" fmla="*/ 2147483647 w 80"/>
              <a:gd name="T73" fmla="*/ 2147483647 h 85"/>
              <a:gd name="T74" fmla="*/ 2147483647 w 80"/>
              <a:gd name="T75" fmla="*/ 2147483647 h 85"/>
              <a:gd name="T76" fmla="*/ 2147483647 w 80"/>
              <a:gd name="T77" fmla="*/ 2147483647 h 85"/>
              <a:gd name="T78" fmla="*/ 2147483647 w 80"/>
              <a:gd name="T79" fmla="*/ 2147483647 h 85"/>
              <a:gd name="T80" fmla="*/ 2147483647 w 80"/>
              <a:gd name="T81" fmla="*/ 2147483647 h 85"/>
              <a:gd name="T82" fmla="*/ 2147483647 w 80"/>
              <a:gd name="T83" fmla="*/ 2147483647 h 85"/>
              <a:gd name="T84" fmla="*/ 2147483647 w 80"/>
              <a:gd name="T85" fmla="*/ 2147483647 h 85"/>
              <a:gd name="T86" fmla="*/ 2147483647 w 80"/>
              <a:gd name="T87" fmla="*/ 2147483647 h 85"/>
              <a:gd name="T88" fmla="*/ 2147483647 w 80"/>
              <a:gd name="T89" fmla="*/ 2147483647 h 85"/>
              <a:gd name="T90" fmla="*/ 2147483647 w 80"/>
              <a:gd name="T91" fmla="*/ 2147483647 h 85"/>
              <a:gd name="T92" fmla="*/ 2147483647 w 80"/>
              <a:gd name="T93" fmla="*/ 2147483647 h 85"/>
              <a:gd name="T94" fmla="*/ 2147483647 w 80"/>
              <a:gd name="T95" fmla="*/ 2147483647 h 85"/>
              <a:gd name="T96" fmla="*/ 2147483647 w 80"/>
              <a:gd name="T97" fmla="*/ 2147483647 h 85"/>
              <a:gd name="T98" fmla="*/ 2147483647 w 80"/>
              <a:gd name="T99" fmla="*/ 2147483647 h 85"/>
              <a:gd name="T100" fmla="*/ 2147483647 w 80"/>
              <a:gd name="T101" fmla="*/ 2147483647 h 85"/>
              <a:gd name="T102" fmla="*/ 2147483647 w 80"/>
              <a:gd name="T103" fmla="*/ 2147483647 h 85"/>
              <a:gd name="T104" fmla="*/ 2147483647 w 80"/>
              <a:gd name="T105" fmla="*/ 2147483647 h 85"/>
              <a:gd name="T106" fmla="*/ 2147483647 w 80"/>
              <a:gd name="T107" fmla="*/ 2147483647 h 85"/>
              <a:gd name="T108" fmla="*/ 2147483647 w 80"/>
              <a:gd name="T109" fmla="*/ 2147483647 h 85"/>
              <a:gd name="T110" fmla="*/ 2147483647 w 80"/>
              <a:gd name="T111" fmla="*/ 2147483647 h 85"/>
              <a:gd name="T112" fmla="*/ 2147483647 w 80"/>
              <a:gd name="T113" fmla="*/ 2147483647 h 85"/>
              <a:gd name="T114" fmla="*/ 2147483647 w 80"/>
              <a:gd name="T115" fmla="*/ 2147483647 h 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0"/>
              <a:gd name="T175" fmla="*/ 0 h 85"/>
              <a:gd name="T176" fmla="*/ 80 w 80"/>
              <a:gd name="T177" fmla="*/ 85 h 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0" h="85">
                <a:moveTo>
                  <a:pt x="60" y="83"/>
                </a:moveTo>
                <a:lnTo>
                  <a:pt x="60" y="83"/>
                </a:lnTo>
                <a:lnTo>
                  <a:pt x="59" y="83"/>
                </a:lnTo>
                <a:lnTo>
                  <a:pt x="58" y="83"/>
                </a:lnTo>
                <a:lnTo>
                  <a:pt x="57" y="83"/>
                </a:lnTo>
                <a:lnTo>
                  <a:pt x="54" y="83"/>
                </a:lnTo>
                <a:lnTo>
                  <a:pt x="52" y="83"/>
                </a:lnTo>
                <a:lnTo>
                  <a:pt x="52" y="84"/>
                </a:lnTo>
                <a:lnTo>
                  <a:pt x="50" y="84"/>
                </a:lnTo>
                <a:lnTo>
                  <a:pt x="48" y="84"/>
                </a:lnTo>
                <a:lnTo>
                  <a:pt x="46" y="84"/>
                </a:lnTo>
                <a:lnTo>
                  <a:pt x="45" y="84"/>
                </a:lnTo>
                <a:lnTo>
                  <a:pt x="44" y="84"/>
                </a:lnTo>
                <a:lnTo>
                  <a:pt x="43" y="84"/>
                </a:lnTo>
                <a:lnTo>
                  <a:pt x="41" y="84"/>
                </a:lnTo>
                <a:lnTo>
                  <a:pt x="37" y="85"/>
                </a:lnTo>
                <a:lnTo>
                  <a:pt x="35" y="85"/>
                </a:lnTo>
                <a:lnTo>
                  <a:pt x="34" y="85"/>
                </a:lnTo>
                <a:lnTo>
                  <a:pt x="33" y="83"/>
                </a:lnTo>
                <a:lnTo>
                  <a:pt x="33" y="82"/>
                </a:lnTo>
                <a:lnTo>
                  <a:pt x="30" y="82"/>
                </a:lnTo>
                <a:lnTo>
                  <a:pt x="28" y="81"/>
                </a:lnTo>
                <a:lnTo>
                  <a:pt x="28" y="78"/>
                </a:lnTo>
                <a:lnTo>
                  <a:pt x="26" y="76"/>
                </a:lnTo>
                <a:lnTo>
                  <a:pt x="26" y="74"/>
                </a:lnTo>
                <a:lnTo>
                  <a:pt x="27" y="71"/>
                </a:lnTo>
                <a:lnTo>
                  <a:pt x="25" y="68"/>
                </a:lnTo>
                <a:lnTo>
                  <a:pt x="25" y="66"/>
                </a:lnTo>
                <a:lnTo>
                  <a:pt x="25" y="65"/>
                </a:lnTo>
                <a:lnTo>
                  <a:pt x="24" y="64"/>
                </a:lnTo>
                <a:lnTo>
                  <a:pt x="24" y="62"/>
                </a:lnTo>
                <a:lnTo>
                  <a:pt x="24" y="61"/>
                </a:lnTo>
                <a:lnTo>
                  <a:pt x="24" y="60"/>
                </a:lnTo>
                <a:lnTo>
                  <a:pt x="23" y="60"/>
                </a:lnTo>
                <a:lnTo>
                  <a:pt x="22" y="58"/>
                </a:lnTo>
                <a:lnTo>
                  <a:pt x="21" y="57"/>
                </a:lnTo>
                <a:lnTo>
                  <a:pt x="20" y="57"/>
                </a:lnTo>
                <a:lnTo>
                  <a:pt x="19" y="56"/>
                </a:lnTo>
                <a:lnTo>
                  <a:pt x="17" y="55"/>
                </a:lnTo>
                <a:lnTo>
                  <a:pt x="15" y="54"/>
                </a:lnTo>
                <a:lnTo>
                  <a:pt x="15" y="53"/>
                </a:lnTo>
                <a:lnTo>
                  <a:pt x="13" y="50"/>
                </a:lnTo>
                <a:lnTo>
                  <a:pt x="12" y="50"/>
                </a:lnTo>
                <a:lnTo>
                  <a:pt x="11" y="49"/>
                </a:lnTo>
                <a:lnTo>
                  <a:pt x="10" y="49"/>
                </a:lnTo>
                <a:lnTo>
                  <a:pt x="9" y="48"/>
                </a:lnTo>
                <a:lnTo>
                  <a:pt x="9" y="47"/>
                </a:lnTo>
                <a:lnTo>
                  <a:pt x="6" y="47"/>
                </a:lnTo>
                <a:lnTo>
                  <a:pt x="3" y="45"/>
                </a:lnTo>
                <a:lnTo>
                  <a:pt x="3" y="44"/>
                </a:lnTo>
                <a:lnTo>
                  <a:pt x="2" y="44"/>
                </a:lnTo>
                <a:lnTo>
                  <a:pt x="2" y="42"/>
                </a:lnTo>
                <a:lnTo>
                  <a:pt x="2" y="39"/>
                </a:lnTo>
                <a:lnTo>
                  <a:pt x="2" y="36"/>
                </a:lnTo>
                <a:lnTo>
                  <a:pt x="2" y="35"/>
                </a:lnTo>
                <a:lnTo>
                  <a:pt x="2" y="34"/>
                </a:lnTo>
                <a:lnTo>
                  <a:pt x="2" y="33"/>
                </a:lnTo>
                <a:lnTo>
                  <a:pt x="2" y="29"/>
                </a:lnTo>
                <a:lnTo>
                  <a:pt x="2" y="28"/>
                </a:lnTo>
                <a:lnTo>
                  <a:pt x="0" y="27"/>
                </a:lnTo>
                <a:lnTo>
                  <a:pt x="0" y="25"/>
                </a:lnTo>
                <a:lnTo>
                  <a:pt x="1" y="23"/>
                </a:lnTo>
                <a:lnTo>
                  <a:pt x="7" y="18"/>
                </a:lnTo>
                <a:lnTo>
                  <a:pt x="7" y="16"/>
                </a:lnTo>
                <a:lnTo>
                  <a:pt x="7" y="12"/>
                </a:lnTo>
                <a:lnTo>
                  <a:pt x="7" y="10"/>
                </a:lnTo>
                <a:lnTo>
                  <a:pt x="7" y="8"/>
                </a:lnTo>
                <a:lnTo>
                  <a:pt x="7" y="7"/>
                </a:lnTo>
                <a:lnTo>
                  <a:pt x="9" y="5"/>
                </a:lnTo>
                <a:lnTo>
                  <a:pt x="10" y="6"/>
                </a:lnTo>
                <a:lnTo>
                  <a:pt x="11" y="6"/>
                </a:lnTo>
                <a:lnTo>
                  <a:pt x="13" y="6"/>
                </a:lnTo>
                <a:lnTo>
                  <a:pt x="16" y="5"/>
                </a:lnTo>
                <a:lnTo>
                  <a:pt x="19" y="4"/>
                </a:lnTo>
                <a:lnTo>
                  <a:pt x="21" y="2"/>
                </a:lnTo>
                <a:lnTo>
                  <a:pt x="22" y="2"/>
                </a:lnTo>
                <a:lnTo>
                  <a:pt x="25" y="0"/>
                </a:lnTo>
                <a:lnTo>
                  <a:pt x="27" y="2"/>
                </a:lnTo>
                <a:lnTo>
                  <a:pt x="25" y="4"/>
                </a:lnTo>
                <a:lnTo>
                  <a:pt x="25" y="5"/>
                </a:lnTo>
                <a:lnTo>
                  <a:pt x="25" y="6"/>
                </a:lnTo>
                <a:lnTo>
                  <a:pt x="25" y="7"/>
                </a:lnTo>
                <a:lnTo>
                  <a:pt x="27" y="6"/>
                </a:lnTo>
                <a:lnTo>
                  <a:pt x="27" y="5"/>
                </a:lnTo>
                <a:lnTo>
                  <a:pt x="30" y="7"/>
                </a:lnTo>
                <a:lnTo>
                  <a:pt x="31" y="7"/>
                </a:lnTo>
                <a:lnTo>
                  <a:pt x="32" y="7"/>
                </a:lnTo>
                <a:lnTo>
                  <a:pt x="34" y="8"/>
                </a:lnTo>
                <a:lnTo>
                  <a:pt x="36" y="11"/>
                </a:lnTo>
                <a:lnTo>
                  <a:pt x="38" y="12"/>
                </a:lnTo>
                <a:lnTo>
                  <a:pt x="39" y="12"/>
                </a:lnTo>
                <a:lnTo>
                  <a:pt x="50" y="14"/>
                </a:lnTo>
                <a:lnTo>
                  <a:pt x="51" y="14"/>
                </a:lnTo>
                <a:lnTo>
                  <a:pt x="52" y="15"/>
                </a:lnTo>
                <a:lnTo>
                  <a:pt x="53" y="15"/>
                </a:lnTo>
                <a:lnTo>
                  <a:pt x="55" y="15"/>
                </a:lnTo>
                <a:lnTo>
                  <a:pt x="55" y="16"/>
                </a:lnTo>
                <a:lnTo>
                  <a:pt x="56" y="16"/>
                </a:lnTo>
                <a:lnTo>
                  <a:pt x="58" y="16"/>
                </a:lnTo>
                <a:lnTo>
                  <a:pt x="61" y="16"/>
                </a:lnTo>
                <a:lnTo>
                  <a:pt x="63" y="17"/>
                </a:lnTo>
                <a:lnTo>
                  <a:pt x="64" y="18"/>
                </a:lnTo>
                <a:lnTo>
                  <a:pt x="63" y="19"/>
                </a:lnTo>
                <a:lnTo>
                  <a:pt x="64" y="19"/>
                </a:lnTo>
                <a:lnTo>
                  <a:pt x="65" y="19"/>
                </a:lnTo>
                <a:lnTo>
                  <a:pt x="67" y="20"/>
                </a:lnTo>
                <a:lnTo>
                  <a:pt x="71" y="31"/>
                </a:lnTo>
                <a:lnTo>
                  <a:pt x="72" y="32"/>
                </a:lnTo>
                <a:lnTo>
                  <a:pt x="71" y="33"/>
                </a:lnTo>
                <a:lnTo>
                  <a:pt x="72" y="34"/>
                </a:lnTo>
                <a:lnTo>
                  <a:pt x="70" y="34"/>
                </a:lnTo>
                <a:lnTo>
                  <a:pt x="67" y="39"/>
                </a:lnTo>
                <a:lnTo>
                  <a:pt x="67" y="40"/>
                </a:lnTo>
                <a:lnTo>
                  <a:pt x="67" y="41"/>
                </a:lnTo>
                <a:lnTo>
                  <a:pt x="69" y="41"/>
                </a:lnTo>
                <a:lnTo>
                  <a:pt x="70" y="40"/>
                </a:lnTo>
                <a:lnTo>
                  <a:pt x="71" y="40"/>
                </a:lnTo>
                <a:lnTo>
                  <a:pt x="71" y="38"/>
                </a:lnTo>
                <a:lnTo>
                  <a:pt x="73" y="36"/>
                </a:lnTo>
                <a:lnTo>
                  <a:pt x="76" y="32"/>
                </a:lnTo>
                <a:lnTo>
                  <a:pt x="76" y="30"/>
                </a:lnTo>
                <a:lnTo>
                  <a:pt x="78" y="29"/>
                </a:lnTo>
                <a:lnTo>
                  <a:pt x="78" y="28"/>
                </a:lnTo>
                <a:lnTo>
                  <a:pt x="79" y="27"/>
                </a:lnTo>
                <a:lnTo>
                  <a:pt x="80" y="28"/>
                </a:lnTo>
                <a:lnTo>
                  <a:pt x="76" y="39"/>
                </a:lnTo>
                <a:lnTo>
                  <a:pt x="74" y="43"/>
                </a:lnTo>
                <a:lnTo>
                  <a:pt x="74" y="46"/>
                </a:lnTo>
                <a:lnTo>
                  <a:pt x="74" y="48"/>
                </a:lnTo>
                <a:lnTo>
                  <a:pt x="73" y="53"/>
                </a:lnTo>
                <a:lnTo>
                  <a:pt x="72" y="55"/>
                </a:lnTo>
                <a:lnTo>
                  <a:pt x="73" y="57"/>
                </a:lnTo>
                <a:lnTo>
                  <a:pt x="73" y="60"/>
                </a:lnTo>
                <a:lnTo>
                  <a:pt x="72" y="61"/>
                </a:lnTo>
                <a:lnTo>
                  <a:pt x="72" y="62"/>
                </a:lnTo>
                <a:lnTo>
                  <a:pt x="71" y="65"/>
                </a:lnTo>
                <a:lnTo>
                  <a:pt x="71" y="67"/>
                </a:lnTo>
                <a:lnTo>
                  <a:pt x="71" y="68"/>
                </a:lnTo>
                <a:lnTo>
                  <a:pt x="71" y="70"/>
                </a:lnTo>
                <a:lnTo>
                  <a:pt x="72" y="72"/>
                </a:lnTo>
                <a:lnTo>
                  <a:pt x="73" y="75"/>
                </a:lnTo>
                <a:lnTo>
                  <a:pt x="74" y="77"/>
                </a:lnTo>
                <a:lnTo>
                  <a:pt x="74" y="78"/>
                </a:lnTo>
                <a:lnTo>
                  <a:pt x="73" y="79"/>
                </a:lnTo>
                <a:lnTo>
                  <a:pt x="74" y="82"/>
                </a:lnTo>
                <a:lnTo>
                  <a:pt x="71" y="82"/>
                </a:lnTo>
                <a:lnTo>
                  <a:pt x="69" y="82"/>
                </a:lnTo>
                <a:lnTo>
                  <a:pt x="68" y="82"/>
                </a:lnTo>
                <a:lnTo>
                  <a:pt x="67" y="82"/>
                </a:lnTo>
                <a:lnTo>
                  <a:pt x="62" y="83"/>
                </a:lnTo>
                <a:lnTo>
                  <a:pt x="61" y="83"/>
                </a:lnTo>
                <a:lnTo>
                  <a:pt x="60" y="83"/>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83" name="Freeform 679"/>
          <p:cNvSpPr>
            <a:spLocks/>
          </p:cNvSpPr>
          <p:nvPr/>
        </p:nvSpPr>
        <p:spPr bwMode="auto">
          <a:xfrm>
            <a:off x="5037138" y="2636838"/>
            <a:ext cx="546100" cy="957262"/>
          </a:xfrm>
          <a:custGeom>
            <a:avLst/>
            <a:gdLst>
              <a:gd name="T0" fmla="*/ 2147483647 w 61"/>
              <a:gd name="T1" fmla="*/ 2147483647 h 107"/>
              <a:gd name="T2" fmla="*/ 2147483647 w 61"/>
              <a:gd name="T3" fmla="*/ 2147483647 h 107"/>
              <a:gd name="T4" fmla="*/ 2147483647 w 61"/>
              <a:gd name="T5" fmla="*/ 2147483647 h 107"/>
              <a:gd name="T6" fmla="*/ 2147483647 w 61"/>
              <a:gd name="T7" fmla="*/ 2147483647 h 107"/>
              <a:gd name="T8" fmla="*/ 2147483647 w 61"/>
              <a:gd name="T9" fmla="*/ 2147483647 h 107"/>
              <a:gd name="T10" fmla="*/ 2147483647 w 61"/>
              <a:gd name="T11" fmla="*/ 2147483647 h 107"/>
              <a:gd name="T12" fmla="*/ 2147483647 w 61"/>
              <a:gd name="T13" fmla="*/ 2147483647 h 107"/>
              <a:gd name="T14" fmla="*/ 2147483647 w 61"/>
              <a:gd name="T15" fmla="*/ 2147483647 h 107"/>
              <a:gd name="T16" fmla="*/ 2147483647 w 61"/>
              <a:gd name="T17" fmla="*/ 2147483647 h 107"/>
              <a:gd name="T18" fmla="*/ 2147483647 w 61"/>
              <a:gd name="T19" fmla="*/ 2147483647 h 107"/>
              <a:gd name="T20" fmla="*/ 2147483647 w 61"/>
              <a:gd name="T21" fmla="*/ 2147483647 h 107"/>
              <a:gd name="T22" fmla="*/ 2147483647 w 61"/>
              <a:gd name="T23" fmla="*/ 2147483647 h 107"/>
              <a:gd name="T24" fmla="*/ 2147483647 w 61"/>
              <a:gd name="T25" fmla="*/ 2147483647 h 107"/>
              <a:gd name="T26" fmla="*/ 2147483647 w 61"/>
              <a:gd name="T27" fmla="*/ 2147483647 h 107"/>
              <a:gd name="T28" fmla="*/ 2147483647 w 61"/>
              <a:gd name="T29" fmla="*/ 2147483647 h 107"/>
              <a:gd name="T30" fmla="*/ 2147483647 w 61"/>
              <a:gd name="T31" fmla="*/ 2147483647 h 107"/>
              <a:gd name="T32" fmla="*/ 2147483647 w 61"/>
              <a:gd name="T33" fmla="*/ 0 h 107"/>
              <a:gd name="T34" fmla="*/ 2147483647 w 61"/>
              <a:gd name="T35" fmla="*/ 0 h 107"/>
              <a:gd name="T36" fmla="*/ 2147483647 w 61"/>
              <a:gd name="T37" fmla="*/ 2147483647 h 107"/>
              <a:gd name="T38" fmla="*/ 2147483647 w 61"/>
              <a:gd name="T39" fmla="*/ 2147483647 h 107"/>
              <a:gd name="T40" fmla="*/ 2147483647 w 61"/>
              <a:gd name="T41" fmla="*/ 2147483647 h 107"/>
              <a:gd name="T42" fmla="*/ 2147483647 w 61"/>
              <a:gd name="T43" fmla="*/ 2147483647 h 107"/>
              <a:gd name="T44" fmla="*/ 2147483647 w 61"/>
              <a:gd name="T45" fmla="*/ 2147483647 h 107"/>
              <a:gd name="T46" fmla="*/ 2147483647 w 61"/>
              <a:gd name="T47" fmla="*/ 2147483647 h 107"/>
              <a:gd name="T48" fmla="*/ 2147483647 w 61"/>
              <a:gd name="T49" fmla="*/ 2147483647 h 107"/>
              <a:gd name="T50" fmla="*/ 2147483647 w 61"/>
              <a:gd name="T51" fmla="*/ 2147483647 h 107"/>
              <a:gd name="T52" fmla="*/ 2147483647 w 61"/>
              <a:gd name="T53" fmla="*/ 2147483647 h 107"/>
              <a:gd name="T54" fmla="*/ 2147483647 w 61"/>
              <a:gd name="T55" fmla="*/ 2147483647 h 107"/>
              <a:gd name="T56" fmla="*/ 2147483647 w 61"/>
              <a:gd name="T57" fmla="*/ 2147483647 h 107"/>
              <a:gd name="T58" fmla="*/ 2147483647 w 61"/>
              <a:gd name="T59" fmla="*/ 2147483647 h 107"/>
              <a:gd name="T60" fmla="*/ 2147483647 w 61"/>
              <a:gd name="T61" fmla="*/ 2147483647 h 107"/>
              <a:gd name="T62" fmla="*/ 2147483647 w 61"/>
              <a:gd name="T63" fmla="*/ 2147483647 h 107"/>
              <a:gd name="T64" fmla="*/ 2147483647 w 61"/>
              <a:gd name="T65" fmla="*/ 2147483647 h 107"/>
              <a:gd name="T66" fmla="*/ 2147483647 w 61"/>
              <a:gd name="T67" fmla="*/ 2147483647 h 107"/>
              <a:gd name="T68" fmla="*/ 2147483647 w 61"/>
              <a:gd name="T69" fmla="*/ 2147483647 h 107"/>
              <a:gd name="T70" fmla="*/ 2147483647 w 61"/>
              <a:gd name="T71" fmla="*/ 2147483647 h 107"/>
              <a:gd name="T72" fmla="*/ 2147483647 w 61"/>
              <a:gd name="T73" fmla="*/ 2147483647 h 107"/>
              <a:gd name="T74" fmla="*/ 2147483647 w 61"/>
              <a:gd name="T75" fmla="*/ 2147483647 h 107"/>
              <a:gd name="T76" fmla="*/ 2147483647 w 61"/>
              <a:gd name="T77" fmla="*/ 2147483647 h 107"/>
              <a:gd name="T78" fmla="*/ 2147483647 w 61"/>
              <a:gd name="T79" fmla="*/ 2147483647 h 107"/>
              <a:gd name="T80" fmla="*/ 2147483647 w 61"/>
              <a:gd name="T81" fmla="*/ 2147483647 h 107"/>
              <a:gd name="T82" fmla="*/ 2147483647 w 61"/>
              <a:gd name="T83" fmla="*/ 2147483647 h 107"/>
              <a:gd name="T84" fmla="*/ 2147483647 w 61"/>
              <a:gd name="T85" fmla="*/ 2147483647 h 107"/>
              <a:gd name="T86" fmla="*/ 2147483647 w 61"/>
              <a:gd name="T87" fmla="*/ 2147483647 h 107"/>
              <a:gd name="T88" fmla="*/ 2147483647 w 61"/>
              <a:gd name="T89" fmla="*/ 2147483647 h 107"/>
              <a:gd name="T90" fmla="*/ 2147483647 w 61"/>
              <a:gd name="T91" fmla="*/ 2147483647 h 107"/>
              <a:gd name="T92" fmla="*/ 2147483647 w 61"/>
              <a:gd name="T93" fmla="*/ 2147483647 h 107"/>
              <a:gd name="T94" fmla="*/ 2147483647 w 61"/>
              <a:gd name="T95" fmla="*/ 2147483647 h 107"/>
              <a:gd name="T96" fmla="*/ 2147483647 w 61"/>
              <a:gd name="T97" fmla="*/ 2147483647 h 107"/>
              <a:gd name="T98" fmla="*/ 2147483647 w 61"/>
              <a:gd name="T99" fmla="*/ 2147483647 h 107"/>
              <a:gd name="T100" fmla="*/ 2147483647 w 61"/>
              <a:gd name="T101" fmla="*/ 2147483647 h 107"/>
              <a:gd name="T102" fmla="*/ 2147483647 w 61"/>
              <a:gd name="T103" fmla="*/ 2147483647 h 107"/>
              <a:gd name="T104" fmla="*/ 2147483647 w 61"/>
              <a:gd name="T105" fmla="*/ 2147483647 h 107"/>
              <a:gd name="T106" fmla="*/ 2147483647 w 61"/>
              <a:gd name="T107" fmla="*/ 2147483647 h 107"/>
              <a:gd name="T108" fmla="*/ 2147483647 w 61"/>
              <a:gd name="T109" fmla="*/ 2147483647 h 107"/>
              <a:gd name="T110" fmla="*/ 2147483647 w 61"/>
              <a:gd name="T111" fmla="*/ 2147483647 h 107"/>
              <a:gd name="T112" fmla="*/ 0 w 61"/>
              <a:gd name="T113" fmla="*/ 2147483647 h 10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1"/>
              <a:gd name="T172" fmla="*/ 0 h 107"/>
              <a:gd name="T173" fmla="*/ 61 w 61"/>
              <a:gd name="T174" fmla="*/ 107 h 10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1" h="107">
                <a:moveTo>
                  <a:pt x="0" y="48"/>
                </a:moveTo>
                <a:lnTo>
                  <a:pt x="0" y="47"/>
                </a:lnTo>
                <a:lnTo>
                  <a:pt x="1" y="45"/>
                </a:lnTo>
                <a:lnTo>
                  <a:pt x="1" y="44"/>
                </a:lnTo>
                <a:lnTo>
                  <a:pt x="2" y="44"/>
                </a:lnTo>
                <a:lnTo>
                  <a:pt x="1" y="40"/>
                </a:lnTo>
                <a:lnTo>
                  <a:pt x="4" y="39"/>
                </a:lnTo>
                <a:lnTo>
                  <a:pt x="5" y="39"/>
                </a:lnTo>
                <a:lnTo>
                  <a:pt x="5" y="38"/>
                </a:lnTo>
                <a:lnTo>
                  <a:pt x="5" y="37"/>
                </a:lnTo>
                <a:lnTo>
                  <a:pt x="7" y="32"/>
                </a:lnTo>
                <a:lnTo>
                  <a:pt x="7" y="31"/>
                </a:lnTo>
                <a:lnTo>
                  <a:pt x="6" y="29"/>
                </a:lnTo>
                <a:lnTo>
                  <a:pt x="4" y="27"/>
                </a:lnTo>
                <a:lnTo>
                  <a:pt x="5" y="26"/>
                </a:lnTo>
                <a:lnTo>
                  <a:pt x="5" y="25"/>
                </a:lnTo>
                <a:lnTo>
                  <a:pt x="6" y="24"/>
                </a:lnTo>
                <a:lnTo>
                  <a:pt x="9" y="23"/>
                </a:lnTo>
                <a:lnTo>
                  <a:pt x="13" y="22"/>
                </a:lnTo>
                <a:lnTo>
                  <a:pt x="14" y="20"/>
                </a:lnTo>
                <a:lnTo>
                  <a:pt x="15" y="17"/>
                </a:lnTo>
                <a:lnTo>
                  <a:pt x="16" y="16"/>
                </a:lnTo>
                <a:lnTo>
                  <a:pt x="17" y="14"/>
                </a:lnTo>
                <a:lnTo>
                  <a:pt x="17" y="13"/>
                </a:lnTo>
                <a:lnTo>
                  <a:pt x="17" y="12"/>
                </a:lnTo>
                <a:lnTo>
                  <a:pt x="17" y="11"/>
                </a:lnTo>
                <a:lnTo>
                  <a:pt x="16" y="10"/>
                </a:lnTo>
                <a:lnTo>
                  <a:pt x="15" y="9"/>
                </a:lnTo>
                <a:lnTo>
                  <a:pt x="14" y="8"/>
                </a:lnTo>
                <a:lnTo>
                  <a:pt x="13" y="8"/>
                </a:lnTo>
                <a:lnTo>
                  <a:pt x="13" y="7"/>
                </a:lnTo>
                <a:lnTo>
                  <a:pt x="12" y="5"/>
                </a:lnTo>
                <a:lnTo>
                  <a:pt x="10" y="4"/>
                </a:lnTo>
                <a:lnTo>
                  <a:pt x="9" y="3"/>
                </a:lnTo>
                <a:lnTo>
                  <a:pt x="10" y="3"/>
                </a:lnTo>
                <a:lnTo>
                  <a:pt x="12" y="3"/>
                </a:lnTo>
                <a:lnTo>
                  <a:pt x="16" y="2"/>
                </a:lnTo>
                <a:lnTo>
                  <a:pt x="18" y="2"/>
                </a:lnTo>
                <a:lnTo>
                  <a:pt x="19" y="2"/>
                </a:lnTo>
                <a:lnTo>
                  <a:pt x="20" y="2"/>
                </a:lnTo>
                <a:lnTo>
                  <a:pt x="21" y="2"/>
                </a:lnTo>
                <a:lnTo>
                  <a:pt x="23" y="2"/>
                </a:lnTo>
                <a:lnTo>
                  <a:pt x="25" y="2"/>
                </a:lnTo>
                <a:lnTo>
                  <a:pt x="27" y="2"/>
                </a:lnTo>
                <a:lnTo>
                  <a:pt x="27" y="1"/>
                </a:lnTo>
                <a:lnTo>
                  <a:pt x="29" y="1"/>
                </a:lnTo>
                <a:lnTo>
                  <a:pt x="32" y="1"/>
                </a:lnTo>
                <a:lnTo>
                  <a:pt x="33" y="1"/>
                </a:lnTo>
                <a:lnTo>
                  <a:pt x="34" y="1"/>
                </a:lnTo>
                <a:lnTo>
                  <a:pt x="35" y="1"/>
                </a:lnTo>
                <a:lnTo>
                  <a:pt x="36" y="1"/>
                </a:lnTo>
                <a:lnTo>
                  <a:pt x="37" y="1"/>
                </a:lnTo>
                <a:lnTo>
                  <a:pt x="42" y="0"/>
                </a:lnTo>
                <a:lnTo>
                  <a:pt x="43" y="0"/>
                </a:lnTo>
                <a:lnTo>
                  <a:pt x="44" y="0"/>
                </a:lnTo>
                <a:lnTo>
                  <a:pt x="46" y="0"/>
                </a:lnTo>
                <a:lnTo>
                  <a:pt x="49" y="0"/>
                </a:lnTo>
                <a:lnTo>
                  <a:pt x="49" y="2"/>
                </a:lnTo>
                <a:lnTo>
                  <a:pt x="49" y="4"/>
                </a:lnTo>
                <a:lnTo>
                  <a:pt x="50" y="6"/>
                </a:lnTo>
                <a:lnTo>
                  <a:pt x="52" y="9"/>
                </a:lnTo>
                <a:lnTo>
                  <a:pt x="53" y="11"/>
                </a:lnTo>
                <a:lnTo>
                  <a:pt x="54" y="14"/>
                </a:lnTo>
                <a:lnTo>
                  <a:pt x="55" y="17"/>
                </a:lnTo>
                <a:lnTo>
                  <a:pt x="55" y="18"/>
                </a:lnTo>
                <a:lnTo>
                  <a:pt x="55" y="19"/>
                </a:lnTo>
                <a:lnTo>
                  <a:pt x="55" y="21"/>
                </a:lnTo>
                <a:lnTo>
                  <a:pt x="55" y="22"/>
                </a:lnTo>
                <a:lnTo>
                  <a:pt x="55" y="23"/>
                </a:lnTo>
                <a:lnTo>
                  <a:pt x="55" y="25"/>
                </a:lnTo>
                <a:lnTo>
                  <a:pt x="56" y="25"/>
                </a:lnTo>
                <a:lnTo>
                  <a:pt x="56" y="26"/>
                </a:lnTo>
                <a:lnTo>
                  <a:pt x="56" y="28"/>
                </a:lnTo>
                <a:lnTo>
                  <a:pt x="56" y="29"/>
                </a:lnTo>
                <a:lnTo>
                  <a:pt x="56" y="33"/>
                </a:lnTo>
                <a:lnTo>
                  <a:pt x="57" y="35"/>
                </a:lnTo>
                <a:lnTo>
                  <a:pt x="57" y="36"/>
                </a:lnTo>
                <a:lnTo>
                  <a:pt x="57" y="38"/>
                </a:lnTo>
                <a:lnTo>
                  <a:pt x="57" y="39"/>
                </a:lnTo>
                <a:lnTo>
                  <a:pt x="57" y="41"/>
                </a:lnTo>
                <a:lnTo>
                  <a:pt x="57" y="44"/>
                </a:lnTo>
                <a:lnTo>
                  <a:pt x="57" y="45"/>
                </a:lnTo>
                <a:lnTo>
                  <a:pt x="58" y="46"/>
                </a:lnTo>
                <a:lnTo>
                  <a:pt x="58" y="49"/>
                </a:lnTo>
                <a:lnTo>
                  <a:pt x="58" y="51"/>
                </a:lnTo>
                <a:lnTo>
                  <a:pt x="58" y="53"/>
                </a:lnTo>
                <a:lnTo>
                  <a:pt x="58" y="55"/>
                </a:lnTo>
                <a:lnTo>
                  <a:pt x="59" y="57"/>
                </a:lnTo>
                <a:lnTo>
                  <a:pt x="59" y="60"/>
                </a:lnTo>
                <a:lnTo>
                  <a:pt x="58" y="61"/>
                </a:lnTo>
                <a:lnTo>
                  <a:pt x="58" y="62"/>
                </a:lnTo>
                <a:lnTo>
                  <a:pt x="59" y="61"/>
                </a:lnTo>
                <a:lnTo>
                  <a:pt x="58" y="63"/>
                </a:lnTo>
                <a:lnTo>
                  <a:pt x="58" y="64"/>
                </a:lnTo>
                <a:lnTo>
                  <a:pt x="59" y="66"/>
                </a:lnTo>
                <a:lnTo>
                  <a:pt x="60" y="68"/>
                </a:lnTo>
                <a:lnTo>
                  <a:pt x="60" y="69"/>
                </a:lnTo>
                <a:lnTo>
                  <a:pt x="61" y="71"/>
                </a:lnTo>
                <a:lnTo>
                  <a:pt x="59" y="74"/>
                </a:lnTo>
                <a:lnTo>
                  <a:pt x="59" y="75"/>
                </a:lnTo>
                <a:lnTo>
                  <a:pt x="59" y="76"/>
                </a:lnTo>
                <a:lnTo>
                  <a:pt x="58" y="77"/>
                </a:lnTo>
                <a:lnTo>
                  <a:pt x="58" y="78"/>
                </a:lnTo>
                <a:lnTo>
                  <a:pt x="57" y="79"/>
                </a:lnTo>
                <a:lnTo>
                  <a:pt x="55" y="81"/>
                </a:lnTo>
                <a:lnTo>
                  <a:pt x="54" y="81"/>
                </a:lnTo>
                <a:lnTo>
                  <a:pt x="55" y="81"/>
                </a:lnTo>
                <a:lnTo>
                  <a:pt x="55" y="82"/>
                </a:lnTo>
                <a:lnTo>
                  <a:pt x="55" y="84"/>
                </a:lnTo>
                <a:lnTo>
                  <a:pt x="55" y="85"/>
                </a:lnTo>
                <a:lnTo>
                  <a:pt x="54" y="88"/>
                </a:lnTo>
                <a:lnTo>
                  <a:pt x="54" y="89"/>
                </a:lnTo>
                <a:lnTo>
                  <a:pt x="55" y="90"/>
                </a:lnTo>
                <a:lnTo>
                  <a:pt x="53" y="92"/>
                </a:lnTo>
                <a:lnTo>
                  <a:pt x="53" y="94"/>
                </a:lnTo>
                <a:lnTo>
                  <a:pt x="54" y="95"/>
                </a:lnTo>
                <a:lnTo>
                  <a:pt x="55" y="96"/>
                </a:lnTo>
                <a:lnTo>
                  <a:pt x="54" y="97"/>
                </a:lnTo>
                <a:lnTo>
                  <a:pt x="52" y="97"/>
                </a:lnTo>
                <a:lnTo>
                  <a:pt x="51" y="98"/>
                </a:lnTo>
                <a:lnTo>
                  <a:pt x="50" y="98"/>
                </a:lnTo>
                <a:lnTo>
                  <a:pt x="49" y="101"/>
                </a:lnTo>
                <a:lnTo>
                  <a:pt x="50" y="104"/>
                </a:lnTo>
                <a:lnTo>
                  <a:pt x="49" y="105"/>
                </a:lnTo>
                <a:lnTo>
                  <a:pt x="48" y="105"/>
                </a:lnTo>
                <a:lnTo>
                  <a:pt x="47" y="104"/>
                </a:lnTo>
                <a:lnTo>
                  <a:pt x="45" y="104"/>
                </a:lnTo>
                <a:lnTo>
                  <a:pt x="42" y="102"/>
                </a:lnTo>
                <a:lnTo>
                  <a:pt x="41" y="103"/>
                </a:lnTo>
                <a:lnTo>
                  <a:pt x="39" y="105"/>
                </a:lnTo>
                <a:lnTo>
                  <a:pt x="39" y="106"/>
                </a:lnTo>
                <a:lnTo>
                  <a:pt x="39" y="107"/>
                </a:lnTo>
                <a:lnTo>
                  <a:pt x="38" y="106"/>
                </a:lnTo>
                <a:lnTo>
                  <a:pt x="38" y="107"/>
                </a:lnTo>
                <a:lnTo>
                  <a:pt x="37" y="107"/>
                </a:lnTo>
                <a:lnTo>
                  <a:pt x="36" y="107"/>
                </a:lnTo>
                <a:lnTo>
                  <a:pt x="34" y="103"/>
                </a:lnTo>
                <a:lnTo>
                  <a:pt x="33" y="101"/>
                </a:lnTo>
                <a:lnTo>
                  <a:pt x="34" y="101"/>
                </a:lnTo>
                <a:lnTo>
                  <a:pt x="35" y="100"/>
                </a:lnTo>
                <a:lnTo>
                  <a:pt x="33" y="97"/>
                </a:lnTo>
                <a:lnTo>
                  <a:pt x="33" y="96"/>
                </a:lnTo>
                <a:lnTo>
                  <a:pt x="30" y="93"/>
                </a:lnTo>
                <a:lnTo>
                  <a:pt x="30" y="92"/>
                </a:lnTo>
                <a:lnTo>
                  <a:pt x="28" y="91"/>
                </a:lnTo>
                <a:lnTo>
                  <a:pt x="27" y="91"/>
                </a:lnTo>
                <a:lnTo>
                  <a:pt x="26" y="91"/>
                </a:lnTo>
                <a:lnTo>
                  <a:pt x="25" y="89"/>
                </a:lnTo>
                <a:lnTo>
                  <a:pt x="23" y="88"/>
                </a:lnTo>
                <a:lnTo>
                  <a:pt x="22" y="87"/>
                </a:lnTo>
                <a:lnTo>
                  <a:pt x="21" y="87"/>
                </a:lnTo>
                <a:lnTo>
                  <a:pt x="19" y="85"/>
                </a:lnTo>
                <a:lnTo>
                  <a:pt x="19" y="84"/>
                </a:lnTo>
                <a:lnTo>
                  <a:pt x="19" y="82"/>
                </a:lnTo>
                <a:lnTo>
                  <a:pt x="20" y="79"/>
                </a:lnTo>
                <a:lnTo>
                  <a:pt x="21" y="79"/>
                </a:lnTo>
                <a:lnTo>
                  <a:pt x="21" y="77"/>
                </a:lnTo>
                <a:lnTo>
                  <a:pt x="21" y="76"/>
                </a:lnTo>
                <a:lnTo>
                  <a:pt x="21" y="75"/>
                </a:lnTo>
                <a:lnTo>
                  <a:pt x="21" y="74"/>
                </a:lnTo>
                <a:lnTo>
                  <a:pt x="22" y="74"/>
                </a:lnTo>
                <a:lnTo>
                  <a:pt x="22" y="73"/>
                </a:lnTo>
                <a:lnTo>
                  <a:pt x="22" y="72"/>
                </a:lnTo>
                <a:lnTo>
                  <a:pt x="20" y="71"/>
                </a:lnTo>
                <a:lnTo>
                  <a:pt x="19" y="71"/>
                </a:lnTo>
                <a:lnTo>
                  <a:pt x="18" y="71"/>
                </a:lnTo>
                <a:lnTo>
                  <a:pt x="17" y="71"/>
                </a:lnTo>
                <a:lnTo>
                  <a:pt x="16" y="73"/>
                </a:lnTo>
                <a:lnTo>
                  <a:pt x="15" y="73"/>
                </a:lnTo>
                <a:lnTo>
                  <a:pt x="14" y="72"/>
                </a:lnTo>
                <a:lnTo>
                  <a:pt x="14" y="70"/>
                </a:lnTo>
                <a:lnTo>
                  <a:pt x="13" y="68"/>
                </a:lnTo>
                <a:lnTo>
                  <a:pt x="13" y="66"/>
                </a:lnTo>
                <a:lnTo>
                  <a:pt x="12" y="65"/>
                </a:lnTo>
                <a:lnTo>
                  <a:pt x="11" y="64"/>
                </a:lnTo>
                <a:lnTo>
                  <a:pt x="9" y="63"/>
                </a:lnTo>
                <a:lnTo>
                  <a:pt x="8" y="62"/>
                </a:lnTo>
                <a:lnTo>
                  <a:pt x="7" y="60"/>
                </a:lnTo>
                <a:lnTo>
                  <a:pt x="6" y="60"/>
                </a:lnTo>
                <a:lnTo>
                  <a:pt x="6" y="59"/>
                </a:lnTo>
                <a:lnTo>
                  <a:pt x="4" y="58"/>
                </a:lnTo>
                <a:lnTo>
                  <a:pt x="3" y="58"/>
                </a:lnTo>
                <a:lnTo>
                  <a:pt x="3" y="57"/>
                </a:lnTo>
                <a:lnTo>
                  <a:pt x="3" y="56"/>
                </a:lnTo>
                <a:lnTo>
                  <a:pt x="2" y="55"/>
                </a:lnTo>
                <a:lnTo>
                  <a:pt x="1" y="54"/>
                </a:lnTo>
                <a:lnTo>
                  <a:pt x="1" y="53"/>
                </a:lnTo>
                <a:lnTo>
                  <a:pt x="1" y="52"/>
                </a:lnTo>
                <a:lnTo>
                  <a:pt x="0" y="49"/>
                </a:lnTo>
                <a:lnTo>
                  <a:pt x="0" y="48"/>
                </a:lnTo>
                <a:close/>
              </a:path>
            </a:pathLst>
          </a:custGeom>
          <a:solidFill>
            <a:srgbClr val="FF008C"/>
          </a:solidFill>
          <a:ln w="0">
            <a:solidFill>
              <a:srgbClr val="000000"/>
            </a:solidFill>
            <a:round/>
            <a:headEnd/>
            <a:tailEnd/>
          </a:ln>
        </p:spPr>
        <p:txBody>
          <a:bodyPr/>
          <a:lstStyle/>
          <a:p>
            <a:endParaRPr lang="en-US"/>
          </a:p>
        </p:txBody>
      </p:sp>
      <p:sp>
        <p:nvSpPr>
          <p:cNvPr id="95284" name="Freeform 678"/>
          <p:cNvSpPr>
            <a:spLocks/>
          </p:cNvSpPr>
          <p:nvPr/>
        </p:nvSpPr>
        <p:spPr bwMode="auto">
          <a:xfrm>
            <a:off x="4365625" y="2493963"/>
            <a:ext cx="822325" cy="536575"/>
          </a:xfrm>
          <a:custGeom>
            <a:avLst/>
            <a:gdLst>
              <a:gd name="T0" fmla="*/ 2147483647 w 92"/>
              <a:gd name="T1" fmla="*/ 2147483647 h 60"/>
              <a:gd name="T2" fmla="*/ 2147483647 w 92"/>
              <a:gd name="T3" fmla="*/ 2147483647 h 60"/>
              <a:gd name="T4" fmla="*/ 2147483647 w 92"/>
              <a:gd name="T5" fmla="*/ 2147483647 h 60"/>
              <a:gd name="T6" fmla="*/ 2147483647 w 92"/>
              <a:gd name="T7" fmla="*/ 2147483647 h 60"/>
              <a:gd name="T8" fmla="*/ 2147483647 w 92"/>
              <a:gd name="T9" fmla="*/ 2147483647 h 60"/>
              <a:gd name="T10" fmla="*/ 2147483647 w 92"/>
              <a:gd name="T11" fmla="*/ 2147483647 h 60"/>
              <a:gd name="T12" fmla="*/ 2147483647 w 92"/>
              <a:gd name="T13" fmla="*/ 2147483647 h 60"/>
              <a:gd name="T14" fmla="*/ 2147483647 w 92"/>
              <a:gd name="T15" fmla="*/ 2147483647 h 60"/>
              <a:gd name="T16" fmla="*/ 2147483647 w 92"/>
              <a:gd name="T17" fmla="*/ 2147483647 h 60"/>
              <a:gd name="T18" fmla="*/ 2147483647 w 92"/>
              <a:gd name="T19" fmla="*/ 2147483647 h 60"/>
              <a:gd name="T20" fmla="*/ 2147483647 w 92"/>
              <a:gd name="T21" fmla="*/ 2147483647 h 60"/>
              <a:gd name="T22" fmla="*/ 2147483647 w 92"/>
              <a:gd name="T23" fmla="*/ 2147483647 h 60"/>
              <a:gd name="T24" fmla="*/ 0 w 92"/>
              <a:gd name="T25" fmla="*/ 2147483647 h 60"/>
              <a:gd name="T26" fmla="*/ 2147483647 w 92"/>
              <a:gd name="T27" fmla="*/ 2147483647 h 60"/>
              <a:gd name="T28" fmla="*/ 2147483647 w 92"/>
              <a:gd name="T29" fmla="*/ 2147483647 h 60"/>
              <a:gd name="T30" fmla="*/ 2147483647 w 92"/>
              <a:gd name="T31" fmla="*/ 2147483647 h 60"/>
              <a:gd name="T32" fmla="*/ 2147483647 w 92"/>
              <a:gd name="T33" fmla="*/ 2147483647 h 60"/>
              <a:gd name="T34" fmla="*/ 2147483647 w 92"/>
              <a:gd name="T35" fmla="*/ 2147483647 h 60"/>
              <a:gd name="T36" fmla="*/ 2147483647 w 92"/>
              <a:gd name="T37" fmla="*/ 2147483647 h 60"/>
              <a:gd name="T38" fmla="*/ 2147483647 w 92"/>
              <a:gd name="T39" fmla="*/ 2147483647 h 60"/>
              <a:gd name="T40" fmla="*/ 2147483647 w 92"/>
              <a:gd name="T41" fmla="*/ 2147483647 h 60"/>
              <a:gd name="T42" fmla="*/ 2147483647 w 92"/>
              <a:gd name="T43" fmla="*/ 2147483647 h 60"/>
              <a:gd name="T44" fmla="*/ 2147483647 w 92"/>
              <a:gd name="T45" fmla="*/ 2147483647 h 60"/>
              <a:gd name="T46" fmla="*/ 2147483647 w 92"/>
              <a:gd name="T47" fmla="*/ 2147483647 h 60"/>
              <a:gd name="T48" fmla="*/ 2147483647 w 92"/>
              <a:gd name="T49" fmla="*/ 2147483647 h 60"/>
              <a:gd name="T50" fmla="*/ 2147483647 w 92"/>
              <a:gd name="T51" fmla="*/ 2147483647 h 60"/>
              <a:gd name="T52" fmla="*/ 2147483647 w 92"/>
              <a:gd name="T53" fmla="*/ 2147483647 h 60"/>
              <a:gd name="T54" fmla="*/ 2147483647 w 92"/>
              <a:gd name="T55" fmla="*/ 2147483647 h 60"/>
              <a:gd name="T56" fmla="*/ 2147483647 w 92"/>
              <a:gd name="T57" fmla="*/ 2147483647 h 60"/>
              <a:gd name="T58" fmla="*/ 2147483647 w 92"/>
              <a:gd name="T59" fmla="*/ 2147483647 h 60"/>
              <a:gd name="T60" fmla="*/ 2147483647 w 92"/>
              <a:gd name="T61" fmla="*/ 2147483647 h 60"/>
              <a:gd name="T62" fmla="*/ 2147483647 w 92"/>
              <a:gd name="T63" fmla="*/ 2147483647 h 60"/>
              <a:gd name="T64" fmla="*/ 2147483647 w 92"/>
              <a:gd name="T65" fmla="*/ 2147483647 h 60"/>
              <a:gd name="T66" fmla="*/ 2147483647 w 92"/>
              <a:gd name="T67" fmla="*/ 2147483647 h 60"/>
              <a:gd name="T68" fmla="*/ 2147483647 w 92"/>
              <a:gd name="T69" fmla="*/ 2147483647 h 60"/>
              <a:gd name="T70" fmla="*/ 2147483647 w 92"/>
              <a:gd name="T71" fmla="*/ 2147483647 h 60"/>
              <a:gd name="T72" fmla="*/ 2147483647 w 92"/>
              <a:gd name="T73" fmla="*/ 2147483647 h 60"/>
              <a:gd name="T74" fmla="*/ 2147483647 w 92"/>
              <a:gd name="T75" fmla="*/ 2147483647 h 60"/>
              <a:gd name="T76" fmla="*/ 2147483647 w 92"/>
              <a:gd name="T77" fmla="*/ 2147483647 h 60"/>
              <a:gd name="T78" fmla="*/ 2147483647 w 92"/>
              <a:gd name="T79" fmla="*/ 2147483647 h 60"/>
              <a:gd name="T80" fmla="*/ 2147483647 w 92"/>
              <a:gd name="T81" fmla="*/ 2147483647 h 60"/>
              <a:gd name="T82" fmla="*/ 2147483647 w 92"/>
              <a:gd name="T83" fmla="*/ 2147483647 h 60"/>
              <a:gd name="T84" fmla="*/ 2147483647 w 92"/>
              <a:gd name="T85" fmla="*/ 2147483647 h 60"/>
              <a:gd name="T86" fmla="*/ 2147483647 w 92"/>
              <a:gd name="T87" fmla="*/ 2147483647 h 60"/>
              <a:gd name="T88" fmla="*/ 2147483647 w 92"/>
              <a:gd name="T89" fmla="*/ 2147483647 h 60"/>
              <a:gd name="T90" fmla="*/ 2147483647 w 92"/>
              <a:gd name="T91" fmla="*/ 2147483647 h 60"/>
              <a:gd name="T92" fmla="*/ 2147483647 w 92"/>
              <a:gd name="T93" fmla="*/ 2147483647 h 60"/>
              <a:gd name="T94" fmla="*/ 2147483647 w 92"/>
              <a:gd name="T95" fmla="*/ 2147483647 h 60"/>
              <a:gd name="T96" fmla="*/ 2147483647 w 92"/>
              <a:gd name="T97" fmla="*/ 2147483647 h 60"/>
              <a:gd name="T98" fmla="*/ 2147483647 w 92"/>
              <a:gd name="T99" fmla="*/ 2147483647 h 60"/>
              <a:gd name="T100" fmla="*/ 2147483647 w 92"/>
              <a:gd name="T101" fmla="*/ 2147483647 h 60"/>
              <a:gd name="T102" fmla="*/ 2147483647 w 92"/>
              <a:gd name="T103" fmla="*/ 2147483647 h 60"/>
              <a:gd name="T104" fmla="*/ 2147483647 w 92"/>
              <a:gd name="T105" fmla="*/ 2147483647 h 60"/>
              <a:gd name="T106" fmla="*/ 2147483647 w 92"/>
              <a:gd name="T107" fmla="*/ 2147483647 h 60"/>
              <a:gd name="T108" fmla="*/ 2147483647 w 92"/>
              <a:gd name="T109" fmla="*/ 2147483647 h 60"/>
              <a:gd name="T110" fmla="*/ 2147483647 w 92"/>
              <a:gd name="T111" fmla="*/ 2147483647 h 60"/>
              <a:gd name="T112" fmla="*/ 2147483647 w 92"/>
              <a:gd name="T113" fmla="*/ 0 h 60"/>
              <a:gd name="T114" fmla="*/ 2147483647 w 92"/>
              <a:gd name="T115" fmla="*/ 2147483647 h 60"/>
              <a:gd name="T116" fmla="*/ 2147483647 w 92"/>
              <a:gd name="T117" fmla="*/ 2147483647 h 60"/>
              <a:gd name="T118" fmla="*/ 2147483647 w 92"/>
              <a:gd name="T119" fmla="*/ 2147483647 h 60"/>
              <a:gd name="T120" fmla="*/ 2147483647 w 92"/>
              <a:gd name="T121" fmla="*/ 2147483647 h 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2"/>
              <a:gd name="T184" fmla="*/ 0 h 60"/>
              <a:gd name="T185" fmla="*/ 92 w 92"/>
              <a:gd name="T186" fmla="*/ 60 h 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2" h="60">
                <a:moveTo>
                  <a:pt x="43" y="2"/>
                </a:moveTo>
                <a:lnTo>
                  <a:pt x="41" y="2"/>
                </a:lnTo>
                <a:lnTo>
                  <a:pt x="39" y="2"/>
                </a:lnTo>
                <a:lnTo>
                  <a:pt x="38" y="2"/>
                </a:lnTo>
                <a:lnTo>
                  <a:pt x="37" y="2"/>
                </a:lnTo>
                <a:lnTo>
                  <a:pt x="36" y="2"/>
                </a:lnTo>
                <a:lnTo>
                  <a:pt x="33" y="2"/>
                </a:lnTo>
                <a:lnTo>
                  <a:pt x="31" y="3"/>
                </a:lnTo>
                <a:lnTo>
                  <a:pt x="30" y="3"/>
                </a:lnTo>
                <a:lnTo>
                  <a:pt x="27" y="3"/>
                </a:lnTo>
                <a:lnTo>
                  <a:pt x="26" y="3"/>
                </a:lnTo>
                <a:lnTo>
                  <a:pt x="25" y="3"/>
                </a:lnTo>
                <a:lnTo>
                  <a:pt x="24" y="3"/>
                </a:lnTo>
                <a:lnTo>
                  <a:pt x="21" y="3"/>
                </a:lnTo>
                <a:lnTo>
                  <a:pt x="19" y="3"/>
                </a:lnTo>
                <a:lnTo>
                  <a:pt x="17" y="3"/>
                </a:lnTo>
                <a:lnTo>
                  <a:pt x="16" y="3"/>
                </a:lnTo>
                <a:lnTo>
                  <a:pt x="13" y="3"/>
                </a:lnTo>
                <a:lnTo>
                  <a:pt x="12" y="3"/>
                </a:lnTo>
                <a:lnTo>
                  <a:pt x="11" y="3"/>
                </a:lnTo>
                <a:lnTo>
                  <a:pt x="10" y="3"/>
                </a:lnTo>
                <a:lnTo>
                  <a:pt x="9" y="3"/>
                </a:lnTo>
                <a:lnTo>
                  <a:pt x="8" y="3"/>
                </a:lnTo>
                <a:lnTo>
                  <a:pt x="5" y="3"/>
                </a:lnTo>
                <a:lnTo>
                  <a:pt x="4" y="3"/>
                </a:lnTo>
                <a:lnTo>
                  <a:pt x="3" y="3"/>
                </a:lnTo>
                <a:lnTo>
                  <a:pt x="2" y="3"/>
                </a:lnTo>
                <a:lnTo>
                  <a:pt x="1" y="3"/>
                </a:lnTo>
                <a:lnTo>
                  <a:pt x="2" y="6"/>
                </a:lnTo>
                <a:lnTo>
                  <a:pt x="1" y="8"/>
                </a:lnTo>
                <a:lnTo>
                  <a:pt x="2" y="9"/>
                </a:lnTo>
                <a:lnTo>
                  <a:pt x="3" y="10"/>
                </a:lnTo>
                <a:lnTo>
                  <a:pt x="3" y="11"/>
                </a:lnTo>
                <a:lnTo>
                  <a:pt x="2" y="12"/>
                </a:lnTo>
                <a:lnTo>
                  <a:pt x="2" y="14"/>
                </a:lnTo>
                <a:lnTo>
                  <a:pt x="2" y="15"/>
                </a:lnTo>
                <a:lnTo>
                  <a:pt x="0" y="19"/>
                </a:lnTo>
                <a:lnTo>
                  <a:pt x="2" y="21"/>
                </a:lnTo>
                <a:lnTo>
                  <a:pt x="3" y="22"/>
                </a:lnTo>
                <a:lnTo>
                  <a:pt x="3" y="23"/>
                </a:lnTo>
                <a:lnTo>
                  <a:pt x="4" y="27"/>
                </a:lnTo>
                <a:lnTo>
                  <a:pt x="5" y="27"/>
                </a:lnTo>
                <a:lnTo>
                  <a:pt x="4" y="28"/>
                </a:lnTo>
                <a:lnTo>
                  <a:pt x="5" y="30"/>
                </a:lnTo>
                <a:lnTo>
                  <a:pt x="6" y="31"/>
                </a:lnTo>
                <a:lnTo>
                  <a:pt x="6" y="32"/>
                </a:lnTo>
                <a:lnTo>
                  <a:pt x="7" y="32"/>
                </a:lnTo>
                <a:lnTo>
                  <a:pt x="7" y="35"/>
                </a:lnTo>
                <a:lnTo>
                  <a:pt x="8" y="35"/>
                </a:lnTo>
                <a:lnTo>
                  <a:pt x="8" y="37"/>
                </a:lnTo>
                <a:lnTo>
                  <a:pt x="8" y="38"/>
                </a:lnTo>
                <a:lnTo>
                  <a:pt x="8" y="39"/>
                </a:lnTo>
                <a:lnTo>
                  <a:pt x="10" y="41"/>
                </a:lnTo>
                <a:lnTo>
                  <a:pt x="10" y="42"/>
                </a:lnTo>
                <a:lnTo>
                  <a:pt x="11" y="44"/>
                </a:lnTo>
                <a:lnTo>
                  <a:pt x="11" y="46"/>
                </a:lnTo>
                <a:lnTo>
                  <a:pt x="11" y="48"/>
                </a:lnTo>
                <a:lnTo>
                  <a:pt x="12" y="48"/>
                </a:lnTo>
                <a:lnTo>
                  <a:pt x="11" y="48"/>
                </a:lnTo>
                <a:lnTo>
                  <a:pt x="12" y="49"/>
                </a:lnTo>
                <a:lnTo>
                  <a:pt x="11" y="50"/>
                </a:lnTo>
                <a:lnTo>
                  <a:pt x="12" y="50"/>
                </a:lnTo>
                <a:lnTo>
                  <a:pt x="12" y="51"/>
                </a:lnTo>
                <a:lnTo>
                  <a:pt x="12" y="53"/>
                </a:lnTo>
                <a:lnTo>
                  <a:pt x="13" y="53"/>
                </a:lnTo>
                <a:lnTo>
                  <a:pt x="12" y="54"/>
                </a:lnTo>
                <a:lnTo>
                  <a:pt x="12" y="55"/>
                </a:lnTo>
                <a:lnTo>
                  <a:pt x="12" y="56"/>
                </a:lnTo>
                <a:lnTo>
                  <a:pt x="14" y="59"/>
                </a:lnTo>
                <a:lnTo>
                  <a:pt x="13" y="59"/>
                </a:lnTo>
                <a:lnTo>
                  <a:pt x="14" y="59"/>
                </a:lnTo>
                <a:lnTo>
                  <a:pt x="17" y="59"/>
                </a:lnTo>
                <a:lnTo>
                  <a:pt x="19" y="59"/>
                </a:lnTo>
                <a:lnTo>
                  <a:pt x="21" y="59"/>
                </a:lnTo>
                <a:lnTo>
                  <a:pt x="24" y="59"/>
                </a:lnTo>
                <a:lnTo>
                  <a:pt x="26" y="59"/>
                </a:lnTo>
                <a:lnTo>
                  <a:pt x="28" y="59"/>
                </a:lnTo>
                <a:lnTo>
                  <a:pt x="30" y="59"/>
                </a:lnTo>
                <a:lnTo>
                  <a:pt x="32" y="59"/>
                </a:lnTo>
                <a:lnTo>
                  <a:pt x="35" y="59"/>
                </a:lnTo>
                <a:lnTo>
                  <a:pt x="38" y="59"/>
                </a:lnTo>
                <a:lnTo>
                  <a:pt x="39" y="59"/>
                </a:lnTo>
                <a:lnTo>
                  <a:pt x="42" y="58"/>
                </a:lnTo>
                <a:lnTo>
                  <a:pt x="45" y="58"/>
                </a:lnTo>
                <a:lnTo>
                  <a:pt x="46" y="58"/>
                </a:lnTo>
                <a:lnTo>
                  <a:pt x="47" y="58"/>
                </a:lnTo>
                <a:lnTo>
                  <a:pt x="48" y="58"/>
                </a:lnTo>
                <a:lnTo>
                  <a:pt x="49" y="58"/>
                </a:lnTo>
                <a:lnTo>
                  <a:pt x="52" y="58"/>
                </a:lnTo>
                <a:lnTo>
                  <a:pt x="53" y="58"/>
                </a:lnTo>
                <a:lnTo>
                  <a:pt x="57" y="57"/>
                </a:lnTo>
                <a:lnTo>
                  <a:pt x="58" y="57"/>
                </a:lnTo>
                <a:lnTo>
                  <a:pt x="60" y="57"/>
                </a:lnTo>
                <a:lnTo>
                  <a:pt x="62" y="57"/>
                </a:lnTo>
                <a:lnTo>
                  <a:pt x="64" y="57"/>
                </a:lnTo>
                <a:lnTo>
                  <a:pt x="65" y="57"/>
                </a:lnTo>
                <a:lnTo>
                  <a:pt x="67" y="57"/>
                </a:lnTo>
                <a:lnTo>
                  <a:pt x="68" y="57"/>
                </a:lnTo>
                <a:lnTo>
                  <a:pt x="71" y="56"/>
                </a:lnTo>
                <a:lnTo>
                  <a:pt x="72" y="56"/>
                </a:lnTo>
                <a:lnTo>
                  <a:pt x="73" y="57"/>
                </a:lnTo>
                <a:lnTo>
                  <a:pt x="75" y="60"/>
                </a:lnTo>
                <a:lnTo>
                  <a:pt x="76" y="60"/>
                </a:lnTo>
                <a:lnTo>
                  <a:pt x="77" y="60"/>
                </a:lnTo>
                <a:lnTo>
                  <a:pt x="76" y="56"/>
                </a:lnTo>
                <a:lnTo>
                  <a:pt x="79" y="55"/>
                </a:lnTo>
                <a:lnTo>
                  <a:pt x="80" y="55"/>
                </a:lnTo>
                <a:lnTo>
                  <a:pt x="80" y="54"/>
                </a:lnTo>
                <a:lnTo>
                  <a:pt x="80" y="53"/>
                </a:lnTo>
                <a:lnTo>
                  <a:pt x="82" y="48"/>
                </a:lnTo>
                <a:lnTo>
                  <a:pt x="82" y="47"/>
                </a:lnTo>
                <a:lnTo>
                  <a:pt x="81" y="45"/>
                </a:lnTo>
                <a:lnTo>
                  <a:pt x="79" y="43"/>
                </a:lnTo>
                <a:lnTo>
                  <a:pt x="80" y="42"/>
                </a:lnTo>
                <a:lnTo>
                  <a:pt x="80" y="41"/>
                </a:lnTo>
                <a:lnTo>
                  <a:pt x="81" y="40"/>
                </a:lnTo>
                <a:lnTo>
                  <a:pt x="84" y="39"/>
                </a:lnTo>
                <a:lnTo>
                  <a:pt x="88" y="38"/>
                </a:lnTo>
                <a:lnTo>
                  <a:pt x="89" y="36"/>
                </a:lnTo>
                <a:lnTo>
                  <a:pt x="90" y="33"/>
                </a:lnTo>
                <a:lnTo>
                  <a:pt x="91" y="32"/>
                </a:lnTo>
                <a:lnTo>
                  <a:pt x="92" y="30"/>
                </a:lnTo>
                <a:lnTo>
                  <a:pt x="92" y="29"/>
                </a:lnTo>
                <a:lnTo>
                  <a:pt x="92" y="28"/>
                </a:lnTo>
                <a:lnTo>
                  <a:pt x="92" y="27"/>
                </a:lnTo>
                <a:lnTo>
                  <a:pt x="91" y="26"/>
                </a:lnTo>
                <a:lnTo>
                  <a:pt x="90" y="25"/>
                </a:lnTo>
                <a:lnTo>
                  <a:pt x="89" y="24"/>
                </a:lnTo>
                <a:lnTo>
                  <a:pt x="88" y="24"/>
                </a:lnTo>
                <a:lnTo>
                  <a:pt x="88" y="23"/>
                </a:lnTo>
                <a:lnTo>
                  <a:pt x="87" y="21"/>
                </a:lnTo>
                <a:lnTo>
                  <a:pt x="85" y="20"/>
                </a:lnTo>
                <a:lnTo>
                  <a:pt x="84" y="19"/>
                </a:lnTo>
                <a:lnTo>
                  <a:pt x="83" y="17"/>
                </a:lnTo>
                <a:lnTo>
                  <a:pt x="83" y="16"/>
                </a:lnTo>
                <a:lnTo>
                  <a:pt x="80" y="16"/>
                </a:lnTo>
                <a:lnTo>
                  <a:pt x="78" y="15"/>
                </a:lnTo>
                <a:lnTo>
                  <a:pt x="78" y="12"/>
                </a:lnTo>
                <a:lnTo>
                  <a:pt x="76" y="10"/>
                </a:lnTo>
                <a:lnTo>
                  <a:pt x="76" y="8"/>
                </a:lnTo>
                <a:lnTo>
                  <a:pt x="77" y="5"/>
                </a:lnTo>
                <a:lnTo>
                  <a:pt x="75" y="2"/>
                </a:lnTo>
                <a:lnTo>
                  <a:pt x="75" y="0"/>
                </a:lnTo>
                <a:lnTo>
                  <a:pt x="74" y="0"/>
                </a:lnTo>
                <a:lnTo>
                  <a:pt x="73" y="0"/>
                </a:lnTo>
                <a:lnTo>
                  <a:pt x="70" y="1"/>
                </a:lnTo>
                <a:lnTo>
                  <a:pt x="69" y="1"/>
                </a:lnTo>
                <a:lnTo>
                  <a:pt x="68" y="1"/>
                </a:lnTo>
                <a:lnTo>
                  <a:pt x="63" y="1"/>
                </a:lnTo>
                <a:lnTo>
                  <a:pt x="58" y="1"/>
                </a:lnTo>
                <a:lnTo>
                  <a:pt x="56" y="1"/>
                </a:lnTo>
                <a:lnTo>
                  <a:pt x="50" y="2"/>
                </a:lnTo>
                <a:lnTo>
                  <a:pt x="45" y="2"/>
                </a:lnTo>
                <a:lnTo>
                  <a:pt x="43" y="2"/>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85" name="Freeform 677"/>
          <p:cNvSpPr>
            <a:spLocks/>
          </p:cNvSpPr>
          <p:nvPr/>
        </p:nvSpPr>
        <p:spPr bwMode="auto">
          <a:xfrm>
            <a:off x="5905500" y="3844925"/>
            <a:ext cx="742950" cy="769938"/>
          </a:xfrm>
          <a:custGeom>
            <a:avLst/>
            <a:gdLst>
              <a:gd name="T0" fmla="*/ 2147483647 w 83"/>
              <a:gd name="T1" fmla="*/ 2147483647 h 86"/>
              <a:gd name="T2" fmla="*/ 2147483647 w 83"/>
              <a:gd name="T3" fmla="*/ 2147483647 h 86"/>
              <a:gd name="T4" fmla="*/ 2147483647 w 83"/>
              <a:gd name="T5" fmla="*/ 2147483647 h 86"/>
              <a:gd name="T6" fmla="*/ 2147483647 w 83"/>
              <a:gd name="T7" fmla="*/ 2147483647 h 86"/>
              <a:gd name="T8" fmla="*/ 2147483647 w 83"/>
              <a:gd name="T9" fmla="*/ 0 h 86"/>
              <a:gd name="T10" fmla="*/ 2147483647 w 83"/>
              <a:gd name="T11" fmla="*/ 2147483647 h 86"/>
              <a:gd name="T12" fmla="*/ 2147483647 w 83"/>
              <a:gd name="T13" fmla="*/ 2147483647 h 86"/>
              <a:gd name="T14" fmla="*/ 2147483647 w 83"/>
              <a:gd name="T15" fmla="*/ 2147483647 h 86"/>
              <a:gd name="T16" fmla="*/ 2147483647 w 83"/>
              <a:gd name="T17" fmla="*/ 2147483647 h 86"/>
              <a:gd name="T18" fmla="*/ 2147483647 w 83"/>
              <a:gd name="T19" fmla="*/ 2147483647 h 86"/>
              <a:gd name="T20" fmla="*/ 2147483647 w 83"/>
              <a:gd name="T21" fmla="*/ 2147483647 h 86"/>
              <a:gd name="T22" fmla="*/ 2147483647 w 83"/>
              <a:gd name="T23" fmla="*/ 2147483647 h 86"/>
              <a:gd name="T24" fmla="*/ 2147483647 w 83"/>
              <a:gd name="T25" fmla="*/ 2147483647 h 86"/>
              <a:gd name="T26" fmla="*/ 2147483647 w 83"/>
              <a:gd name="T27" fmla="*/ 2147483647 h 86"/>
              <a:gd name="T28" fmla="*/ 2147483647 w 83"/>
              <a:gd name="T29" fmla="*/ 2147483647 h 86"/>
              <a:gd name="T30" fmla="*/ 2147483647 w 83"/>
              <a:gd name="T31" fmla="*/ 2147483647 h 86"/>
              <a:gd name="T32" fmla="*/ 2147483647 w 83"/>
              <a:gd name="T33" fmla="*/ 2147483647 h 86"/>
              <a:gd name="T34" fmla="*/ 2147483647 w 83"/>
              <a:gd name="T35" fmla="*/ 2147483647 h 86"/>
              <a:gd name="T36" fmla="*/ 2147483647 w 83"/>
              <a:gd name="T37" fmla="*/ 2147483647 h 86"/>
              <a:gd name="T38" fmla="*/ 2147483647 w 83"/>
              <a:gd name="T39" fmla="*/ 2147483647 h 86"/>
              <a:gd name="T40" fmla="*/ 2147483647 w 83"/>
              <a:gd name="T41" fmla="*/ 2147483647 h 86"/>
              <a:gd name="T42" fmla="*/ 2147483647 w 83"/>
              <a:gd name="T43" fmla="*/ 2147483647 h 86"/>
              <a:gd name="T44" fmla="*/ 2147483647 w 83"/>
              <a:gd name="T45" fmla="*/ 2147483647 h 86"/>
              <a:gd name="T46" fmla="*/ 2147483647 w 83"/>
              <a:gd name="T47" fmla="*/ 2147483647 h 86"/>
              <a:gd name="T48" fmla="*/ 2147483647 w 83"/>
              <a:gd name="T49" fmla="*/ 2147483647 h 86"/>
              <a:gd name="T50" fmla="*/ 2147483647 w 83"/>
              <a:gd name="T51" fmla="*/ 2147483647 h 86"/>
              <a:gd name="T52" fmla="*/ 2147483647 w 83"/>
              <a:gd name="T53" fmla="*/ 2147483647 h 86"/>
              <a:gd name="T54" fmla="*/ 2147483647 w 83"/>
              <a:gd name="T55" fmla="*/ 2147483647 h 86"/>
              <a:gd name="T56" fmla="*/ 2147483647 w 83"/>
              <a:gd name="T57" fmla="*/ 2147483647 h 86"/>
              <a:gd name="T58" fmla="*/ 2147483647 w 83"/>
              <a:gd name="T59" fmla="*/ 2147483647 h 86"/>
              <a:gd name="T60" fmla="*/ 2147483647 w 83"/>
              <a:gd name="T61" fmla="*/ 2147483647 h 86"/>
              <a:gd name="T62" fmla="*/ 2147483647 w 83"/>
              <a:gd name="T63" fmla="*/ 2147483647 h 86"/>
              <a:gd name="T64" fmla="*/ 2147483647 w 83"/>
              <a:gd name="T65" fmla="*/ 2147483647 h 86"/>
              <a:gd name="T66" fmla="*/ 2147483647 w 83"/>
              <a:gd name="T67" fmla="*/ 2147483647 h 86"/>
              <a:gd name="T68" fmla="*/ 2147483647 w 83"/>
              <a:gd name="T69" fmla="*/ 2147483647 h 86"/>
              <a:gd name="T70" fmla="*/ 2147483647 w 83"/>
              <a:gd name="T71" fmla="*/ 2147483647 h 86"/>
              <a:gd name="T72" fmla="*/ 2147483647 w 83"/>
              <a:gd name="T73" fmla="*/ 2147483647 h 86"/>
              <a:gd name="T74" fmla="*/ 2147483647 w 83"/>
              <a:gd name="T75" fmla="*/ 2147483647 h 86"/>
              <a:gd name="T76" fmla="*/ 2147483647 w 83"/>
              <a:gd name="T77" fmla="*/ 2147483647 h 86"/>
              <a:gd name="T78" fmla="*/ 2147483647 w 83"/>
              <a:gd name="T79" fmla="*/ 2147483647 h 86"/>
              <a:gd name="T80" fmla="*/ 2147483647 w 83"/>
              <a:gd name="T81" fmla="*/ 2147483647 h 86"/>
              <a:gd name="T82" fmla="*/ 2147483647 w 83"/>
              <a:gd name="T83" fmla="*/ 2147483647 h 86"/>
              <a:gd name="T84" fmla="*/ 2147483647 w 83"/>
              <a:gd name="T85" fmla="*/ 2147483647 h 86"/>
              <a:gd name="T86" fmla="*/ 2147483647 w 83"/>
              <a:gd name="T87" fmla="*/ 2147483647 h 86"/>
              <a:gd name="T88" fmla="*/ 2147483647 w 83"/>
              <a:gd name="T89" fmla="*/ 2147483647 h 86"/>
              <a:gd name="T90" fmla="*/ 2147483647 w 83"/>
              <a:gd name="T91" fmla="*/ 2147483647 h 86"/>
              <a:gd name="T92" fmla="*/ 2147483647 w 83"/>
              <a:gd name="T93" fmla="*/ 2147483647 h 86"/>
              <a:gd name="T94" fmla="*/ 2147483647 w 83"/>
              <a:gd name="T95" fmla="*/ 2147483647 h 86"/>
              <a:gd name="T96" fmla="*/ 2147483647 w 83"/>
              <a:gd name="T97" fmla="*/ 2147483647 h 86"/>
              <a:gd name="T98" fmla="*/ 2147483647 w 83"/>
              <a:gd name="T99" fmla="*/ 2147483647 h 86"/>
              <a:gd name="T100" fmla="*/ 2147483647 w 83"/>
              <a:gd name="T101" fmla="*/ 2147483647 h 86"/>
              <a:gd name="T102" fmla="*/ 2147483647 w 83"/>
              <a:gd name="T103" fmla="*/ 2147483647 h 86"/>
              <a:gd name="T104" fmla="*/ 2147483647 w 83"/>
              <a:gd name="T105" fmla="*/ 2147483647 h 86"/>
              <a:gd name="T106" fmla="*/ 2147483647 w 83"/>
              <a:gd name="T107" fmla="*/ 2147483647 h 86"/>
              <a:gd name="T108" fmla="*/ 0 w 83"/>
              <a:gd name="T109" fmla="*/ 2147483647 h 86"/>
              <a:gd name="T110" fmla="*/ 2147483647 w 83"/>
              <a:gd name="T111" fmla="*/ 2147483647 h 86"/>
              <a:gd name="T112" fmla="*/ 2147483647 w 83"/>
              <a:gd name="T113" fmla="*/ 2147483647 h 86"/>
              <a:gd name="T114" fmla="*/ 2147483647 w 83"/>
              <a:gd name="T115" fmla="*/ 2147483647 h 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3"/>
              <a:gd name="T175" fmla="*/ 0 h 86"/>
              <a:gd name="T176" fmla="*/ 83 w 83"/>
              <a:gd name="T177" fmla="*/ 86 h 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3" h="86">
                <a:moveTo>
                  <a:pt x="12" y="4"/>
                </a:moveTo>
                <a:lnTo>
                  <a:pt x="13" y="4"/>
                </a:lnTo>
                <a:lnTo>
                  <a:pt x="13" y="3"/>
                </a:lnTo>
                <a:lnTo>
                  <a:pt x="14" y="3"/>
                </a:lnTo>
                <a:lnTo>
                  <a:pt x="15" y="3"/>
                </a:lnTo>
                <a:lnTo>
                  <a:pt x="17" y="3"/>
                </a:lnTo>
                <a:lnTo>
                  <a:pt x="19" y="3"/>
                </a:lnTo>
                <a:lnTo>
                  <a:pt x="20" y="3"/>
                </a:lnTo>
                <a:lnTo>
                  <a:pt x="21" y="2"/>
                </a:lnTo>
                <a:lnTo>
                  <a:pt x="23" y="2"/>
                </a:lnTo>
                <a:lnTo>
                  <a:pt x="25" y="2"/>
                </a:lnTo>
                <a:lnTo>
                  <a:pt x="26" y="2"/>
                </a:lnTo>
                <a:lnTo>
                  <a:pt x="31" y="1"/>
                </a:lnTo>
                <a:lnTo>
                  <a:pt x="32" y="1"/>
                </a:lnTo>
                <a:lnTo>
                  <a:pt x="33" y="1"/>
                </a:lnTo>
                <a:lnTo>
                  <a:pt x="35" y="0"/>
                </a:lnTo>
                <a:lnTo>
                  <a:pt x="37" y="0"/>
                </a:lnTo>
                <a:lnTo>
                  <a:pt x="38" y="0"/>
                </a:lnTo>
                <a:lnTo>
                  <a:pt x="38" y="1"/>
                </a:lnTo>
                <a:lnTo>
                  <a:pt x="37" y="3"/>
                </a:lnTo>
                <a:lnTo>
                  <a:pt x="36" y="6"/>
                </a:lnTo>
                <a:lnTo>
                  <a:pt x="37" y="7"/>
                </a:lnTo>
                <a:lnTo>
                  <a:pt x="39" y="8"/>
                </a:lnTo>
                <a:lnTo>
                  <a:pt x="40" y="9"/>
                </a:lnTo>
                <a:lnTo>
                  <a:pt x="41" y="9"/>
                </a:lnTo>
                <a:lnTo>
                  <a:pt x="42" y="10"/>
                </a:lnTo>
                <a:lnTo>
                  <a:pt x="42" y="9"/>
                </a:lnTo>
                <a:lnTo>
                  <a:pt x="44" y="9"/>
                </a:lnTo>
                <a:lnTo>
                  <a:pt x="44" y="11"/>
                </a:lnTo>
                <a:lnTo>
                  <a:pt x="46" y="13"/>
                </a:lnTo>
                <a:lnTo>
                  <a:pt x="46" y="14"/>
                </a:lnTo>
                <a:lnTo>
                  <a:pt x="48" y="15"/>
                </a:lnTo>
                <a:lnTo>
                  <a:pt x="49" y="17"/>
                </a:lnTo>
                <a:lnTo>
                  <a:pt x="49" y="18"/>
                </a:lnTo>
                <a:lnTo>
                  <a:pt x="50" y="18"/>
                </a:lnTo>
                <a:lnTo>
                  <a:pt x="53" y="20"/>
                </a:lnTo>
                <a:lnTo>
                  <a:pt x="55" y="22"/>
                </a:lnTo>
                <a:lnTo>
                  <a:pt x="56" y="23"/>
                </a:lnTo>
                <a:lnTo>
                  <a:pt x="57" y="24"/>
                </a:lnTo>
                <a:lnTo>
                  <a:pt x="58" y="24"/>
                </a:lnTo>
                <a:lnTo>
                  <a:pt x="59" y="25"/>
                </a:lnTo>
                <a:lnTo>
                  <a:pt x="62" y="28"/>
                </a:lnTo>
                <a:lnTo>
                  <a:pt x="63" y="29"/>
                </a:lnTo>
                <a:lnTo>
                  <a:pt x="63" y="30"/>
                </a:lnTo>
                <a:lnTo>
                  <a:pt x="65" y="31"/>
                </a:lnTo>
                <a:lnTo>
                  <a:pt x="65" y="32"/>
                </a:lnTo>
                <a:lnTo>
                  <a:pt x="67" y="33"/>
                </a:lnTo>
                <a:lnTo>
                  <a:pt x="68" y="33"/>
                </a:lnTo>
                <a:lnTo>
                  <a:pt x="69" y="34"/>
                </a:lnTo>
                <a:lnTo>
                  <a:pt x="70" y="35"/>
                </a:lnTo>
                <a:lnTo>
                  <a:pt x="72" y="39"/>
                </a:lnTo>
                <a:lnTo>
                  <a:pt x="72" y="41"/>
                </a:lnTo>
                <a:lnTo>
                  <a:pt x="72" y="42"/>
                </a:lnTo>
                <a:lnTo>
                  <a:pt x="73" y="42"/>
                </a:lnTo>
                <a:lnTo>
                  <a:pt x="74" y="42"/>
                </a:lnTo>
                <a:lnTo>
                  <a:pt x="77" y="46"/>
                </a:lnTo>
                <a:lnTo>
                  <a:pt x="77" y="47"/>
                </a:lnTo>
                <a:lnTo>
                  <a:pt x="77" y="48"/>
                </a:lnTo>
                <a:lnTo>
                  <a:pt x="78" y="50"/>
                </a:lnTo>
                <a:lnTo>
                  <a:pt x="80" y="50"/>
                </a:lnTo>
                <a:lnTo>
                  <a:pt x="82" y="51"/>
                </a:lnTo>
                <a:lnTo>
                  <a:pt x="83" y="51"/>
                </a:lnTo>
                <a:lnTo>
                  <a:pt x="81" y="55"/>
                </a:lnTo>
                <a:lnTo>
                  <a:pt x="80" y="54"/>
                </a:lnTo>
                <a:lnTo>
                  <a:pt x="80" y="55"/>
                </a:lnTo>
                <a:lnTo>
                  <a:pt x="79" y="57"/>
                </a:lnTo>
                <a:lnTo>
                  <a:pt x="78" y="58"/>
                </a:lnTo>
                <a:lnTo>
                  <a:pt x="79" y="58"/>
                </a:lnTo>
                <a:lnTo>
                  <a:pt x="79" y="59"/>
                </a:lnTo>
                <a:lnTo>
                  <a:pt x="79" y="61"/>
                </a:lnTo>
                <a:lnTo>
                  <a:pt x="78" y="61"/>
                </a:lnTo>
                <a:lnTo>
                  <a:pt x="78" y="62"/>
                </a:lnTo>
                <a:lnTo>
                  <a:pt x="79" y="61"/>
                </a:lnTo>
                <a:lnTo>
                  <a:pt x="78" y="64"/>
                </a:lnTo>
                <a:lnTo>
                  <a:pt x="78" y="65"/>
                </a:lnTo>
                <a:lnTo>
                  <a:pt x="78" y="66"/>
                </a:lnTo>
                <a:lnTo>
                  <a:pt x="78" y="67"/>
                </a:lnTo>
                <a:lnTo>
                  <a:pt x="77" y="69"/>
                </a:lnTo>
                <a:lnTo>
                  <a:pt x="76" y="70"/>
                </a:lnTo>
                <a:lnTo>
                  <a:pt x="77" y="70"/>
                </a:lnTo>
                <a:lnTo>
                  <a:pt x="77" y="72"/>
                </a:lnTo>
                <a:lnTo>
                  <a:pt x="76" y="72"/>
                </a:lnTo>
                <a:lnTo>
                  <a:pt x="77" y="72"/>
                </a:lnTo>
                <a:lnTo>
                  <a:pt x="77" y="78"/>
                </a:lnTo>
                <a:lnTo>
                  <a:pt x="73" y="78"/>
                </a:lnTo>
                <a:lnTo>
                  <a:pt x="70" y="77"/>
                </a:lnTo>
                <a:lnTo>
                  <a:pt x="68" y="78"/>
                </a:lnTo>
                <a:lnTo>
                  <a:pt x="69" y="83"/>
                </a:lnTo>
                <a:lnTo>
                  <a:pt x="69" y="86"/>
                </a:lnTo>
                <a:lnTo>
                  <a:pt x="66" y="86"/>
                </a:lnTo>
                <a:lnTo>
                  <a:pt x="66" y="84"/>
                </a:lnTo>
                <a:lnTo>
                  <a:pt x="65" y="82"/>
                </a:lnTo>
                <a:lnTo>
                  <a:pt x="63" y="82"/>
                </a:lnTo>
                <a:lnTo>
                  <a:pt x="62" y="83"/>
                </a:lnTo>
                <a:lnTo>
                  <a:pt x="61" y="83"/>
                </a:lnTo>
                <a:lnTo>
                  <a:pt x="59" y="83"/>
                </a:lnTo>
                <a:lnTo>
                  <a:pt x="58" y="83"/>
                </a:lnTo>
                <a:lnTo>
                  <a:pt x="57" y="83"/>
                </a:lnTo>
                <a:lnTo>
                  <a:pt x="55" y="83"/>
                </a:lnTo>
                <a:lnTo>
                  <a:pt x="50" y="83"/>
                </a:lnTo>
                <a:lnTo>
                  <a:pt x="49" y="84"/>
                </a:lnTo>
                <a:lnTo>
                  <a:pt x="48" y="84"/>
                </a:lnTo>
                <a:lnTo>
                  <a:pt x="47" y="84"/>
                </a:lnTo>
                <a:lnTo>
                  <a:pt x="46" y="84"/>
                </a:lnTo>
                <a:lnTo>
                  <a:pt x="44" y="84"/>
                </a:lnTo>
                <a:lnTo>
                  <a:pt x="43" y="84"/>
                </a:lnTo>
                <a:lnTo>
                  <a:pt x="42" y="84"/>
                </a:lnTo>
                <a:lnTo>
                  <a:pt x="41" y="84"/>
                </a:lnTo>
                <a:lnTo>
                  <a:pt x="38" y="84"/>
                </a:lnTo>
                <a:lnTo>
                  <a:pt x="37" y="84"/>
                </a:lnTo>
                <a:lnTo>
                  <a:pt x="36" y="85"/>
                </a:lnTo>
                <a:lnTo>
                  <a:pt x="35" y="85"/>
                </a:lnTo>
                <a:lnTo>
                  <a:pt x="33" y="85"/>
                </a:lnTo>
                <a:lnTo>
                  <a:pt x="32" y="85"/>
                </a:lnTo>
                <a:lnTo>
                  <a:pt x="31" y="85"/>
                </a:lnTo>
                <a:lnTo>
                  <a:pt x="30" y="85"/>
                </a:lnTo>
                <a:lnTo>
                  <a:pt x="29" y="85"/>
                </a:lnTo>
                <a:lnTo>
                  <a:pt x="26" y="85"/>
                </a:lnTo>
                <a:lnTo>
                  <a:pt x="22" y="86"/>
                </a:lnTo>
                <a:lnTo>
                  <a:pt x="22" y="85"/>
                </a:lnTo>
                <a:lnTo>
                  <a:pt x="19" y="81"/>
                </a:lnTo>
                <a:lnTo>
                  <a:pt x="19" y="80"/>
                </a:lnTo>
                <a:lnTo>
                  <a:pt x="19" y="79"/>
                </a:lnTo>
                <a:lnTo>
                  <a:pt x="18" y="78"/>
                </a:lnTo>
                <a:lnTo>
                  <a:pt x="17" y="76"/>
                </a:lnTo>
                <a:lnTo>
                  <a:pt x="17" y="75"/>
                </a:lnTo>
                <a:lnTo>
                  <a:pt x="17" y="73"/>
                </a:lnTo>
                <a:lnTo>
                  <a:pt x="17" y="71"/>
                </a:lnTo>
                <a:lnTo>
                  <a:pt x="17" y="69"/>
                </a:lnTo>
                <a:lnTo>
                  <a:pt x="16" y="67"/>
                </a:lnTo>
                <a:lnTo>
                  <a:pt x="15" y="66"/>
                </a:lnTo>
                <a:lnTo>
                  <a:pt x="16" y="66"/>
                </a:lnTo>
                <a:lnTo>
                  <a:pt x="15" y="66"/>
                </a:lnTo>
                <a:lnTo>
                  <a:pt x="15" y="64"/>
                </a:lnTo>
                <a:lnTo>
                  <a:pt x="16" y="62"/>
                </a:lnTo>
                <a:lnTo>
                  <a:pt x="16" y="61"/>
                </a:lnTo>
                <a:lnTo>
                  <a:pt x="16" y="60"/>
                </a:lnTo>
                <a:lnTo>
                  <a:pt x="16" y="59"/>
                </a:lnTo>
                <a:lnTo>
                  <a:pt x="16" y="58"/>
                </a:lnTo>
                <a:lnTo>
                  <a:pt x="18" y="57"/>
                </a:lnTo>
                <a:lnTo>
                  <a:pt x="18" y="56"/>
                </a:lnTo>
                <a:lnTo>
                  <a:pt x="16" y="55"/>
                </a:lnTo>
                <a:lnTo>
                  <a:pt x="16" y="54"/>
                </a:lnTo>
                <a:lnTo>
                  <a:pt x="16" y="52"/>
                </a:lnTo>
                <a:lnTo>
                  <a:pt x="14" y="50"/>
                </a:lnTo>
                <a:lnTo>
                  <a:pt x="14" y="49"/>
                </a:lnTo>
                <a:lnTo>
                  <a:pt x="13" y="47"/>
                </a:lnTo>
                <a:lnTo>
                  <a:pt x="12" y="45"/>
                </a:lnTo>
                <a:lnTo>
                  <a:pt x="11" y="43"/>
                </a:lnTo>
                <a:lnTo>
                  <a:pt x="11" y="41"/>
                </a:lnTo>
                <a:lnTo>
                  <a:pt x="10" y="40"/>
                </a:lnTo>
                <a:lnTo>
                  <a:pt x="10" y="38"/>
                </a:lnTo>
                <a:lnTo>
                  <a:pt x="9" y="35"/>
                </a:lnTo>
                <a:lnTo>
                  <a:pt x="9" y="34"/>
                </a:lnTo>
                <a:lnTo>
                  <a:pt x="9" y="33"/>
                </a:lnTo>
                <a:lnTo>
                  <a:pt x="8" y="33"/>
                </a:lnTo>
                <a:lnTo>
                  <a:pt x="8" y="31"/>
                </a:lnTo>
                <a:lnTo>
                  <a:pt x="8" y="30"/>
                </a:lnTo>
                <a:lnTo>
                  <a:pt x="7" y="27"/>
                </a:lnTo>
                <a:lnTo>
                  <a:pt x="6" y="26"/>
                </a:lnTo>
                <a:lnTo>
                  <a:pt x="6" y="24"/>
                </a:lnTo>
                <a:lnTo>
                  <a:pt x="6" y="23"/>
                </a:lnTo>
                <a:lnTo>
                  <a:pt x="5" y="22"/>
                </a:lnTo>
                <a:lnTo>
                  <a:pt x="5" y="21"/>
                </a:lnTo>
                <a:lnTo>
                  <a:pt x="4" y="19"/>
                </a:lnTo>
                <a:lnTo>
                  <a:pt x="4" y="18"/>
                </a:lnTo>
                <a:lnTo>
                  <a:pt x="3" y="16"/>
                </a:lnTo>
                <a:lnTo>
                  <a:pt x="3" y="15"/>
                </a:lnTo>
                <a:lnTo>
                  <a:pt x="3" y="14"/>
                </a:lnTo>
                <a:lnTo>
                  <a:pt x="2" y="13"/>
                </a:lnTo>
                <a:lnTo>
                  <a:pt x="2" y="12"/>
                </a:lnTo>
                <a:lnTo>
                  <a:pt x="1" y="10"/>
                </a:lnTo>
                <a:lnTo>
                  <a:pt x="1" y="8"/>
                </a:lnTo>
                <a:lnTo>
                  <a:pt x="1" y="7"/>
                </a:lnTo>
                <a:lnTo>
                  <a:pt x="0" y="5"/>
                </a:lnTo>
                <a:lnTo>
                  <a:pt x="2" y="5"/>
                </a:lnTo>
                <a:lnTo>
                  <a:pt x="4" y="5"/>
                </a:lnTo>
                <a:lnTo>
                  <a:pt x="5" y="5"/>
                </a:lnTo>
                <a:lnTo>
                  <a:pt x="6" y="5"/>
                </a:lnTo>
                <a:lnTo>
                  <a:pt x="6" y="4"/>
                </a:lnTo>
                <a:lnTo>
                  <a:pt x="10" y="4"/>
                </a:lnTo>
                <a:lnTo>
                  <a:pt x="11" y="4"/>
                </a:lnTo>
                <a:lnTo>
                  <a:pt x="12" y="4"/>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86" name="Freeform 676"/>
          <p:cNvSpPr>
            <a:spLocks/>
          </p:cNvSpPr>
          <p:nvPr/>
        </p:nvSpPr>
        <p:spPr bwMode="auto">
          <a:xfrm>
            <a:off x="6227763" y="3773488"/>
            <a:ext cx="679450" cy="528637"/>
          </a:xfrm>
          <a:custGeom>
            <a:avLst/>
            <a:gdLst>
              <a:gd name="T0" fmla="*/ 2147483647 w 76"/>
              <a:gd name="T1" fmla="*/ 2147483647 h 59"/>
              <a:gd name="T2" fmla="*/ 2147483647 w 76"/>
              <a:gd name="T3" fmla="*/ 2147483647 h 59"/>
              <a:gd name="T4" fmla="*/ 2147483647 w 76"/>
              <a:gd name="T5" fmla="*/ 2147483647 h 59"/>
              <a:gd name="T6" fmla="*/ 2147483647 w 76"/>
              <a:gd name="T7" fmla="*/ 2147483647 h 59"/>
              <a:gd name="T8" fmla="*/ 2147483647 w 76"/>
              <a:gd name="T9" fmla="*/ 2147483647 h 59"/>
              <a:gd name="T10" fmla="*/ 2147483647 w 76"/>
              <a:gd name="T11" fmla="*/ 2147483647 h 59"/>
              <a:gd name="T12" fmla="*/ 2147483647 w 76"/>
              <a:gd name="T13" fmla="*/ 2147483647 h 59"/>
              <a:gd name="T14" fmla="*/ 2147483647 w 76"/>
              <a:gd name="T15" fmla="*/ 2147483647 h 59"/>
              <a:gd name="T16" fmla="*/ 2147483647 w 76"/>
              <a:gd name="T17" fmla="*/ 2147483647 h 59"/>
              <a:gd name="T18" fmla="*/ 2147483647 w 76"/>
              <a:gd name="T19" fmla="*/ 2147483647 h 59"/>
              <a:gd name="T20" fmla="*/ 2147483647 w 76"/>
              <a:gd name="T21" fmla="*/ 2147483647 h 59"/>
              <a:gd name="T22" fmla="*/ 2147483647 w 76"/>
              <a:gd name="T23" fmla="*/ 2147483647 h 59"/>
              <a:gd name="T24" fmla="*/ 2147483647 w 76"/>
              <a:gd name="T25" fmla="*/ 2147483647 h 59"/>
              <a:gd name="T26" fmla="*/ 2147483647 w 76"/>
              <a:gd name="T27" fmla="*/ 2147483647 h 59"/>
              <a:gd name="T28" fmla="*/ 2147483647 w 76"/>
              <a:gd name="T29" fmla="*/ 2147483647 h 59"/>
              <a:gd name="T30" fmla="*/ 2147483647 w 76"/>
              <a:gd name="T31" fmla="*/ 2147483647 h 59"/>
              <a:gd name="T32" fmla="*/ 2147483647 w 76"/>
              <a:gd name="T33" fmla="*/ 2147483647 h 59"/>
              <a:gd name="T34" fmla="*/ 2147483647 w 76"/>
              <a:gd name="T35" fmla="*/ 2147483647 h 59"/>
              <a:gd name="T36" fmla="*/ 2147483647 w 76"/>
              <a:gd name="T37" fmla="*/ 2147483647 h 59"/>
              <a:gd name="T38" fmla="*/ 2147483647 w 76"/>
              <a:gd name="T39" fmla="*/ 2147483647 h 59"/>
              <a:gd name="T40" fmla="*/ 2147483647 w 76"/>
              <a:gd name="T41" fmla="*/ 2147483647 h 59"/>
              <a:gd name="T42" fmla="*/ 2147483647 w 76"/>
              <a:gd name="T43" fmla="*/ 2147483647 h 59"/>
              <a:gd name="T44" fmla="*/ 2147483647 w 76"/>
              <a:gd name="T45" fmla="*/ 2147483647 h 59"/>
              <a:gd name="T46" fmla="*/ 2147483647 w 76"/>
              <a:gd name="T47" fmla="*/ 2147483647 h 59"/>
              <a:gd name="T48" fmla="*/ 2147483647 w 76"/>
              <a:gd name="T49" fmla="*/ 2147483647 h 59"/>
              <a:gd name="T50" fmla="*/ 2147483647 w 76"/>
              <a:gd name="T51" fmla="*/ 2147483647 h 59"/>
              <a:gd name="T52" fmla="*/ 2147483647 w 76"/>
              <a:gd name="T53" fmla="*/ 2147483647 h 59"/>
              <a:gd name="T54" fmla="*/ 2147483647 w 76"/>
              <a:gd name="T55" fmla="*/ 2147483647 h 59"/>
              <a:gd name="T56" fmla="*/ 2147483647 w 76"/>
              <a:gd name="T57" fmla="*/ 2147483647 h 59"/>
              <a:gd name="T58" fmla="*/ 2147483647 w 76"/>
              <a:gd name="T59" fmla="*/ 2147483647 h 59"/>
              <a:gd name="T60" fmla="*/ 2147483647 w 76"/>
              <a:gd name="T61" fmla="*/ 2147483647 h 59"/>
              <a:gd name="T62" fmla="*/ 2147483647 w 76"/>
              <a:gd name="T63" fmla="*/ 0 h 59"/>
              <a:gd name="T64" fmla="*/ 2147483647 w 76"/>
              <a:gd name="T65" fmla="*/ 0 h 59"/>
              <a:gd name="T66" fmla="*/ 2147483647 w 76"/>
              <a:gd name="T67" fmla="*/ 2147483647 h 59"/>
              <a:gd name="T68" fmla="*/ 2147483647 w 76"/>
              <a:gd name="T69" fmla="*/ 2147483647 h 59"/>
              <a:gd name="T70" fmla="*/ 2147483647 w 76"/>
              <a:gd name="T71" fmla="*/ 2147483647 h 59"/>
              <a:gd name="T72" fmla="*/ 2147483647 w 76"/>
              <a:gd name="T73" fmla="*/ 2147483647 h 59"/>
              <a:gd name="T74" fmla="*/ 2147483647 w 76"/>
              <a:gd name="T75" fmla="*/ 2147483647 h 59"/>
              <a:gd name="T76" fmla="*/ 2147483647 w 76"/>
              <a:gd name="T77" fmla="*/ 2147483647 h 59"/>
              <a:gd name="T78" fmla="*/ 2147483647 w 76"/>
              <a:gd name="T79" fmla="*/ 2147483647 h 59"/>
              <a:gd name="T80" fmla="*/ 2147483647 w 76"/>
              <a:gd name="T81" fmla="*/ 2147483647 h 59"/>
              <a:gd name="T82" fmla="*/ 0 w 76"/>
              <a:gd name="T83" fmla="*/ 2147483647 h 59"/>
              <a:gd name="T84" fmla="*/ 2147483647 w 76"/>
              <a:gd name="T85" fmla="*/ 2147483647 h 59"/>
              <a:gd name="T86" fmla="*/ 2147483647 w 76"/>
              <a:gd name="T87" fmla="*/ 2147483647 h 59"/>
              <a:gd name="T88" fmla="*/ 2147483647 w 76"/>
              <a:gd name="T89" fmla="*/ 2147483647 h 59"/>
              <a:gd name="T90" fmla="*/ 2147483647 w 76"/>
              <a:gd name="T91" fmla="*/ 2147483647 h 59"/>
              <a:gd name="T92" fmla="*/ 2147483647 w 76"/>
              <a:gd name="T93" fmla="*/ 2147483647 h 5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6"/>
              <a:gd name="T142" fmla="*/ 0 h 59"/>
              <a:gd name="T143" fmla="*/ 76 w 76"/>
              <a:gd name="T144" fmla="*/ 59 h 5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6" h="59">
                <a:moveTo>
                  <a:pt x="13" y="25"/>
                </a:moveTo>
                <a:lnTo>
                  <a:pt x="13" y="26"/>
                </a:lnTo>
                <a:lnTo>
                  <a:pt x="14" y="26"/>
                </a:lnTo>
                <a:lnTo>
                  <a:pt x="17" y="28"/>
                </a:lnTo>
                <a:lnTo>
                  <a:pt x="19" y="30"/>
                </a:lnTo>
                <a:lnTo>
                  <a:pt x="20" y="31"/>
                </a:lnTo>
                <a:lnTo>
                  <a:pt x="21" y="32"/>
                </a:lnTo>
                <a:lnTo>
                  <a:pt x="22" y="32"/>
                </a:lnTo>
                <a:lnTo>
                  <a:pt x="23" y="33"/>
                </a:lnTo>
                <a:lnTo>
                  <a:pt x="26" y="36"/>
                </a:lnTo>
                <a:lnTo>
                  <a:pt x="27" y="37"/>
                </a:lnTo>
                <a:lnTo>
                  <a:pt x="27" y="38"/>
                </a:lnTo>
                <a:lnTo>
                  <a:pt x="29" y="39"/>
                </a:lnTo>
                <a:lnTo>
                  <a:pt x="29" y="40"/>
                </a:lnTo>
                <a:lnTo>
                  <a:pt x="31" y="41"/>
                </a:lnTo>
                <a:lnTo>
                  <a:pt x="32" y="41"/>
                </a:lnTo>
                <a:lnTo>
                  <a:pt x="33" y="42"/>
                </a:lnTo>
                <a:lnTo>
                  <a:pt x="34" y="43"/>
                </a:lnTo>
                <a:lnTo>
                  <a:pt x="36" y="47"/>
                </a:lnTo>
                <a:lnTo>
                  <a:pt x="36" y="49"/>
                </a:lnTo>
                <a:lnTo>
                  <a:pt x="36" y="50"/>
                </a:lnTo>
                <a:lnTo>
                  <a:pt x="37" y="50"/>
                </a:lnTo>
                <a:lnTo>
                  <a:pt x="38" y="50"/>
                </a:lnTo>
                <a:lnTo>
                  <a:pt x="41" y="54"/>
                </a:lnTo>
                <a:lnTo>
                  <a:pt x="41" y="55"/>
                </a:lnTo>
                <a:lnTo>
                  <a:pt x="41" y="56"/>
                </a:lnTo>
                <a:lnTo>
                  <a:pt x="42" y="58"/>
                </a:lnTo>
                <a:lnTo>
                  <a:pt x="44" y="58"/>
                </a:lnTo>
                <a:lnTo>
                  <a:pt x="46" y="59"/>
                </a:lnTo>
                <a:lnTo>
                  <a:pt x="46" y="58"/>
                </a:lnTo>
                <a:lnTo>
                  <a:pt x="48" y="56"/>
                </a:lnTo>
                <a:lnTo>
                  <a:pt x="49" y="55"/>
                </a:lnTo>
                <a:lnTo>
                  <a:pt x="47" y="54"/>
                </a:lnTo>
                <a:lnTo>
                  <a:pt x="46" y="52"/>
                </a:lnTo>
                <a:lnTo>
                  <a:pt x="49" y="54"/>
                </a:lnTo>
                <a:lnTo>
                  <a:pt x="51" y="53"/>
                </a:lnTo>
                <a:lnTo>
                  <a:pt x="52" y="51"/>
                </a:lnTo>
                <a:lnTo>
                  <a:pt x="50" y="49"/>
                </a:lnTo>
                <a:lnTo>
                  <a:pt x="52" y="49"/>
                </a:lnTo>
                <a:lnTo>
                  <a:pt x="53" y="49"/>
                </a:lnTo>
                <a:lnTo>
                  <a:pt x="54" y="48"/>
                </a:lnTo>
                <a:lnTo>
                  <a:pt x="56" y="46"/>
                </a:lnTo>
                <a:lnTo>
                  <a:pt x="58" y="45"/>
                </a:lnTo>
                <a:lnTo>
                  <a:pt x="60" y="42"/>
                </a:lnTo>
                <a:lnTo>
                  <a:pt x="62" y="41"/>
                </a:lnTo>
                <a:lnTo>
                  <a:pt x="64" y="38"/>
                </a:lnTo>
                <a:lnTo>
                  <a:pt x="63" y="37"/>
                </a:lnTo>
                <a:lnTo>
                  <a:pt x="66" y="36"/>
                </a:lnTo>
                <a:lnTo>
                  <a:pt x="68" y="34"/>
                </a:lnTo>
                <a:lnTo>
                  <a:pt x="69" y="29"/>
                </a:lnTo>
                <a:lnTo>
                  <a:pt x="70" y="24"/>
                </a:lnTo>
                <a:lnTo>
                  <a:pt x="73" y="20"/>
                </a:lnTo>
                <a:lnTo>
                  <a:pt x="76" y="18"/>
                </a:lnTo>
                <a:lnTo>
                  <a:pt x="76" y="17"/>
                </a:lnTo>
                <a:lnTo>
                  <a:pt x="74" y="16"/>
                </a:lnTo>
                <a:lnTo>
                  <a:pt x="70" y="13"/>
                </a:lnTo>
                <a:lnTo>
                  <a:pt x="68" y="11"/>
                </a:lnTo>
                <a:lnTo>
                  <a:pt x="67" y="11"/>
                </a:lnTo>
                <a:lnTo>
                  <a:pt x="63" y="8"/>
                </a:lnTo>
                <a:lnTo>
                  <a:pt x="62" y="7"/>
                </a:lnTo>
                <a:lnTo>
                  <a:pt x="60" y="6"/>
                </a:lnTo>
                <a:lnTo>
                  <a:pt x="59" y="6"/>
                </a:lnTo>
                <a:lnTo>
                  <a:pt x="57" y="4"/>
                </a:lnTo>
                <a:lnTo>
                  <a:pt x="55" y="3"/>
                </a:lnTo>
                <a:lnTo>
                  <a:pt x="54" y="3"/>
                </a:lnTo>
                <a:lnTo>
                  <a:pt x="52" y="3"/>
                </a:lnTo>
                <a:lnTo>
                  <a:pt x="51" y="4"/>
                </a:lnTo>
                <a:lnTo>
                  <a:pt x="46" y="4"/>
                </a:lnTo>
                <a:lnTo>
                  <a:pt x="44" y="5"/>
                </a:lnTo>
                <a:lnTo>
                  <a:pt x="42" y="5"/>
                </a:lnTo>
                <a:lnTo>
                  <a:pt x="38" y="6"/>
                </a:lnTo>
                <a:lnTo>
                  <a:pt x="38" y="3"/>
                </a:lnTo>
                <a:lnTo>
                  <a:pt x="37" y="2"/>
                </a:lnTo>
                <a:lnTo>
                  <a:pt x="36" y="1"/>
                </a:lnTo>
                <a:lnTo>
                  <a:pt x="34" y="1"/>
                </a:lnTo>
                <a:lnTo>
                  <a:pt x="33" y="0"/>
                </a:lnTo>
                <a:lnTo>
                  <a:pt x="34" y="0"/>
                </a:lnTo>
                <a:lnTo>
                  <a:pt x="32" y="0"/>
                </a:lnTo>
                <a:lnTo>
                  <a:pt x="30" y="0"/>
                </a:lnTo>
                <a:lnTo>
                  <a:pt x="29" y="0"/>
                </a:lnTo>
                <a:lnTo>
                  <a:pt x="26" y="1"/>
                </a:lnTo>
                <a:lnTo>
                  <a:pt x="23" y="1"/>
                </a:lnTo>
                <a:lnTo>
                  <a:pt x="22" y="1"/>
                </a:lnTo>
                <a:lnTo>
                  <a:pt x="21" y="1"/>
                </a:lnTo>
                <a:lnTo>
                  <a:pt x="19" y="1"/>
                </a:lnTo>
                <a:lnTo>
                  <a:pt x="18" y="2"/>
                </a:lnTo>
                <a:lnTo>
                  <a:pt x="17" y="2"/>
                </a:lnTo>
                <a:lnTo>
                  <a:pt x="16" y="2"/>
                </a:lnTo>
                <a:lnTo>
                  <a:pt x="15" y="2"/>
                </a:lnTo>
                <a:lnTo>
                  <a:pt x="13" y="2"/>
                </a:lnTo>
                <a:lnTo>
                  <a:pt x="11" y="3"/>
                </a:lnTo>
                <a:lnTo>
                  <a:pt x="10" y="4"/>
                </a:lnTo>
                <a:lnTo>
                  <a:pt x="9" y="4"/>
                </a:lnTo>
                <a:lnTo>
                  <a:pt x="8" y="6"/>
                </a:lnTo>
                <a:lnTo>
                  <a:pt x="6" y="6"/>
                </a:lnTo>
                <a:lnTo>
                  <a:pt x="4" y="7"/>
                </a:lnTo>
                <a:lnTo>
                  <a:pt x="2" y="8"/>
                </a:lnTo>
                <a:lnTo>
                  <a:pt x="2" y="9"/>
                </a:lnTo>
                <a:lnTo>
                  <a:pt x="1" y="11"/>
                </a:lnTo>
                <a:lnTo>
                  <a:pt x="0" y="14"/>
                </a:lnTo>
                <a:lnTo>
                  <a:pt x="1" y="15"/>
                </a:lnTo>
                <a:lnTo>
                  <a:pt x="3" y="16"/>
                </a:lnTo>
                <a:lnTo>
                  <a:pt x="4" y="17"/>
                </a:lnTo>
                <a:lnTo>
                  <a:pt x="5" y="17"/>
                </a:lnTo>
                <a:lnTo>
                  <a:pt x="6" y="18"/>
                </a:lnTo>
                <a:lnTo>
                  <a:pt x="6" y="17"/>
                </a:lnTo>
                <a:lnTo>
                  <a:pt x="8" y="17"/>
                </a:lnTo>
                <a:lnTo>
                  <a:pt x="8" y="19"/>
                </a:lnTo>
                <a:lnTo>
                  <a:pt x="10" y="21"/>
                </a:lnTo>
                <a:lnTo>
                  <a:pt x="10" y="22"/>
                </a:lnTo>
                <a:lnTo>
                  <a:pt x="12" y="23"/>
                </a:lnTo>
                <a:lnTo>
                  <a:pt x="13" y="25"/>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87" name="Freeform 675"/>
          <p:cNvSpPr>
            <a:spLocks/>
          </p:cNvSpPr>
          <p:nvPr/>
        </p:nvSpPr>
        <p:spPr bwMode="auto">
          <a:xfrm>
            <a:off x="2530475" y="2162175"/>
            <a:ext cx="930275" cy="769938"/>
          </a:xfrm>
          <a:custGeom>
            <a:avLst/>
            <a:gdLst>
              <a:gd name="T0" fmla="*/ 2147483647 w 104"/>
              <a:gd name="T1" fmla="*/ 2147483647 h 86"/>
              <a:gd name="T2" fmla="*/ 2147483647 w 104"/>
              <a:gd name="T3" fmla="*/ 2147483647 h 86"/>
              <a:gd name="T4" fmla="*/ 2147483647 w 104"/>
              <a:gd name="T5" fmla="*/ 2147483647 h 86"/>
              <a:gd name="T6" fmla="*/ 2147483647 w 104"/>
              <a:gd name="T7" fmla="*/ 2147483647 h 86"/>
              <a:gd name="T8" fmla="*/ 2147483647 w 104"/>
              <a:gd name="T9" fmla="*/ 2147483647 h 86"/>
              <a:gd name="T10" fmla="*/ 2147483647 w 104"/>
              <a:gd name="T11" fmla="*/ 2147483647 h 86"/>
              <a:gd name="T12" fmla="*/ 2147483647 w 104"/>
              <a:gd name="T13" fmla="*/ 2147483647 h 86"/>
              <a:gd name="T14" fmla="*/ 2147483647 w 104"/>
              <a:gd name="T15" fmla="*/ 2147483647 h 86"/>
              <a:gd name="T16" fmla="*/ 2147483647 w 104"/>
              <a:gd name="T17" fmla="*/ 2147483647 h 86"/>
              <a:gd name="T18" fmla="*/ 2147483647 w 104"/>
              <a:gd name="T19" fmla="*/ 2147483647 h 86"/>
              <a:gd name="T20" fmla="*/ 2147483647 w 104"/>
              <a:gd name="T21" fmla="*/ 2147483647 h 86"/>
              <a:gd name="T22" fmla="*/ 2147483647 w 104"/>
              <a:gd name="T23" fmla="*/ 2147483647 h 86"/>
              <a:gd name="T24" fmla="*/ 2147483647 w 104"/>
              <a:gd name="T25" fmla="*/ 2147483647 h 86"/>
              <a:gd name="T26" fmla="*/ 2147483647 w 104"/>
              <a:gd name="T27" fmla="*/ 2147483647 h 86"/>
              <a:gd name="T28" fmla="*/ 2147483647 w 104"/>
              <a:gd name="T29" fmla="*/ 2147483647 h 86"/>
              <a:gd name="T30" fmla="*/ 2147483647 w 104"/>
              <a:gd name="T31" fmla="*/ 2147483647 h 86"/>
              <a:gd name="T32" fmla="*/ 2147483647 w 104"/>
              <a:gd name="T33" fmla="*/ 2147483647 h 86"/>
              <a:gd name="T34" fmla="*/ 2147483647 w 104"/>
              <a:gd name="T35" fmla="*/ 2147483647 h 86"/>
              <a:gd name="T36" fmla="*/ 2147483647 w 104"/>
              <a:gd name="T37" fmla="*/ 2147483647 h 86"/>
              <a:gd name="T38" fmla="*/ 2147483647 w 104"/>
              <a:gd name="T39" fmla="*/ 2147483647 h 86"/>
              <a:gd name="T40" fmla="*/ 2147483647 w 104"/>
              <a:gd name="T41" fmla="*/ 2147483647 h 86"/>
              <a:gd name="T42" fmla="*/ 2147483647 w 104"/>
              <a:gd name="T43" fmla="*/ 2147483647 h 86"/>
              <a:gd name="T44" fmla="*/ 2147483647 w 104"/>
              <a:gd name="T45" fmla="*/ 0 h 86"/>
              <a:gd name="T46" fmla="*/ 2147483647 w 104"/>
              <a:gd name="T47" fmla="*/ 2147483647 h 86"/>
              <a:gd name="T48" fmla="*/ 2147483647 w 104"/>
              <a:gd name="T49" fmla="*/ 2147483647 h 86"/>
              <a:gd name="T50" fmla="*/ 2147483647 w 104"/>
              <a:gd name="T51" fmla="*/ 2147483647 h 86"/>
              <a:gd name="T52" fmla="*/ 2147483647 w 104"/>
              <a:gd name="T53" fmla="*/ 2147483647 h 86"/>
              <a:gd name="T54" fmla="*/ 2147483647 w 104"/>
              <a:gd name="T55" fmla="*/ 2147483647 h 86"/>
              <a:gd name="T56" fmla="*/ 2147483647 w 104"/>
              <a:gd name="T57" fmla="*/ 2147483647 h 86"/>
              <a:gd name="T58" fmla="*/ 2147483647 w 104"/>
              <a:gd name="T59" fmla="*/ 2147483647 h 86"/>
              <a:gd name="T60" fmla="*/ 2147483647 w 104"/>
              <a:gd name="T61" fmla="*/ 2147483647 h 86"/>
              <a:gd name="T62" fmla="*/ 2147483647 w 104"/>
              <a:gd name="T63" fmla="*/ 2147483647 h 86"/>
              <a:gd name="T64" fmla="*/ 2147483647 w 104"/>
              <a:gd name="T65" fmla="*/ 2147483647 h 86"/>
              <a:gd name="T66" fmla="*/ 2147483647 w 104"/>
              <a:gd name="T67" fmla="*/ 2147483647 h 86"/>
              <a:gd name="T68" fmla="*/ 2147483647 w 104"/>
              <a:gd name="T69" fmla="*/ 2147483647 h 86"/>
              <a:gd name="T70" fmla="*/ 2147483647 w 104"/>
              <a:gd name="T71" fmla="*/ 2147483647 h 86"/>
              <a:gd name="T72" fmla="*/ 2147483647 w 104"/>
              <a:gd name="T73" fmla="*/ 2147483647 h 86"/>
              <a:gd name="T74" fmla="*/ 2147483647 w 104"/>
              <a:gd name="T75" fmla="*/ 2147483647 h 86"/>
              <a:gd name="T76" fmla="*/ 2147483647 w 104"/>
              <a:gd name="T77" fmla="*/ 2147483647 h 86"/>
              <a:gd name="T78" fmla="*/ 2147483647 w 104"/>
              <a:gd name="T79" fmla="*/ 2147483647 h 86"/>
              <a:gd name="T80" fmla="*/ 2147483647 w 104"/>
              <a:gd name="T81" fmla="*/ 2147483647 h 86"/>
              <a:gd name="T82" fmla="*/ 2147483647 w 104"/>
              <a:gd name="T83" fmla="*/ 2147483647 h 86"/>
              <a:gd name="T84" fmla="*/ 2147483647 w 104"/>
              <a:gd name="T85" fmla="*/ 2147483647 h 86"/>
              <a:gd name="T86" fmla="*/ 2147483647 w 104"/>
              <a:gd name="T87" fmla="*/ 2147483647 h 86"/>
              <a:gd name="T88" fmla="*/ 2147483647 w 104"/>
              <a:gd name="T89" fmla="*/ 2147483647 h 86"/>
              <a:gd name="T90" fmla="*/ 2147483647 w 104"/>
              <a:gd name="T91" fmla="*/ 2147483647 h 86"/>
              <a:gd name="T92" fmla="*/ 2147483647 w 104"/>
              <a:gd name="T93" fmla="*/ 2147483647 h 86"/>
              <a:gd name="T94" fmla="*/ 2147483647 w 104"/>
              <a:gd name="T95" fmla="*/ 2147483647 h 86"/>
              <a:gd name="T96" fmla="*/ 2147483647 w 104"/>
              <a:gd name="T97" fmla="*/ 2147483647 h 86"/>
              <a:gd name="T98" fmla="*/ 2147483647 w 104"/>
              <a:gd name="T99" fmla="*/ 2147483647 h 86"/>
              <a:gd name="T100" fmla="*/ 2147483647 w 104"/>
              <a:gd name="T101" fmla="*/ 2147483647 h 86"/>
              <a:gd name="T102" fmla="*/ 2147483647 w 104"/>
              <a:gd name="T103" fmla="*/ 2147483647 h 86"/>
              <a:gd name="T104" fmla="*/ 2147483647 w 104"/>
              <a:gd name="T105" fmla="*/ 2147483647 h 86"/>
              <a:gd name="T106" fmla="*/ 2147483647 w 104"/>
              <a:gd name="T107" fmla="*/ 2147483647 h 86"/>
              <a:gd name="T108" fmla="*/ 2147483647 w 104"/>
              <a:gd name="T109" fmla="*/ 2147483647 h 86"/>
              <a:gd name="T110" fmla="*/ 2147483647 w 104"/>
              <a:gd name="T111" fmla="*/ 2147483647 h 86"/>
              <a:gd name="T112" fmla="*/ 2147483647 w 104"/>
              <a:gd name="T113" fmla="*/ 2147483647 h 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4"/>
              <a:gd name="T172" fmla="*/ 0 h 86"/>
              <a:gd name="T173" fmla="*/ 104 w 104"/>
              <a:gd name="T174" fmla="*/ 86 h 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4" h="86">
                <a:moveTo>
                  <a:pt x="67" y="84"/>
                </a:moveTo>
                <a:lnTo>
                  <a:pt x="66" y="84"/>
                </a:lnTo>
                <a:lnTo>
                  <a:pt x="65" y="83"/>
                </a:lnTo>
                <a:lnTo>
                  <a:pt x="60" y="83"/>
                </a:lnTo>
                <a:lnTo>
                  <a:pt x="59" y="83"/>
                </a:lnTo>
                <a:lnTo>
                  <a:pt x="53" y="82"/>
                </a:lnTo>
                <a:lnTo>
                  <a:pt x="52" y="82"/>
                </a:lnTo>
                <a:lnTo>
                  <a:pt x="49" y="82"/>
                </a:lnTo>
                <a:lnTo>
                  <a:pt x="44" y="82"/>
                </a:lnTo>
                <a:lnTo>
                  <a:pt x="41" y="81"/>
                </a:lnTo>
                <a:lnTo>
                  <a:pt x="32" y="80"/>
                </a:lnTo>
                <a:lnTo>
                  <a:pt x="28" y="80"/>
                </a:lnTo>
                <a:lnTo>
                  <a:pt x="22" y="79"/>
                </a:lnTo>
                <a:lnTo>
                  <a:pt x="21" y="79"/>
                </a:lnTo>
                <a:lnTo>
                  <a:pt x="15" y="78"/>
                </a:lnTo>
                <a:lnTo>
                  <a:pt x="14" y="78"/>
                </a:lnTo>
                <a:lnTo>
                  <a:pt x="11" y="78"/>
                </a:lnTo>
                <a:lnTo>
                  <a:pt x="0" y="77"/>
                </a:lnTo>
                <a:lnTo>
                  <a:pt x="1" y="72"/>
                </a:lnTo>
                <a:lnTo>
                  <a:pt x="1" y="68"/>
                </a:lnTo>
                <a:lnTo>
                  <a:pt x="1" y="67"/>
                </a:lnTo>
                <a:lnTo>
                  <a:pt x="1" y="65"/>
                </a:lnTo>
                <a:lnTo>
                  <a:pt x="2" y="62"/>
                </a:lnTo>
                <a:lnTo>
                  <a:pt x="2" y="61"/>
                </a:lnTo>
                <a:lnTo>
                  <a:pt x="2" y="57"/>
                </a:lnTo>
                <a:lnTo>
                  <a:pt x="3" y="55"/>
                </a:lnTo>
                <a:lnTo>
                  <a:pt x="4" y="48"/>
                </a:lnTo>
                <a:lnTo>
                  <a:pt x="4" y="43"/>
                </a:lnTo>
                <a:lnTo>
                  <a:pt x="5" y="38"/>
                </a:lnTo>
                <a:lnTo>
                  <a:pt x="5" y="37"/>
                </a:lnTo>
                <a:lnTo>
                  <a:pt x="6" y="34"/>
                </a:lnTo>
                <a:lnTo>
                  <a:pt x="6" y="32"/>
                </a:lnTo>
                <a:lnTo>
                  <a:pt x="6" y="30"/>
                </a:lnTo>
                <a:lnTo>
                  <a:pt x="6" y="29"/>
                </a:lnTo>
                <a:lnTo>
                  <a:pt x="7" y="24"/>
                </a:lnTo>
                <a:lnTo>
                  <a:pt x="7" y="22"/>
                </a:lnTo>
                <a:lnTo>
                  <a:pt x="7" y="20"/>
                </a:lnTo>
                <a:lnTo>
                  <a:pt x="8" y="17"/>
                </a:lnTo>
                <a:lnTo>
                  <a:pt x="8" y="15"/>
                </a:lnTo>
                <a:lnTo>
                  <a:pt x="8" y="10"/>
                </a:lnTo>
                <a:lnTo>
                  <a:pt x="9" y="10"/>
                </a:lnTo>
                <a:lnTo>
                  <a:pt x="9" y="7"/>
                </a:lnTo>
                <a:lnTo>
                  <a:pt x="10" y="0"/>
                </a:lnTo>
                <a:lnTo>
                  <a:pt x="18" y="2"/>
                </a:lnTo>
                <a:lnTo>
                  <a:pt x="24" y="2"/>
                </a:lnTo>
                <a:lnTo>
                  <a:pt x="26" y="2"/>
                </a:lnTo>
                <a:lnTo>
                  <a:pt x="27" y="2"/>
                </a:lnTo>
                <a:lnTo>
                  <a:pt x="36" y="3"/>
                </a:lnTo>
                <a:lnTo>
                  <a:pt x="37" y="4"/>
                </a:lnTo>
                <a:lnTo>
                  <a:pt x="42" y="4"/>
                </a:lnTo>
                <a:lnTo>
                  <a:pt x="44" y="4"/>
                </a:lnTo>
                <a:lnTo>
                  <a:pt x="46" y="5"/>
                </a:lnTo>
                <a:lnTo>
                  <a:pt x="47" y="5"/>
                </a:lnTo>
                <a:lnTo>
                  <a:pt x="52" y="5"/>
                </a:lnTo>
                <a:lnTo>
                  <a:pt x="63" y="6"/>
                </a:lnTo>
                <a:lnTo>
                  <a:pt x="64" y="6"/>
                </a:lnTo>
                <a:lnTo>
                  <a:pt x="74" y="7"/>
                </a:lnTo>
                <a:lnTo>
                  <a:pt x="76" y="7"/>
                </a:lnTo>
                <a:lnTo>
                  <a:pt x="78" y="8"/>
                </a:lnTo>
                <a:lnTo>
                  <a:pt x="79" y="8"/>
                </a:lnTo>
                <a:lnTo>
                  <a:pt x="90" y="8"/>
                </a:lnTo>
                <a:lnTo>
                  <a:pt x="91" y="8"/>
                </a:lnTo>
                <a:lnTo>
                  <a:pt x="94" y="9"/>
                </a:lnTo>
                <a:lnTo>
                  <a:pt x="95" y="9"/>
                </a:lnTo>
                <a:lnTo>
                  <a:pt x="104" y="9"/>
                </a:lnTo>
                <a:lnTo>
                  <a:pt x="104" y="14"/>
                </a:lnTo>
                <a:lnTo>
                  <a:pt x="104" y="17"/>
                </a:lnTo>
                <a:lnTo>
                  <a:pt x="104" y="19"/>
                </a:lnTo>
                <a:lnTo>
                  <a:pt x="103" y="24"/>
                </a:lnTo>
                <a:lnTo>
                  <a:pt x="103" y="25"/>
                </a:lnTo>
                <a:lnTo>
                  <a:pt x="103" y="26"/>
                </a:lnTo>
                <a:lnTo>
                  <a:pt x="103" y="28"/>
                </a:lnTo>
                <a:lnTo>
                  <a:pt x="103" y="31"/>
                </a:lnTo>
                <a:lnTo>
                  <a:pt x="103" y="33"/>
                </a:lnTo>
                <a:lnTo>
                  <a:pt x="103" y="36"/>
                </a:lnTo>
                <a:lnTo>
                  <a:pt x="102" y="38"/>
                </a:lnTo>
                <a:lnTo>
                  <a:pt x="102" y="40"/>
                </a:lnTo>
                <a:lnTo>
                  <a:pt x="102" y="45"/>
                </a:lnTo>
                <a:lnTo>
                  <a:pt x="102" y="47"/>
                </a:lnTo>
                <a:lnTo>
                  <a:pt x="102" y="48"/>
                </a:lnTo>
                <a:lnTo>
                  <a:pt x="102" y="51"/>
                </a:lnTo>
                <a:lnTo>
                  <a:pt x="101" y="55"/>
                </a:lnTo>
                <a:lnTo>
                  <a:pt x="101" y="62"/>
                </a:lnTo>
                <a:lnTo>
                  <a:pt x="101" y="64"/>
                </a:lnTo>
                <a:lnTo>
                  <a:pt x="101" y="67"/>
                </a:lnTo>
                <a:lnTo>
                  <a:pt x="101" y="69"/>
                </a:lnTo>
                <a:lnTo>
                  <a:pt x="100" y="72"/>
                </a:lnTo>
                <a:lnTo>
                  <a:pt x="100" y="73"/>
                </a:lnTo>
                <a:lnTo>
                  <a:pt x="100" y="74"/>
                </a:lnTo>
                <a:lnTo>
                  <a:pt x="100" y="75"/>
                </a:lnTo>
                <a:lnTo>
                  <a:pt x="100" y="76"/>
                </a:lnTo>
                <a:lnTo>
                  <a:pt x="100" y="78"/>
                </a:lnTo>
                <a:lnTo>
                  <a:pt x="100" y="80"/>
                </a:lnTo>
                <a:lnTo>
                  <a:pt x="100" y="84"/>
                </a:lnTo>
                <a:lnTo>
                  <a:pt x="100" y="86"/>
                </a:lnTo>
                <a:lnTo>
                  <a:pt x="91" y="85"/>
                </a:lnTo>
                <a:lnTo>
                  <a:pt x="88" y="85"/>
                </a:lnTo>
                <a:lnTo>
                  <a:pt x="87" y="85"/>
                </a:lnTo>
                <a:lnTo>
                  <a:pt x="84" y="85"/>
                </a:lnTo>
                <a:lnTo>
                  <a:pt x="83" y="85"/>
                </a:lnTo>
                <a:lnTo>
                  <a:pt x="82" y="85"/>
                </a:lnTo>
                <a:lnTo>
                  <a:pt x="80" y="85"/>
                </a:lnTo>
                <a:lnTo>
                  <a:pt x="71" y="84"/>
                </a:lnTo>
                <a:lnTo>
                  <a:pt x="69" y="84"/>
                </a:lnTo>
                <a:lnTo>
                  <a:pt x="68" y="84"/>
                </a:lnTo>
                <a:lnTo>
                  <a:pt x="67" y="84"/>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88" name="Freeform 674"/>
          <p:cNvSpPr>
            <a:spLocks/>
          </p:cNvSpPr>
          <p:nvPr/>
        </p:nvSpPr>
        <p:spPr bwMode="auto">
          <a:xfrm>
            <a:off x="1804988" y="1382713"/>
            <a:ext cx="796925" cy="1289050"/>
          </a:xfrm>
          <a:custGeom>
            <a:avLst/>
            <a:gdLst>
              <a:gd name="T0" fmla="*/ 2147483647 w 89"/>
              <a:gd name="T1" fmla="*/ 2147483647 h 144"/>
              <a:gd name="T2" fmla="*/ 2147483647 w 89"/>
              <a:gd name="T3" fmla="*/ 2147483647 h 144"/>
              <a:gd name="T4" fmla="*/ 2147483647 w 89"/>
              <a:gd name="T5" fmla="*/ 2147483647 h 144"/>
              <a:gd name="T6" fmla="*/ 2147483647 w 89"/>
              <a:gd name="T7" fmla="*/ 2147483647 h 144"/>
              <a:gd name="T8" fmla="*/ 2147483647 w 89"/>
              <a:gd name="T9" fmla="*/ 2147483647 h 144"/>
              <a:gd name="T10" fmla="*/ 2147483647 w 89"/>
              <a:gd name="T11" fmla="*/ 2147483647 h 144"/>
              <a:gd name="T12" fmla="*/ 2147483647 w 89"/>
              <a:gd name="T13" fmla="*/ 2147483647 h 144"/>
              <a:gd name="T14" fmla="*/ 2147483647 w 89"/>
              <a:gd name="T15" fmla="*/ 2147483647 h 144"/>
              <a:gd name="T16" fmla="*/ 2147483647 w 89"/>
              <a:gd name="T17" fmla="*/ 2147483647 h 144"/>
              <a:gd name="T18" fmla="*/ 2147483647 w 89"/>
              <a:gd name="T19" fmla="*/ 2147483647 h 144"/>
              <a:gd name="T20" fmla="*/ 2147483647 w 89"/>
              <a:gd name="T21" fmla="*/ 2147483647 h 144"/>
              <a:gd name="T22" fmla="*/ 2147483647 w 89"/>
              <a:gd name="T23" fmla="*/ 2147483647 h 144"/>
              <a:gd name="T24" fmla="*/ 2147483647 w 89"/>
              <a:gd name="T25" fmla="*/ 2147483647 h 144"/>
              <a:gd name="T26" fmla="*/ 2147483647 w 89"/>
              <a:gd name="T27" fmla="*/ 2147483647 h 144"/>
              <a:gd name="T28" fmla="*/ 2147483647 w 89"/>
              <a:gd name="T29" fmla="*/ 2147483647 h 144"/>
              <a:gd name="T30" fmla="*/ 2147483647 w 89"/>
              <a:gd name="T31" fmla="*/ 2147483647 h 144"/>
              <a:gd name="T32" fmla="*/ 2147483647 w 89"/>
              <a:gd name="T33" fmla="*/ 2147483647 h 144"/>
              <a:gd name="T34" fmla="*/ 2147483647 w 89"/>
              <a:gd name="T35" fmla="*/ 2147483647 h 144"/>
              <a:gd name="T36" fmla="*/ 2147483647 w 89"/>
              <a:gd name="T37" fmla="*/ 2147483647 h 144"/>
              <a:gd name="T38" fmla="*/ 2147483647 w 89"/>
              <a:gd name="T39" fmla="*/ 2147483647 h 144"/>
              <a:gd name="T40" fmla="*/ 2147483647 w 89"/>
              <a:gd name="T41" fmla="*/ 2147483647 h 144"/>
              <a:gd name="T42" fmla="*/ 2147483647 w 89"/>
              <a:gd name="T43" fmla="*/ 2147483647 h 144"/>
              <a:gd name="T44" fmla="*/ 2147483647 w 89"/>
              <a:gd name="T45" fmla="*/ 2147483647 h 144"/>
              <a:gd name="T46" fmla="*/ 2147483647 w 89"/>
              <a:gd name="T47" fmla="*/ 2147483647 h 144"/>
              <a:gd name="T48" fmla="*/ 2147483647 w 89"/>
              <a:gd name="T49" fmla="*/ 2147483647 h 144"/>
              <a:gd name="T50" fmla="*/ 2147483647 w 89"/>
              <a:gd name="T51" fmla="*/ 2147483647 h 144"/>
              <a:gd name="T52" fmla="*/ 2147483647 w 89"/>
              <a:gd name="T53" fmla="*/ 2147483647 h 144"/>
              <a:gd name="T54" fmla="*/ 2147483647 w 89"/>
              <a:gd name="T55" fmla="*/ 2147483647 h 144"/>
              <a:gd name="T56" fmla="*/ 2147483647 w 89"/>
              <a:gd name="T57" fmla="*/ 2147483647 h 144"/>
              <a:gd name="T58" fmla="*/ 2147483647 w 89"/>
              <a:gd name="T59" fmla="*/ 2147483647 h 144"/>
              <a:gd name="T60" fmla="*/ 2147483647 w 89"/>
              <a:gd name="T61" fmla="*/ 2147483647 h 144"/>
              <a:gd name="T62" fmla="*/ 2147483647 w 89"/>
              <a:gd name="T63" fmla="*/ 2147483647 h 144"/>
              <a:gd name="T64" fmla="*/ 2147483647 w 89"/>
              <a:gd name="T65" fmla="*/ 2147483647 h 144"/>
              <a:gd name="T66" fmla="*/ 2147483647 w 89"/>
              <a:gd name="T67" fmla="*/ 2147483647 h 144"/>
              <a:gd name="T68" fmla="*/ 2147483647 w 89"/>
              <a:gd name="T69" fmla="*/ 2147483647 h 144"/>
              <a:gd name="T70" fmla="*/ 2147483647 w 89"/>
              <a:gd name="T71" fmla="*/ 2147483647 h 144"/>
              <a:gd name="T72" fmla="*/ 2147483647 w 89"/>
              <a:gd name="T73" fmla="*/ 2147483647 h 144"/>
              <a:gd name="T74" fmla="*/ 2147483647 w 89"/>
              <a:gd name="T75" fmla="*/ 2147483647 h 144"/>
              <a:gd name="T76" fmla="*/ 2147483647 w 89"/>
              <a:gd name="T77" fmla="*/ 2147483647 h 144"/>
              <a:gd name="T78" fmla="*/ 2147483647 w 89"/>
              <a:gd name="T79" fmla="*/ 2147483647 h 144"/>
              <a:gd name="T80" fmla="*/ 2147483647 w 89"/>
              <a:gd name="T81" fmla="*/ 2147483647 h 144"/>
              <a:gd name="T82" fmla="*/ 2147483647 w 89"/>
              <a:gd name="T83" fmla="*/ 2147483647 h 144"/>
              <a:gd name="T84" fmla="*/ 2147483647 w 89"/>
              <a:gd name="T85" fmla="*/ 2147483647 h 144"/>
              <a:gd name="T86" fmla="*/ 2147483647 w 89"/>
              <a:gd name="T87" fmla="*/ 2147483647 h 144"/>
              <a:gd name="T88" fmla="*/ 2147483647 w 89"/>
              <a:gd name="T89" fmla="*/ 2147483647 h 144"/>
              <a:gd name="T90" fmla="*/ 2147483647 w 89"/>
              <a:gd name="T91" fmla="*/ 2147483647 h 144"/>
              <a:gd name="T92" fmla="*/ 2147483647 w 89"/>
              <a:gd name="T93" fmla="*/ 2147483647 h 144"/>
              <a:gd name="T94" fmla="*/ 2147483647 w 89"/>
              <a:gd name="T95" fmla="*/ 2147483647 h 1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9"/>
              <a:gd name="T145" fmla="*/ 0 h 144"/>
              <a:gd name="T146" fmla="*/ 89 w 89"/>
              <a:gd name="T147" fmla="*/ 144 h 1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9" h="144">
                <a:moveTo>
                  <a:pt x="10" y="91"/>
                </a:moveTo>
                <a:lnTo>
                  <a:pt x="9" y="91"/>
                </a:lnTo>
                <a:lnTo>
                  <a:pt x="7" y="96"/>
                </a:lnTo>
                <a:lnTo>
                  <a:pt x="7" y="97"/>
                </a:lnTo>
                <a:lnTo>
                  <a:pt x="6" y="99"/>
                </a:lnTo>
                <a:lnTo>
                  <a:pt x="6" y="101"/>
                </a:lnTo>
                <a:lnTo>
                  <a:pt x="4" y="109"/>
                </a:lnTo>
                <a:lnTo>
                  <a:pt x="0" y="131"/>
                </a:lnTo>
                <a:lnTo>
                  <a:pt x="1" y="131"/>
                </a:lnTo>
                <a:lnTo>
                  <a:pt x="14" y="134"/>
                </a:lnTo>
                <a:lnTo>
                  <a:pt x="28" y="136"/>
                </a:lnTo>
                <a:lnTo>
                  <a:pt x="32" y="137"/>
                </a:lnTo>
                <a:lnTo>
                  <a:pt x="34" y="137"/>
                </a:lnTo>
                <a:lnTo>
                  <a:pt x="38" y="138"/>
                </a:lnTo>
                <a:lnTo>
                  <a:pt x="39" y="138"/>
                </a:lnTo>
                <a:lnTo>
                  <a:pt x="42" y="138"/>
                </a:lnTo>
                <a:lnTo>
                  <a:pt x="46" y="139"/>
                </a:lnTo>
                <a:lnTo>
                  <a:pt x="53" y="140"/>
                </a:lnTo>
                <a:lnTo>
                  <a:pt x="56" y="141"/>
                </a:lnTo>
                <a:lnTo>
                  <a:pt x="67" y="142"/>
                </a:lnTo>
                <a:lnTo>
                  <a:pt x="68" y="142"/>
                </a:lnTo>
                <a:lnTo>
                  <a:pt x="69" y="142"/>
                </a:lnTo>
                <a:lnTo>
                  <a:pt x="70" y="143"/>
                </a:lnTo>
                <a:lnTo>
                  <a:pt x="74" y="143"/>
                </a:lnTo>
                <a:lnTo>
                  <a:pt x="77" y="144"/>
                </a:lnTo>
                <a:lnTo>
                  <a:pt x="78" y="144"/>
                </a:lnTo>
                <a:lnTo>
                  <a:pt x="83" y="144"/>
                </a:lnTo>
                <a:lnTo>
                  <a:pt x="84" y="142"/>
                </a:lnTo>
                <a:lnTo>
                  <a:pt x="85" y="135"/>
                </a:lnTo>
                <a:lnTo>
                  <a:pt x="85" y="130"/>
                </a:lnTo>
                <a:lnTo>
                  <a:pt x="86" y="125"/>
                </a:lnTo>
                <a:lnTo>
                  <a:pt x="86" y="124"/>
                </a:lnTo>
                <a:lnTo>
                  <a:pt x="87" y="121"/>
                </a:lnTo>
                <a:lnTo>
                  <a:pt x="87" y="119"/>
                </a:lnTo>
                <a:lnTo>
                  <a:pt x="87" y="117"/>
                </a:lnTo>
                <a:lnTo>
                  <a:pt x="87" y="116"/>
                </a:lnTo>
                <a:lnTo>
                  <a:pt x="88" y="111"/>
                </a:lnTo>
                <a:lnTo>
                  <a:pt x="88" y="109"/>
                </a:lnTo>
                <a:lnTo>
                  <a:pt x="88" y="107"/>
                </a:lnTo>
                <a:lnTo>
                  <a:pt x="89" y="104"/>
                </a:lnTo>
                <a:lnTo>
                  <a:pt x="89" y="102"/>
                </a:lnTo>
                <a:lnTo>
                  <a:pt x="89" y="97"/>
                </a:lnTo>
                <a:lnTo>
                  <a:pt x="88" y="97"/>
                </a:lnTo>
                <a:lnTo>
                  <a:pt x="87" y="94"/>
                </a:lnTo>
                <a:lnTo>
                  <a:pt x="86" y="91"/>
                </a:lnTo>
                <a:lnTo>
                  <a:pt x="84" y="92"/>
                </a:lnTo>
                <a:lnTo>
                  <a:pt x="84" y="93"/>
                </a:lnTo>
                <a:lnTo>
                  <a:pt x="84" y="95"/>
                </a:lnTo>
                <a:lnTo>
                  <a:pt x="82" y="95"/>
                </a:lnTo>
                <a:lnTo>
                  <a:pt x="75" y="94"/>
                </a:lnTo>
                <a:lnTo>
                  <a:pt x="74" y="93"/>
                </a:lnTo>
                <a:lnTo>
                  <a:pt x="72" y="94"/>
                </a:lnTo>
                <a:lnTo>
                  <a:pt x="70" y="95"/>
                </a:lnTo>
                <a:lnTo>
                  <a:pt x="67" y="94"/>
                </a:lnTo>
                <a:lnTo>
                  <a:pt x="65" y="95"/>
                </a:lnTo>
                <a:lnTo>
                  <a:pt x="65" y="96"/>
                </a:lnTo>
                <a:lnTo>
                  <a:pt x="63" y="94"/>
                </a:lnTo>
                <a:lnTo>
                  <a:pt x="62" y="88"/>
                </a:lnTo>
                <a:lnTo>
                  <a:pt x="58" y="85"/>
                </a:lnTo>
                <a:lnTo>
                  <a:pt x="59" y="83"/>
                </a:lnTo>
                <a:lnTo>
                  <a:pt x="54" y="69"/>
                </a:lnTo>
                <a:lnTo>
                  <a:pt x="49" y="71"/>
                </a:lnTo>
                <a:lnTo>
                  <a:pt x="48" y="71"/>
                </a:lnTo>
                <a:lnTo>
                  <a:pt x="45" y="70"/>
                </a:lnTo>
                <a:lnTo>
                  <a:pt x="50" y="53"/>
                </a:lnTo>
                <a:lnTo>
                  <a:pt x="51" y="53"/>
                </a:lnTo>
                <a:lnTo>
                  <a:pt x="52" y="50"/>
                </a:lnTo>
                <a:lnTo>
                  <a:pt x="51" y="49"/>
                </a:lnTo>
                <a:lnTo>
                  <a:pt x="50" y="50"/>
                </a:lnTo>
                <a:lnTo>
                  <a:pt x="48" y="50"/>
                </a:lnTo>
                <a:lnTo>
                  <a:pt x="48" y="49"/>
                </a:lnTo>
                <a:lnTo>
                  <a:pt x="48" y="48"/>
                </a:lnTo>
                <a:lnTo>
                  <a:pt x="46" y="48"/>
                </a:lnTo>
                <a:lnTo>
                  <a:pt x="46" y="47"/>
                </a:lnTo>
                <a:lnTo>
                  <a:pt x="45" y="43"/>
                </a:lnTo>
                <a:lnTo>
                  <a:pt x="43" y="42"/>
                </a:lnTo>
                <a:lnTo>
                  <a:pt x="41" y="37"/>
                </a:lnTo>
                <a:lnTo>
                  <a:pt x="39" y="36"/>
                </a:lnTo>
                <a:lnTo>
                  <a:pt x="36" y="32"/>
                </a:lnTo>
                <a:lnTo>
                  <a:pt x="38" y="32"/>
                </a:lnTo>
                <a:lnTo>
                  <a:pt x="36" y="30"/>
                </a:lnTo>
                <a:lnTo>
                  <a:pt x="37" y="27"/>
                </a:lnTo>
                <a:lnTo>
                  <a:pt x="34" y="21"/>
                </a:lnTo>
                <a:lnTo>
                  <a:pt x="35" y="17"/>
                </a:lnTo>
                <a:lnTo>
                  <a:pt x="36" y="12"/>
                </a:lnTo>
                <a:lnTo>
                  <a:pt x="37" y="5"/>
                </a:lnTo>
                <a:lnTo>
                  <a:pt x="37" y="3"/>
                </a:lnTo>
                <a:lnTo>
                  <a:pt x="37" y="2"/>
                </a:lnTo>
                <a:lnTo>
                  <a:pt x="25" y="0"/>
                </a:lnTo>
                <a:lnTo>
                  <a:pt x="25" y="1"/>
                </a:lnTo>
                <a:lnTo>
                  <a:pt x="25" y="2"/>
                </a:lnTo>
                <a:lnTo>
                  <a:pt x="24" y="3"/>
                </a:lnTo>
                <a:lnTo>
                  <a:pt x="22" y="13"/>
                </a:lnTo>
                <a:lnTo>
                  <a:pt x="22" y="16"/>
                </a:lnTo>
                <a:lnTo>
                  <a:pt x="21" y="18"/>
                </a:lnTo>
                <a:lnTo>
                  <a:pt x="21" y="19"/>
                </a:lnTo>
                <a:lnTo>
                  <a:pt x="20" y="23"/>
                </a:lnTo>
                <a:lnTo>
                  <a:pt x="20" y="26"/>
                </a:lnTo>
                <a:lnTo>
                  <a:pt x="19" y="30"/>
                </a:lnTo>
                <a:lnTo>
                  <a:pt x="19" y="32"/>
                </a:lnTo>
                <a:lnTo>
                  <a:pt x="19" y="33"/>
                </a:lnTo>
                <a:lnTo>
                  <a:pt x="18" y="35"/>
                </a:lnTo>
                <a:lnTo>
                  <a:pt x="17" y="42"/>
                </a:lnTo>
                <a:lnTo>
                  <a:pt x="17" y="43"/>
                </a:lnTo>
                <a:lnTo>
                  <a:pt x="16" y="46"/>
                </a:lnTo>
                <a:lnTo>
                  <a:pt x="16" y="48"/>
                </a:lnTo>
                <a:lnTo>
                  <a:pt x="15" y="49"/>
                </a:lnTo>
                <a:lnTo>
                  <a:pt x="16" y="51"/>
                </a:lnTo>
                <a:lnTo>
                  <a:pt x="16" y="56"/>
                </a:lnTo>
                <a:lnTo>
                  <a:pt x="16" y="57"/>
                </a:lnTo>
                <a:lnTo>
                  <a:pt x="17" y="59"/>
                </a:lnTo>
                <a:lnTo>
                  <a:pt x="20" y="62"/>
                </a:lnTo>
                <a:lnTo>
                  <a:pt x="20" y="64"/>
                </a:lnTo>
                <a:lnTo>
                  <a:pt x="16" y="70"/>
                </a:lnTo>
                <a:lnTo>
                  <a:pt x="16" y="71"/>
                </a:lnTo>
                <a:lnTo>
                  <a:pt x="15" y="73"/>
                </a:lnTo>
                <a:lnTo>
                  <a:pt x="14" y="74"/>
                </a:lnTo>
                <a:lnTo>
                  <a:pt x="13" y="75"/>
                </a:lnTo>
                <a:lnTo>
                  <a:pt x="12" y="78"/>
                </a:lnTo>
                <a:lnTo>
                  <a:pt x="10" y="79"/>
                </a:lnTo>
                <a:lnTo>
                  <a:pt x="6" y="86"/>
                </a:lnTo>
                <a:lnTo>
                  <a:pt x="6" y="87"/>
                </a:lnTo>
                <a:lnTo>
                  <a:pt x="7" y="89"/>
                </a:lnTo>
                <a:lnTo>
                  <a:pt x="8" y="89"/>
                </a:lnTo>
                <a:lnTo>
                  <a:pt x="10" y="91"/>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89" name="Freeform 668"/>
          <p:cNvSpPr>
            <a:spLocks/>
          </p:cNvSpPr>
          <p:nvPr/>
        </p:nvSpPr>
        <p:spPr bwMode="auto">
          <a:xfrm>
            <a:off x="2709863" y="2878138"/>
            <a:ext cx="966787" cy="760412"/>
          </a:xfrm>
          <a:custGeom>
            <a:avLst/>
            <a:gdLst>
              <a:gd name="T0" fmla="*/ 2147483647 w 108"/>
              <a:gd name="T1" fmla="*/ 2147483647 h 85"/>
              <a:gd name="T2" fmla="*/ 2147483647 w 108"/>
              <a:gd name="T3" fmla="*/ 2147483647 h 85"/>
              <a:gd name="T4" fmla="*/ 2147483647 w 108"/>
              <a:gd name="T5" fmla="*/ 2147483647 h 85"/>
              <a:gd name="T6" fmla="*/ 2147483647 w 108"/>
              <a:gd name="T7" fmla="*/ 2147483647 h 85"/>
              <a:gd name="T8" fmla="*/ 2147483647 w 108"/>
              <a:gd name="T9" fmla="*/ 2147483647 h 85"/>
              <a:gd name="T10" fmla="*/ 2147483647 w 108"/>
              <a:gd name="T11" fmla="*/ 2147483647 h 85"/>
              <a:gd name="T12" fmla="*/ 2147483647 w 108"/>
              <a:gd name="T13" fmla="*/ 2147483647 h 85"/>
              <a:gd name="T14" fmla="*/ 2147483647 w 108"/>
              <a:gd name="T15" fmla="*/ 2147483647 h 85"/>
              <a:gd name="T16" fmla="*/ 2147483647 w 108"/>
              <a:gd name="T17" fmla="*/ 2147483647 h 85"/>
              <a:gd name="T18" fmla="*/ 2147483647 w 108"/>
              <a:gd name="T19" fmla="*/ 2147483647 h 85"/>
              <a:gd name="T20" fmla="*/ 2147483647 w 108"/>
              <a:gd name="T21" fmla="*/ 2147483647 h 85"/>
              <a:gd name="T22" fmla="*/ 2147483647 w 108"/>
              <a:gd name="T23" fmla="*/ 2147483647 h 85"/>
              <a:gd name="T24" fmla="*/ 2147483647 w 108"/>
              <a:gd name="T25" fmla="*/ 2147483647 h 85"/>
              <a:gd name="T26" fmla="*/ 2147483647 w 108"/>
              <a:gd name="T27" fmla="*/ 2147483647 h 85"/>
              <a:gd name="T28" fmla="*/ 2147483647 w 108"/>
              <a:gd name="T29" fmla="*/ 2147483647 h 85"/>
              <a:gd name="T30" fmla="*/ 2147483647 w 108"/>
              <a:gd name="T31" fmla="*/ 2147483647 h 85"/>
              <a:gd name="T32" fmla="*/ 2147483647 w 108"/>
              <a:gd name="T33" fmla="*/ 2147483647 h 85"/>
              <a:gd name="T34" fmla="*/ 2147483647 w 108"/>
              <a:gd name="T35" fmla="*/ 2147483647 h 85"/>
              <a:gd name="T36" fmla="*/ 2147483647 w 108"/>
              <a:gd name="T37" fmla="*/ 2147483647 h 85"/>
              <a:gd name="T38" fmla="*/ 2147483647 w 108"/>
              <a:gd name="T39" fmla="*/ 2147483647 h 85"/>
              <a:gd name="T40" fmla="*/ 2147483647 w 108"/>
              <a:gd name="T41" fmla="*/ 2147483647 h 85"/>
              <a:gd name="T42" fmla="*/ 2147483647 w 108"/>
              <a:gd name="T43" fmla="*/ 2147483647 h 85"/>
              <a:gd name="T44" fmla="*/ 2147483647 w 108"/>
              <a:gd name="T45" fmla="*/ 2147483647 h 85"/>
              <a:gd name="T46" fmla="*/ 2147483647 w 108"/>
              <a:gd name="T47" fmla="*/ 2147483647 h 85"/>
              <a:gd name="T48" fmla="*/ 2147483647 w 108"/>
              <a:gd name="T49" fmla="*/ 2147483647 h 85"/>
              <a:gd name="T50" fmla="*/ 0 w 108"/>
              <a:gd name="T51" fmla="*/ 2147483647 h 85"/>
              <a:gd name="T52" fmla="*/ 2147483647 w 108"/>
              <a:gd name="T53" fmla="*/ 2147483647 h 85"/>
              <a:gd name="T54" fmla="*/ 2147483647 w 108"/>
              <a:gd name="T55" fmla="*/ 2147483647 h 85"/>
              <a:gd name="T56" fmla="*/ 2147483647 w 108"/>
              <a:gd name="T57" fmla="*/ 2147483647 h 85"/>
              <a:gd name="T58" fmla="*/ 2147483647 w 108"/>
              <a:gd name="T59" fmla="*/ 2147483647 h 85"/>
              <a:gd name="T60" fmla="*/ 2147483647 w 108"/>
              <a:gd name="T61" fmla="*/ 2147483647 h 85"/>
              <a:gd name="T62" fmla="*/ 2147483647 w 108"/>
              <a:gd name="T63" fmla="*/ 2147483647 h 85"/>
              <a:gd name="T64" fmla="*/ 2147483647 w 108"/>
              <a:gd name="T65" fmla="*/ 2147483647 h 85"/>
              <a:gd name="T66" fmla="*/ 2147483647 w 108"/>
              <a:gd name="T67" fmla="*/ 2147483647 h 85"/>
              <a:gd name="T68" fmla="*/ 2147483647 w 108"/>
              <a:gd name="T69" fmla="*/ 2147483647 h 85"/>
              <a:gd name="T70" fmla="*/ 2147483647 w 108"/>
              <a:gd name="T71" fmla="*/ 2147483647 h 85"/>
              <a:gd name="T72" fmla="*/ 2147483647 w 108"/>
              <a:gd name="T73" fmla="*/ 2147483647 h 85"/>
              <a:gd name="T74" fmla="*/ 2147483647 w 108"/>
              <a:gd name="T75" fmla="*/ 2147483647 h 85"/>
              <a:gd name="T76" fmla="*/ 2147483647 w 108"/>
              <a:gd name="T77" fmla="*/ 0 h 85"/>
              <a:gd name="T78" fmla="*/ 2147483647 w 108"/>
              <a:gd name="T79" fmla="*/ 2147483647 h 85"/>
              <a:gd name="T80" fmla="*/ 2147483647 w 108"/>
              <a:gd name="T81" fmla="*/ 2147483647 h 85"/>
              <a:gd name="T82" fmla="*/ 2147483647 w 108"/>
              <a:gd name="T83" fmla="*/ 2147483647 h 85"/>
              <a:gd name="T84" fmla="*/ 2147483647 w 108"/>
              <a:gd name="T85" fmla="*/ 2147483647 h 85"/>
              <a:gd name="T86" fmla="*/ 2147483647 w 108"/>
              <a:gd name="T87" fmla="*/ 2147483647 h 85"/>
              <a:gd name="T88" fmla="*/ 2147483647 w 108"/>
              <a:gd name="T89" fmla="*/ 2147483647 h 85"/>
              <a:gd name="T90" fmla="*/ 2147483647 w 108"/>
              <a:gd name="T91" fmla="*/ 2147483647 h 85"/>
              <a:gd name="T92" fmla="*/ 2147483647 w 108"/>
              <a:gd name="T93" fmla="*/ 2147483647 h 85"/>
              <a:gd name="T94" fmla="*/ 2147483647 w 108"/>
              <a:gd name="T95" fmla="*/ 2147483647 h 85"/>
              <a:gd name="T96" fmla="*/ 2147483647 w 108"/>
              <a:gd name="T97" fmla="*/ 2147483647 h 85"/>
              <a:gd name="T98" fmla="*/ 2147483647 w 108"/>
              <a:gd name="T99" fmla="*/ 2147483647 h 85"/>
              <a:gd name="T100" fmla="*/ 2147483647 w 108"/>
              <a:gd name="T101" fmla="*/ 2147483647 h 85"/>
              <a:gd name="T102" fmla="*/ 2147483647 w 108"/>
              <a:gd name="T103" fmla="*/ 2147483647 h 85"/>
              <a:gd name="T104" fmla="*/ 2147483647 w 108"/>
              <a:gd name="T105" fmla="*/ 2147483647 h 85"/>
              <a:gd name="T106" fmla="*/ 2147483647 w 108"/>
              <a:gd name="T107" fmla="*/ 2147483647 h 85"/>
              <a:gd name="T108" fmla="*/ 2147483647 w 108"/>
              <a:gd name="T109" fmla="*/ 2147483647 h 85"/>
              <a:gd name="T110" fmla="*/ 2147483647 w 108"/>
              <a:gd name="T111" fmla="*/ 2147483647 h 85"/>
              <a:gd name="T112" fmla="*/ 2147483647 w 108"/>
              <a:gd name="T113" fmla="*/ 2147483647 h 85"/>
              <a:gd name="T114" fmla="*/ 2147483647 w 108"/>
              <a:gd name="T115" fmla="*/ 2147483647 h 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8"/>
              <a:gd name="T175" fmla="*/ 0 h 85"/>
              <a:gd name="T176" fmla="*/ 108 w 108"/>
              <a:gd name="T177" fmla="*/ 85 h 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8" h="85">
                <a:moveTo>
                  <a:pt x="107" y="35"/>
                </a:moveTo>
                <a:lnTo>
                  <a:pt x="107" y="35"/>
                </a:lnTo>
                <a:lnTo>
                  <a:pt x="107" y="36"/>
                </a:lnTo>
                <a:lnTo>
                  <a:pt x="107" y="39"/>
                </a:lnTo>
                <a:lnTo>
                  <a:pt x="107" y="43"/>
                </a:lnTo>
                <a:lnTo>
                  <a:pt x="107" y="44"/>
                </a:lnTo>
                <a:lnTo>
                  <a:pt x="107" y="45"/>
                </a:lnTo>
                <a:lnTo>
                  <a:pt x="107" y="46"/>
                </a:lnTo>
                <a:lnTo>
                  <a:pt x="107" y="50"/>
                </a:lnTo>
                <a:lnTo>
                  <a:pt x="107" y="52"/>
                </a:lnTo>
                <a:lnTo>
                  <a:pt x="106" y="53"/>
                </a:lnTo>
                <a:lnTo>
                  <a:pt x="106" y="57"/>
                </a:lnTo>
                <a:lnTo>
                  <a:pt x="106" y="58"/>
                </a:lnTo>
                <a:lnTo>
                  <a:pt x="106" y="60"/>
                </a:lnTo>
                <a:lnTo>
                  <a:pt x="106" y="63"/>
                </a:lnTo>
                <a:lnTo>
                  <a:pt x="106" y="65"/>
                </a:lnTo>
                <a:lnTo>
                  <a:pt x="106" y="70"/>
                </a:lnTo>
                <a:lnTo>
                  <a:pt x="106" y="72"/>
                </a:lnTo>
                <a:lnTo>
                  <a:pt x="106" y="73"/>
                </a:lnTo>
                <a:lnTo>
                  <a:pt x="106" y="75"/>
                </a:lnTo>
                <a:lnTo>
                  <a:pt x="106" y="77"/>
                </a:lnTo>
                <a:lnTo>
                  <a:pt x="105" y="80"/>
                </a:lnTo>
                <a:lnTo>
                  <a:pt x="105" y="82"/>
                </a:lnTo>
                <a:lnTo>
                  <a:pt x="105" y="85"/>
                </a:lnTo>
                <a:lnTo>
                  <a:pt x="96" y="84"/>
                </a:lnTo>
                <a:lnTo>
                  <a:pt x="94" y="84"/>
                </a:lnTo>
                <a:lnTo>
                  <a:pt x="91" y="84"/>
                </a:lnTo>
                <a:lnTo>
                  <a:pt x="90" y="84"/>
                </a:lnTo>
                <a:lnTo>
                  <a:pt x="86" y="84"/>
                </a:lnTo>
                <a:lnTo>
                  <a:pt x="85" y="84"/>
                </a:lnTo>
                <a:lnTo>
                  <a:pt x="76" y="83"/>
                </a:lnTo>
                <a:lnTo>
                  <a:pt x="70" y="83"/>
                </a:lnTo>
                <a:lnTo>
                  <a:pt x="62" y="82"/>
                </a:lnTo>
                <a:lnTo>
                  <a:pt x="58" y="82"/>
                </a:lnTo>
                <a:lnTo>
                  <a:pt x="57" y="82"/>
                </a:lnTo>
                <a:lnTo>
                  <a:pt x="50" y="82"/>
                </a:lnTo>
                <a:lnTo>
                  <a:pt x="49" y="81"/>
                </a:lnTo>
                <a:lnTo>
                  <a:pt x="48" y="81"/>
                </a:lnTo>
                <a:lnTo>
                  <a:pt x="46" y="81"/>
                </a:lnTo>
                <a:lnTo>
                  <a:pt x="39" y="81"/>
                </a:lnTo>
                <a:lnTo>
                  <a:pt x="24" y="79"/>
                </a:lnTo>
                <a:lnTo>
                  <a:pt x="23" y="79"/>
                </a:lnTo>
                <a:lnTo>
                  <a:pt x="14" y="78"/>
                </a:lnTo>
                <a:lnTo>
                  <a:pt x="10" y="78"/>
                </a:lnTo>
                <a:lnTo>
                  <a:pt x="6" y="77"/>
                </a:lnTo>
                <a:lnTo>
                  <a:pt x="4" y="77"/>
                </a:lnTo>
                <a:lnTo>
                  <a:pt x="0" y="77"/>
                </a:lnTo>
                <a:lnTo>
                  <a:pt x="1" y="68"/>
                </a:lnTo>
                <a:lnTo>
                  <a:pt x="1" y="67"/>
                </a:lnTo>
                <a:lnTo>
                  <a:pt x="2" y="62"/>
                </a:lnTo>
                <a:lnTo>
                  <a:pt x="2" y="60"/>
                </a:lnTo>
                <a:lnTo>
                  <a:pt x="2" y="58"/>
                </a:lnTo>
                <a:lnTo>
                  <a:pt x="2" y="55"/>
                </a:lnTo>
                <a:lnTo>
                  <a:pt x="3" y="54"/>
                </a:lnTo>
                <a:lnTo>
                  <a:pt x="2" y="52"/>
                </a:lnTo>
                <a:lnTo>
                  <a:pt x="3" y="48"/>
                </a:lnTo>
                <a:lnTo>
                  <a:pt x="4" y="43"/>
                </a:lnTo>
                <a:lnTo>
                  <a:pt x="4" y="38"/>
                </a:lnTo>
                <a:lnTo>
                  <a:pt x="5" y="31"/>
                </a:lnTo>
                <a:lnTo>
                  <a:pt x="5" y="29"/>
                </a:lnTo>
                <a:lnTo>
                  <a:pt x="5" y="26"/>
                </a:lnTo>
                <a:lnTo>
                  <a:pt x="6" y="26"/>
                </a:lnTo>
                <a:lnTo>
                  <a:pt x="6" y="22"/>
                </a:lnTo>
                <a:lnTo>
                  <a:pt x="6" y="19"/>
                </a:lnTo>
                <a:lnTo>
                  <a:pt x="7" y="15"/>
                </a:lnTo>
                <a:lnTo>
                  <a:pt x="7" y="11"/>
                </a:lnTo>
                <a:lnTo>
                  <a:pt x="8" y="7"/>
                </a:lnTo>
                <a:lnTo>
                  <a:pt x="8" y="5"/>
                </a:lnTo>
                <a:lnTo>
                  <a:pt x="8" y="2"/>
                </a:lnTo>
                <a:lnTo>
                  <a:pt x="8" y="0"/>
                </a:lnTo>
                <a:lnTo>
                  <a:pt x="12" y="0"/>
                </a:lnTo>
                <a:lnTo>
                  <a:pt x="21" y="1"/>
                </a:lnTo>
                <a:lnTo>
                  <a:pt x="24" y="2"/>
                </a:lnTo>
                <a:lnTo>
                  <a:pt x="29" y="2"/>
                </a:lnTo>
                <a:lnTo>
                  <a:pt x="32" y="2"/>
                </a:lnTo>
                <a:lnTo>
                  <a:pt x="33" y="2"/>
                </a:lnTo>
                <a:lnTo>
                  <a:pt x="39" y="3"/>
                </a:lnTo>
                <a:lnTo>
                  <a:pt x="40" y="3"/>
                </a:lnTo>
                <a:lnTo>
                  <a:pt x="45" y="3"/>
                </a:lnTo>
                <a:lnTo>
                  <a:pt x="46" y="4"/>
                </a:lnTo>
                <a:lnTo>
                  <a:pt x="47" y="4"/>
                </a:lnTo>
                <a:lnTo>
                  <a:pt x="48" y="4"/>
                </a:lnTo>
                <a:lnTo>
                  <a:pt x="49" y="4"/>
                </a:lnTo>
                <a:lnTo>
                  <a:pt x="51" y="4"/>
                </a:lnTo>
                <a:lnTo>
                  <a:pt x="60" y="5"/>
                </a:lnTo>
                <a:lnTo>
                  <a:pt x="62" y="5"/>
                </a:lnTo>
                <a:lnTo>
                  <a:pt x="63" y="5"/>
                </a:lnTo>
                <a:lnTo>
                  <a:pt x="64" y="5"/>
                </a:lnTo>
                <a:lnTo>
                  <a:pt x="67" y="5"/>
                </a:lnTo>
                <a:lnTo>
                  <a:pt x="68" y="5"/>
                </a:lnTo>
                <a:lnTo>
                  <a:pt x="71" y="5"/>
                </a:lnTo>
                <a:lnTo>
                  <a:pt x="80" y="6"/>
                </a:lnTo>
                <a:lnTo>
                  <a:pt x="86" y="6"/>
                </a:lnTo>
                <a:lnTo>
                  <a:pt x="87" y="6"/>
                </a:lnTo>
                <a:lnTo>
                  <a:pt x="86" y="6"/>
                </a:lnTo>
                <a:lnTo>
                  <a:pt x="89" y="6"/>
                </a:lnTo>
                <a:lnTo>
                  <a:pt x="100" y="7"/>
                </a:lnTo>
                <a:lnTo>
                  <a:pt x="108" y="7"/>
                </a:lnTo>
                <a:lnTo>
                  <a:pt x="108" y="12"/>
                </a:lnTo>
                <a:lnTo>
                  <a:pt x="108" y="13"/>
                </a:lnTo>
                <a:lnTo>
                  <a:pt x="108" y="15"/>
                </a:lnTo>
                <a:lnTo>
                  <a:pt x="108" y="17"/>
                </a:lnTo>
                <a:lnTo>
                  <a:pt x="108" y="18"/>
                </a:lnTo>
                <a:lnTo>
                  <a:pt x="108" y="20"/>
                </a:lnTo>
                <a:lnTo>
                  <a:pt x="107" y="27"/>
                </a:lnTo>
                <a:lnTo>
                  <a:pt x="107" y="35"/>
                </a:lnTo>
                <a:close/>
              </a:path>
            </a:pathLst>
          </a:custGeom>
          <a:solidFill>
            <a:srgbClr val="FF008C"/>
          </a:solidFill>
          <a:ln w="0">
            <a:solidFill>
              <a:srgbClr val="000000"/>
            </a:solidFill>
            <a:round/>
            <a:headEnd/>
            <a:tailEnd/>
          </a:ln>
        </p:spPr>
        <p:txBody>
          <a:bodyPr/>
          <a:lstStyle/>
          <a:p>
            <a:endParaRPr lang="en-US"/>
          </a:p>
        </p:txBody>
      </p:sp>
      <p:sp>
        <p:nvSpPr>
          <p:cNvPr id="95290" name="Freeform 667"/>
          <p:cNvSpPr>
            <a:spLocks/>
          </p:cNvSpPr>
          <p:nvPr/>
        </p:nvSpPr>
        <p:spPr bwMode="auto">
          <a:xfrm>
            <a:off x="2109788" y="1401763"/>
            <a:ext cx="1395412" cy="849312"/>
          </a:xfrm>
          <a:custGeom>
            <a:avLst/>
            <a:gdLst>
              <a:gd name="T0" fmla="*/ 2147483647 w 156"/>
              <a:gd name="T1" fmla="*/ 2147483647 h 95"/>
              <a:gd name="T2" fmla="*/ 2147483647 w 156"/>
              <a:gd name="T3" fmla="*/ 2147483647 h 95"/>
              <a:gd name="T4" fmla="*/ 2147483647 w 156"/>
              <a:gd name="T5" fmla="*/ 2147483647 h 95"/>
              <a:gd name="T6" fmla="*/ 2147483647 w 156"/>
              <a:gd name="T7" fmla="*/ 2147483647 h 95"/>
              <a:gd name="T8" fmla="*/ 2147483647 w 156"/>
              <a:gd name="T9" fmla="*/ 2147483647 h 95"/>
              <a:gd name="T10" fmla="*/ 2147483647 w 156"/>
              <a:gd name="T11" fmla="*/ 2147483647 h 95"/>
              <a:gd name="T12" fmla="*/ 2147483647 w 156"/>
              <a:gd name="T13" fmla="*/ 2147483647 h 95"/>
              <a:gd name="T14" fmla="*/ 2147483647 w 156"/>
              <a:gd name="T15" fmla="*/ 2147483647 h 95"/>
              <a:gd name="T16" fmla="*/ 2147483647 w 156"/>
              <a:gd name="T17" fmla="*/ 2147483647 h 95"/>
              <a:gd name="T18" fmla="*/ 2147483647 w 156"/>
              <a:gd name="T19" fmla="*/ 2147483647 h 95"/>
              <a:gd name="T20" fmla="*/ 2147483647 w 156"/>
              <a:gd name="T21" fmla="*/ 2147483647 h 95"/>
              <a:gd name="T22" fmla="*/ 2147483647 w 156"/>
              <a:gd name="T23" fmla="*/ 2147483647 h 95"/>
              <a:gd name="T24" fmla="*/ 0 w 156"/>
              <a:gd name="T25" fmla="*/ 2147483647 h 95"/>
              <a:gd name="T26" fmla="*/ 2147483647 w 156"/>
              <a:gd name="T27" fmla="*/ 2147483647 h 95"/>
              <a:gd name="T28" fmla="*/ 2147483647 w 156"/>
              <a:gd name="T29" fmla="*/ 2147483647 h 95"/>
              <a:gd name="T30" fmla="*/ 2147483647 w 156"/>
              <a:gd name="T31" fmla="*/ 2147483647 h 95"/>
              <a:gd name="T32" fmla="*/ 2147483647 w 156"/>
              <a:gd name="T33" fmla="*/ 2147483647 h 95"/>
              <a:gd name="T34" fmla="*/ 2147483647 w 156"/>
              <a:gd name="T35" fmla="*/ 2147483647 h 95"/>
              <a:gd name="T36" fmla="*/ 2147483647 w 156"/>
              <a:gd name="T37" fmla="*/ 2147483647 h 95"/>
              <a:gd name="T38" fmla="*/ 2147483647 w 156"/>
              <a:gd name="T39" fmla="*/ 2147483647 h 95"/>
              <a:gd name="T40" fmla="*/ 2147483647 w 156"/>
              <a:gd name="T41" fmla="*/ 2147483647 h 95"/>
              <a:gd name="T42" fmla="*/ 2147483647 w 156"/>
              <a:gd name="T43" fmla="*/ 2147483647 h 95"/>
              <a:gd name="T44" fmla="*/ 2147483647 w 156"/>
              <a:gd name="T45" fmla="*/ 2147483647 h 95"/>
              <a:gd name="T46" fmla="*/ 2147483647 w 156"/>
              <a:gd name="T47" fmla="*/ 2147483647 h 95"/>
              <a:gd name="T48" fmla="*/ 2147483647 w 156"/>
              <a:gd name="T49" fmla="*/ 2147483647 h 95"/>
              <a:gd name="T50" fmla="*/ 2147483647 w 156"/>
              <a:gd name="T51" fmla="*/ 2147483647 h 95"/>
              <a:gd name="T52" fmla="*/ 2147483647 w 156"/>
              <a:gd name="T53" fmla="*/ 2147483647 h 95"/>
              <a:gd name="T54" fmla="*/ 2147483647 w 156"/>
              <a:gd name="T55" fmla="*/ 2147483647 h 95"/>
              <a:gd name="T56" fmla="*/ 2147483647 w 156"/>
              <a:gd name="T57" fmla="*/ 2147483647 h 95"/>
              <a:gd name="T58" fmla="*/ 2147483647 w 156"/>
              <a:gd name="T59" fmla="*/ 2147483647 h 95"/>
              <a:gd name="T60" fmla="*/ 2147483647 w 156"/>
              <a:gd name="T61" fmla="*/ 2147483647 h 95"/>
              <a:gd name="T62" fmla="*/ 2147483647 w 156"/>
              <a:gd name="T63" fmla="*/ 2147483647 h 95"/>
              <a:gd name="T64" fmla="*/ 2147483647 w 156"/>
              <a:gd name="T65" fmla="*/ 2147483647 h 95"/>
              <a:gd name="T66" fmla="*/ 2147483647 w 156"/>
              <a:gd name="T67" fmla="*/ 2147483647 h 95"/>
              <a:gd name="T68" fmla="*/ 2147483647 w 156"/>
              <a:gd name="T69" fmla="*/ 2147483647 h 95"/>
              <a:gd name="T70" fmla="*/ 2147483647 w 156"/>
              <a:gd name="T71" fmla="*/ 2147483647 h 95"/>
              <a:gd name="T72" fmla="*/ 2147483647 w 156"/>
              <a:gd name="T73" fmla="*/ 2147483647 h 95"/>
              <a:gd name="T74" fmla="*/ 2147483647 w 156"/>
              <a:gd name="T75" fmla="*/ 2147483647 h 95"/>
              <a:gd name="T76" fmla="*/ 2147483647 w 156"/>
              <a:gd name="T77" fmla="*/ 2147483647 h 95"/>
              <a:gd name="T78" fmla="*/ 2147483647 w 156"/>
              <a:gd name="T79" fmla="*/ 2147483647 h 95"/>
              <a:gd name="T80" fmla="*/ 2147483647 w 156"/>
              <a:gd name="T81" fmla="*/ 2147483647 h 95"/>
              <a:gd name="T82" fmla="*/ 2147483647 w 156"/>
              <a:gd name="T83" fmla="*/ 2147483647 h 95"/>
              <a:gd name="T84" fmla="*/ 2147483647 w 156"/>
              <a:gd name="T85" fmla="*/ 2147483647 h 95"/>
              <a:gd name="T86" fmla="*/ 2147483647 w 156"/>
              <a:gd name="T87" fmla="*/ 2147483647 h 95"/>
              <a:gd name="T88" fmla="*/ 2147483647 w 156"/>
              <a:gd name="T89" fmla="*/ 2147483647 h 95"/>
              <a:gd name="T90" fmla="*/ 2147483647 w 156"/>
              <a:gd name="T91" fmla="*/ 2147483647 h 95"/>
              <a:gd name="T92" fmla="*/ 2147483647 w 156"/>
              <a:gd name="T93" fmla="*/ 2147483647 h 95"/>
              <a:gd name="T94" fmla="*/ 2147483647 w 156"/>
              <a:gd name="T95" fmla="*/ 2147483647 h 95"/>
              <a:gd name="T96" fmla="*/ 2147483647 w 156"/>
              <a:gd name="T97" fmla="*/ 2147483647 h 95"/>
              <a:gd name="T98" fmla="*/ 2147483647 w 156"/>
              <a:gd name="T99" fmla="*/ 2147483647 h 95"/>
              <a:gd name="T100" fmla="*/ 2147483647 w 156"/>
              <a:gd name="T101" fmla="*/ 2147483647 h 95"/>
              <a:gd name="T102" fmla="*/ 2147483647 w 156"/>
              <a:gd name="T103" fmla="*/ 2147483647 h 95"/>
              <a:gd name="T104" fmla="*/ 2147483647 w 156"/>
              <a:gd name="T105" fmla="*/ 2147483647 h 95"/>
              <a:gd name="T106" fmla="*/ 2147483647 w 156"/>
              <a:gd name="T107" fmla="*/ 2147483647 h 95"/>
              <a:gd name="T108" fmla="*/ 2147483647 w 156"/>
              <a:gd name="T109" fmla="*/ 2147483647 h 95"/>
              <a:gd name="T110" fmla="*/ 2147483647 w 156"/>
              <a:gd name="T111" fmla="*/ 2147483647 h 95"/>
              <a:gd name="T112" fmla="*/ 2147483647 w 156"/>
              <a:gd name="T113" fmla="*/ 2147483647 h 95"/>
              <a:gd name="T114" fmla="*/ 2147483647 w 156"/>
              <a:gd name="T115" fmla="*/ 2147483647 h 95"/>
              <a:gd name="T116" fmla="*/ 2147483647 w 156"/>
              <a:gd name="T117" fmla="*/ 2147483647 h 95"/>
              <a:gd name="T118" fmla="*/ 2147483647 w 156"/>
              <a:gd name="T119" fmla="*/ 2147483647 h 95"/>
              <a:gd name="T120" fmla="*/ 2147483647 w 156"/>
              <a:gd name="T121" fmla="*/ 2147483647 h 95"/>
              <a:gd name="T122" fmla="*/ 2147483647 w 156"/>
              <a:gd name="T123" fmla="*/ 2147483647 h 9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6"/>
              <a:gd name="T187" fmla="*/ 0 h 95"/>
              <a:gd name="T188" fmla="*/ 156 w 156"/>
              <a:gd name="T189" fmla="*/ 95 h 9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6" h="95">
                <a:moveTo>
                  <a:pt x="20" y="67"/>
                </a:moveTo>
                <a:lnTo>
                  <a:pt x="15" y="69"/>
                </a:lnTo>
                <a:lnTo>
                  <a:pt x="14" y="69"/>
                </a:lnTo>
                <a:lnTo>
                  <a:pt x="11" y="68"/>
                </a:lnTo>
                <a:lnTo>
                  <a:pt x="16" y="51"/>
                </a:lnTo>
                <a:lnTo>
                  <a:pt x="17" y="51"/>
                </a:lnTo>
                <a:lnTo>
                  <a:pt x="18" y="48"/>
                </a:lnTo>
                <a:lnTo>
                  <a:pt x="17" y="47"/>
                </a:lnTo>
                <a:lnTo>
                  <a:pt x="16" y="48"/>
                </a:lnTo>
                <a:lnTo>
                  <a:pt x="14" y="48"/>
                </a:lnTo>
                <a:lnTo>
                  <a:pt x="14" y="47"/>
                </a:lnTo>
                <a:lnTo>
                  <a:pt x="14" y="46"/>
                </a:lnTo>
                <a:lnTo>
                  <a:pt x="12" y="46"/>
                </a:lnTo>
                <a:lnTo>
                  <a:pt x="12" y="45"/>
                </a:lnTo>
                <a:lnTo>
                  <a:pt x="11" y="41"/>
                </a:lnTo>
                <a:lnTo>
                  <a:pt x="9" y="40"/>
                </a:lnTo>
                <a:lnTo>
                  <a:pt x="7" y="35"/>
                </a:lnTo>
                <a:lnTo>
                  <a:pt x="5" y="34"/>
                </a:lnTo>
                <a:lnTo>
                  <a:pt x="2" y="30"/>
                </a:lnTo>
                <a:lnTo>
                  <a:pt x="4" y="30"/>
                </a:lnTo>
                <a:lnTo>
                  <a:pt x="2" y="28"/>
                </a:lnTo>
                <a:lnTo>
                  <a:pt x="3" y="25"/>
                </a:lnTo>
                <a:lnTo>
                  <a:pt x="0" y="19"/>
                </a:lnTo>
                <a:lnTo>
                  <a:pt x="1" y="15"/>
                </a:lnTo>
                <a:lnTo>
                  <a:pt x="2" y="10"/>
                </a:lnTo>
                <a:lnTo>
                  <a:pt x="3" y="3"/>
                </a:lnTo>
                <a:lnTo>
                  <a:pt x="3" y="1"/>
                </a:lnTo>
                <a:lnTo>
                  <a:pt x="3" y="0"/>
                </a:lnTo>
                <a:lnTo>
                  <a:pt x="20" y="3"/>
                </a:lnTo>
                <a:lnTo>
                  <a:pt x="28" y="5"/>
                </a:lnTo>
                <a:lnTo>
                  <a:pt x="52" y="8"/>
                </a:lnTo>
                <a:lnTo>
                  <a:pt x="64" y="10"/>
                </a:lnTo>
                <a:lnTo>
                  <a:pt x="70" y="11"/>
                </a:lnTo>
                <a:lnTo>
                  <a:pt x="80" y="12"/>
                </a:lnTo>
                <a:lnTo>
                  <a:pt x="86" y="13"/>
                </a:lnTo>
                <a:lnTo>
                  <a:pt x="102" y="14"/>
                </a:lnTo>
                <a:lnTo>
                  <a:pt x="116" y="16"/>
                </a:lnTo>
                <a:lnTo>
                  <a:pt x="129" y="17"/>
                </a:lnTo>
                <a:lnTo>
                  <a:pt x="143" y="18"/>
                </a:lnTo>
                <a:lnTo>
                  <a:pt x="156" y="19"/>
                </a:lnTo>
                <a:lnTo>
                  <a:pt x="155" y="23"/>
                </a:lnTo>
                <a:lnTo>
                  <a:pt x="155" y="25"/>
                </a:lnTo>
                <a:lnTo>
                  <a:pt x="155" y="26"/>
                </a:lnTo>
                <a:lnTo>
                  <a:pt x="155" y="28"/>
                </a:lnTo>
                <a:lnTo>
                  <a:pt x="155" y="30"/>
                </a:lnTo>
                <a:lnTo>
                  <a:pt x="155" y="35"/>
                </a:lnTo>
                <a:lnTo>
                  <a:pt x="155" y="37"/>
                </a:lnTo>
                <a:lnTo>
                  <a:pt x="155" y="40"/>
                </a:lnTo>
                <a:lnTo>
                  <a:pt x="154" y="42"/>
                </a:lnTo>
                <a:lnTo>
                  <a:pt x="154" y="49"/>
                </a:lnTo>
                <a:lnTo>
                  <a:pt x="154" y="50"/>
                </a:lnTo>
                <a:lnTo>
                  <a:pt x="154" y="54"/>
                </a:lnTo>
                <a:lnTo>
                  <a:pt x="153" y="61"/>
                </a:lnTo>
                <a:lnTo>
                  <a:pt x="153" y="63"/>
                </a:lnTo>
                <a:lnTo>
                  <a:pt x="153" y="65"/>
                </a:lnTo>
                <a:lnTo>
                  <a:pt x="153" y="66"/>
                </a:lnTo>
                <a:lnTo>
                  <a:pt x="153" y="70"/>
                </a:lnTo>
                <a:lnTo>
                  <a:pt x="153" y="73"/>
                </a:lnTo>
                <a:lnTo>
                  <a:pt x="152" y="76"/>
                </a:lnTo>
                <a:lnTo>
                  <a:pt x="152" y="78"/>
                </a:lnTo>
                <a:lnTo>
                  <a:pt x="152" y="80"/>
                </a:lnTo>
                <a:lnTo>
                  <a:pt x="152" y="90"/>
                </a:lnTo>
                <a:lnTo>
                  <a:pt x="151" y="94"/>
                </a:lnTo>
                <a:lnTo>
                  <a:pt x="142" y="94"/>
                </a:lnTo>
                <a:lnTo>
                  <a:pt x="141" y="94"/>
                </a:lnTo>
                <a:lnTo>
                  <a:pt x="138" y="93"/>
                </a:lnTo>
                <a:lnTo>
                  <a:pt x="137" y="93"/>
                </a:lnTo>
                <a:lnTo>
                  <a:pt x="126" y="93"/>
                </a:lnTo>
                <a:lnTo>
                  <a:pt x="125" y="93"/>
                </a:lnTo>
                <a:lnTo>
                  <a:pt x="123" y="92"/>
                </a:lnTo>
                <a:lnTo>
                  <a:pt x="121" y="92"/>
                </a:lnTo>
                <a:lnTo>
                  <a:pt x="111" y="91"/>
                </a:lnTo>
                <a:lnTo>
                  <a:pt x="110" y="91"/>
                </a:lnTo>
                <a:lnTo>
                  <a:pt x="99" y="90"/>
                </a:lnTo>
                <a:lnTo>
                  <a:pt x="94" y="90"/>
                </a:lnTo>
                <a:lnTo>
                  <a:pt x="93" y="90"/>
                </a:lnTo>
                <a:lnTo>
                  <a:pt x="91" y="89"/>
                </a:lnTo>
                <a:lnTo>
                  <a:pt x="89" y="89"/>
                </a:lnTo>
                <a:lnTo>
                  <a:pt x="84" y="89"/>
                </a:lnTo>
                <a:lnTo>
                  <a:pt x="83" y="88"/>
                </a:lnTo>
                <a:lnTo>
                  <a:pt x="74" y="87"/>
                </a:lnTo>
                <a:lnTo>
                  <a:pt x="73" y="87"/>
                </a:lnTo>
                <a:lnTo>
                  <a:pt x="71" y="87"/>
                </a:lnTo>
                <a:lnTo>
                  <a:pt x="65" y="87"/>
                </a:lnTo>
                <a:lnTo>
                  <a:pt x="57" y="85"/>
                </a:lnTo>
                <a:lnTo>
                  <a:pt x="56" y="92"/>
                </a:lnTo>
                <a:lnTo>
                  <a:pt x="56" y="95"/>
                </a:lnTo>
                <a:lnTo>
                  <a:pt x="55" y="95"/>
                </a:lnTo>
                <a:lnTo>
                  <a:pt x="54" y="95"/>
                </a:lnTo>
                <a:lnTo>
                  <a:pt x="53" y="92"/>
                </a:lnTo>
                <a:lnTo>
                  <a:pt x="52" y="89"/>
                </a:lnTo>
                <a:lnTo>
                  <a:pt x="50" y="90"/>
                </a:lnTo>
                <a:lnTo>
                  <a:pt x="50" y="91"/>
                </a:lnTo>
                <a:lnTo>
                  <a:pt x="50" y="93"/>
                </a:lnTo>
                <a:lnTo>
                  <a:pt x="48" y="93"/>
                </a:lnTo>
                <a:lnTo>
                  <a:pt x="41" y="92"/>
                </a:lnTo>
                <a:lnTo>
                  <a:pt x="40" y="91"/>
                </a:lnTo>
                <a:lnTo>
                  <a:pt x="38" y="92"/>
                </a:lnTo>
                <a:lnTo>
                  <a:pt x="36" y="93"/>
                </a:lnTo>
                <a:lnTo>
                  <a:pt x="33" y="92"/>
                </a:lnTo>
                <a:lnTo>
                  <a:pt x="31" y="93"/>
                </a:lnTo>
                <a:lnTo>
                  <a:pt x="31" y="94"/>
                </a:lnTo>
                <a:lnTo>
                  <a:pt x="29" y="92"/>
                </a:lnTo>
                <a:lnTo>
                  <a:pt x="28" y="86"/>
                </a:lnTo>
                <a:lnTo>
                  <a:pt x="24" y="83"/>
                </a:lnTo>
                <a:lnTo>
                  <a:pt x="25" y="81"/>
                </a:lnTo>
                <a:lnTo>
                  <a:pt x="20" y="67"/>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91" name="Freeform 665"/>
          <p:cNvSpPr>
            <a:spLocks/>
          </p:cNvSpPr>
          <p:nvPr/>
        </p:nvSpPr>
        <p:spPr bwMode="auto">
          <a:xfrm>
            <a:off x="909638" y="1660525"/>
            <a:ext cx="1074737" cy="895350"/>
          </a:xfrm>
          <a:custGeom>
            <a:avLst/>
            <a:gdLst>
              <a:gd name="T0" fmla="*/ 2147483647 w 120"/>
              <a:gd name="T1" fmla="*/ 2147483647 h 100"/>
              <a:gd name="T2" fmla="*/ 2147483647 w 120"/>
              <a:gd name="T3" fmla="*/ 2147483647 h 100"/>
              <a:gd name="T4" fmla="*/ 2147483647 w 120"/>
              <a:gd name="T5" fmla="*/ 2147483647 h 100"/>
              <a:gd name="T6" fmla="*/ 2147483647 w 120"/>
              <a:gd name="T7" fmla="*/ 2147483647 h 100"/>
              <a:gd name="T8" fmla="*/ 2147483647 w 120"/>
              <a:gd name="T9" fmla="*/ 2147483647 h 100"/>
              <a:gd name="T10" fmla="*/ 2147483647 w 120"/>
              <a:gd name="T11" fmla="*/ 2147483647 h 100"/>
              <a:gd name="T12" fmla="*/ 2147483647 w 120"/>
              <a:gd name="T13" fmla="*/ 2147483647 h 100"/>
              <a:gd name="T14" fmla="*/ 2147483647 w 120"/>
              <a:gd name="T15" fmla="*/ 2147483647 h 100"/>
              <a:gd name="T16" fmla="*/ 2147483647 w 120"/>
              <a:gd name="T17" fmla="*/ 2147483647 h 100"/>
              <a:gd name="T18" fmla="*/ 2147483647 w 120"/>
              <a:gd name="T19" fmla="*/ 2147483647 h 100"/>
              <a:gd name="T20" fmla="*/ 2147483647 w 120"/>
              <a:gd name="T21" fmla="*/ 2147483647 h 100"/>
              <a:gd name="T22" fmla="*/ 2147483647 w 120"/>
              <a:gd name="T23" fmla="*/ 2147483647 h 100"/>
              <a:gd name="T24" fmla="*/ 2147483647 w 120"/>
              <a:gd name="T25" fmla="*/ 2147483647 h 100"/>
              <a:gd name="T26" fmla="*/ 2147483647 w 120"/>
              <a:gd name="T27" fmla="*/ 2147483647 h 100"/>
              <a:gd name="T28" fmla="*/ 0 w 120"/>
              <a:gd name="T29" fmla="*/ 2147483647 h 100"/>
              <a:gd name="T30" fmla="*/ 2147483647 w 120"/>
              <a:gd name="T31" fmla="*/ 2147483647 h 100"/>
              <a:gd name="T32" fmla="*/ 2147483647 w 120"/>
              <a:gd name="T33" fmla="*/ 2147483647 h 100"/>
              <a:gd name="T34" fmla="*/ 2147483647 w 120"/>
              <a:gd name="T35" fmla="*/ 2147483647 h 100"/>
              <a:gd name="T36" fmla="*/ 2147483647 w 120"/>
              <a:gd name="T37" fmla="*/ 2147483647 h 100"/>
              <a:gd name="T38" fmla="*/ 2147483647 w 120"/>
              <a:gd name="T39" fmla="*/ 2147483647 h 100"/>
              <a:gd name="T40" fmla="*/ 2147483647 w 120"/>
              <a:gd name="T41" fmla="*/ 0 h 100"/>
              <a:gd name="T42" fmla="*/ 2147483647 w 120"/>
              <a:gd name="T43" fmla="*/ 2147483647 h 100"/>
              <a:gd name="T44" fmla="*/ 2147483647 w 120"/>
              <a:gd name="T45" fmla="*/ 2147483647 h 100"/>
              <a:gd name="T46" fmla="*/ 2147483647 w 120"/>
              <a:gd name="T47" fmla="*/ 2147483647 h 100"/>
              <a:gd name="T48" fmla="*/ 2147483647 w 120"/>
              <a:gd name="T49" fmla="*/ 2147483647 h 100"/>
              <a:gd name="T50" fmla="*/ 2147483647 w 120"/>
              <a:gd name="T51" fmla="*/ 2147483647 h 100"/>
              <a:gd name="T52" fmla="*/ 2147483647 w 120"/>
              <a:gd name="T53" fmla="*/ 2147483647 h 100"/>
              <a:gd name="T54" fmla="*/ 2147483647 w 120"/>
              <a:gd name="T55" fmla="*/ 2147483647 h 100"/>
              <a:gd name="T56" fmla="*/ 2147483647 w 120"/>
              <a:gd name="T57" fmla="*/ 2147483647 h 100"/>
              <a:gd name="T58" fmla="*/ 2147483647 w 120"/>
              <a:gd name="T59" fmla="*/ 2147483647 h 100"/>
              <a:gd name="T60" fmla="*/ 2147483647 w 120"/>
              <a:gd name="T61" fmla="*/ 2147483647 h 100"/>
              <a:gd name="T62" fmla="*/ 2147483647 w 120"/>
              <a:gd name="T63" fmla="*/ 2147483647 h 100"/>
              <a:gd name="T64" fmla="*/ 2147483647 w 120"/>
              <a:gd name="T65" fmla="*/ 2147483647 h 100"/>
              <a:gd name="T66" fmla="*/ 2147483647 w 120"/>
              <a:gd name="T67" fmla="*/ 2147483647 h 100"/>
              <a:gd name="T68" fmla="*/ 2147483647 w 120"/>
              <a:gd name="T69" fmla="*/ 2147483647 h 100"/>
              <a:gd name="T70" fmla="*/ 2147483647 w 120"/>
              <a:gd name="T71" fmla="*/ 2147483647 h 100"/>
              <a:gd name="T72" fmla="*/ 2147483647 w 120"/>
              <a:gd name="T73" fmla="*/ 2147483647 h 100"/>
              <a:gd name="T74" fmla="*/ 2147483647 w 120"/>
              <a:gd name="T75" fmla="*/ 2147483647 h 100"/>
              <a:gd name="T76" fmla="*/ 2147483647 w 120"/>
              <a:gd name="T77" fmla="*/ 2147483647 h 100"/>
              <a:gd name="T78" fmla="*/ 2147483647 w 120"/>
              <a:gd name="T79" fmla="*/ 2147483647 h 100"/>
              <a:gd name="T80" fmla="*/ 2147483647 w 120"/>
              <a:gd name="T81" fmla="*/ 2147483647 h 100"/>
              <a:gd name="T82" fmla="*/ 2147483647 w 120"/>
              <a:gd name="T83" fmla="*/ 2147483647 h 100"/>
              <a:gd name="T84" fmla="*/ 2147483647 w 120"/>
              <a:gd name="T85" fmla="*/ 2147483647 h 100"/>
              <a:gd name="T86" fmla="*/ 2147483647 w 120"/>
              <a:gd name="T87" fmla="*/ 2147483647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0"/>
              <a:gd name="T133" fmla="*/ 0 h 100"/>
              <a:gd name="T134" fmla="*/ 120 w 120"/>
              <a:gd name="T135" fmla="*/ 100 h 10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0" h="100">
                <a:moveTo>
                  <a:pt x="106" y="56"/>
                </a:moveTo>
                <a:lnTo>
                  <a:pt x="107" y="58"/>
                </a:lnTo>
                <a:lnTo>
                  <a:pt x="108" y="58"/>
                </a:lnTo>
                <a:lnTo>
                  <a:pt x="110" y="60"/>
                </a:lnTo>
                <a:lnTo>
                  <a:pt x="109" y="60"/>
                </a:lnTo>
                <a:lnTo>
                  <a:pt x="107" y="65"/>
                </a:lnTo>
                <a:lnTo>
                  <a:pt x="107" y="66"/>
                </a:lnTo>
                <a:lnTo>
                  <a:pt x="106" y="68"/>
                </a:lnTo>
                <a:lnTo>
                  <a:pt x="106" y="70"/>
                </a:lnTo>
                <a:lnTo>
                  <a:pt x="104" y="78"/>
                </a:lnTo>
                <a:lnTo>
                  <a:pt x="100" y="100"/>
                </a:lnTo>
                <a:lnTo>
                  <a:pt x="97" y="100"/>
                </a:lnTo>
                <a:lnTo>
                  <a:pt x="96" y="99"/>
                </a:lnTo>
                <a:lnTo>
                  <a:pt x="84" y="97"/>
                </a:lnTo>
                <a:lnTo>
                  <a:pt x="80" y="96"/>
                </a:lnTo>
                <a:lnTo>
                  <a:pt x="77" y="96"/>
                </a:lnTo>
                <a:lnTo>
                  <a:pt x="68" y="94"/>
                </a:lnTo>
                <a:lnTo>
                  <a:pt x="66" y="93"/>
                </a:lnTo>
                <a:lnTo>
                  <a:pt x="61" y="92"/>
                </a:lnTo>
                <a:lnTo>
                  <a:pt x="59" y="92"/>
                </a:lnTo>
                <a:lnTo>
                  <a:pt x="56" y="91"/>
                </a:lnTo>
                <a:lnTo>
                  <a:pt x="55" y="91"/>
                </a:lnTo>
                <a:lnTo>
                  <a:pt x="47" y="89"/>
                </a:lnTo>
                <a:lnTo>
                  <a:pt x="44" y="88"/>
                </a:lnTo>
                <a:lnTo>
                  <a:pt x="41" y="88"/>
                </a:lnTo>
                <a:lnTo>
                  <a:pt x="39" y="87"/>
                </a:lnTo>
                <a:lnTo>
                  <a:pt x="31" y="85"/>
                </a:lnTo>
                <a:lnTo>
                  <a:pt x="29" y="85"/>
                </a:lnTo>
                <a:lnTo>
                  <a:pt x="28" y="84"/>
                </a:lnTo>
                <a:lnTo>
                  <a:pt x="17" y="82"/>
                </a:lnTo>
                <a:lnTo>
                  <a:pt x="16" y="81"/>
                </a:lnTo>
                <a:lnTo>
                  <a:pt x="15" y="81"/>
                </a:lnTo>
                <a:lnTo>
                  <a:pt x="13" y="81"/>
                </a:lnTo>
                <a:lnTo>
                  <a:pt x="12" y="80"/>
                </a:lnTo>
                <a:lnTo>
                  <a:pt x="11" y="80"/>
                </a:lnTo>
                <a:lnTo>
                  <a:pt x="9" y="80"/>
                </a:lnTo>
                <a:lnTo>
                  <a:pt x="6" y="79"/>
                </a:lnTo>
                <a:lnTo>
                  <a:pt x="4" y="79"/>
                </a:lnTo>
                <a:lnTo>
                  <a:pt x="2" y="78"/>
                </a:lnTo>
                <a:lnTo>
                  <a:pt x="1" y="78"/>
                </a:lnTo>
                <a:lnTo>
                  <a:pt x="0" y="75"/>
                </a:lnTo>
                <a:lnTo>
                  <a:pt x="2" y="65"/>
                </a:lnTo>
                <a:lnTo>
                  <a:pt x="0" y="61"/>
                </a:lnTo>
                <a:lnTo>
                  <a:pt x="2" y="59"/>
                </a:lnTo>
                <a:lnTo>
                  <a:pt x="6" y="52"/>
                </a:lnTo>
                <a:lnTo>
                  <a:pt x="9" y="48"/>
                </a:lnTo>
                <a:lnTo>
                  <a:pt x="11" y="43"/>
                </a:lnTo>
                <a:lnTo>
                  <a:pt x="14" y="36"/>
                </a:lnTo>
                <a:lnTo>
                  <a:pt x="19" y="22"/>
                </a:lnTo>
                <a:lnTo>
                  <a:pt x="20" y="18"/>
                </a:lnTo>
                <a:lnTo>
                  <a:pt x="23" y="9"/>
                </a:lnTo>
                <a:lnTo>
                  <a:pt x="23" y="8"/>
                </a:lnTo>
                <a:lnTo>
                  <a:pt x="25" y="2"/>
                </a:lnTo>
                <a:lnTo>
                  <a:pt x="24" y="0"/>
                </a:lnTo>
                <a:lnTo>
                  <a:pt x="25" y="0"/>
                </a:lnTo>
                <a:lnTo>
                  <a:pt x="26" y="2"/>
                </a:lnTo>
                <a:lnTo>
                  <a:pt x="28" y="1"/>
                </a:lnTo>
                <a:lnTo>
                  <a:pt x="29" y="1"/>
                </a:lnTo>
                <a:lnTo>
                  <a:pt x="32" y="1"/>
                </a:lnTo>
                <a:lnTo>
                  <a:pt x="32" y="2"/>
                </a:lnTo>
                <a:lnTo>
                  <a:pt x="32" y="4"/>
                </a:lnTo>
                <a:lnTo>
                  <a:pt x="34" y="4"/>
                </a:lnTo>
                <a:lnTo>
                  <a:pt x="37" y="5"/>
                </a:lnTo>
                <a:lnTo>
                  <a:pt x="39" y="9"/>
                </a:lnTo>
                <a:lnTo>
                  <a:pt x="39" y="11"/>
                </a:lnTo>
                <a:lnTo>
                  <a:pt x="38" y="13"/>
                </a:lnTo>
                <a:lnTo>
                  <a:pt x="38" y="15"/>
                </a:lnTo>
                <a:lnTo>
                  <a:pt x="42" y="18"/>
                </a:lnTo>
                <a:lnTo>
                  <a:pt x="44" y="18"/>
                </a:lnTo>
                <a:lnTo>
                  <a:pt x="45" y="18"/>
                </a:lnTo>
                <a:lnTo>
                  <a:pt x="46" y="18"/>
                </a:lnTo>
                <a:lnTo>
                  <a:pt x="49" y="18"/>
                </a:lnTo>
                <a:lnTo>
                  <a:pt x="51" y="17"/>
                </a:lnTo>
                <a:lnTo>
                  <a:pt x="52" y="17"/>
                </a:lnTo>
                <a:lnTo>
                  <a:pt x="54" y="17"/>
                </a:lnTo>
                <a:lnTo>
                  <a:pt x="55" y="18"/>
                </a:lnTo>
                <a:lnTo>
                  <a:pt x="58" y="19"/>
                </a:lnTo>
                <a:lnTo>
                  <a:pt x="58" y="21"/>
                </a:lnTo>
                <a:lnTo>
                  <a:pt x="62" y="21"/>
                </a:lnTo>
                <a:lnTo>
                  <a:pt x="63" y="20"/>
                </a:lnTo>
                <a:lnTo>
                  <a:pt x="65" y="20"/>
                </a:lnTo>
                <a:lnTo>
                  <a:pt x="66" y="20"/>
                </a:lnTo>
                <a:lnTo>
                  <a:pt x="68" y="21"/>
                </a:lnTo>
                <a:lnTo>
                  <a:pt x="72" y="21"/>
                </a:lnTo>
                <a:lnTo>
                  <a:pt x="75" y="20"/>
                </a:lnTo>
                <a:lnTo>
                  <a:pt x="76" y="20"/>
                </a:lnTo>
                <a:lnTo>
                  <a:pt x="77" y="20"/>
                </a:lnTo>
                <a:lnTo>
                  <a:pt x="79" y="20"/>
                </a:lnTo>
                <a:lnTo>
                  <a:pt x="81" y="19"/>
                </a:lnTo>
                <a:lnTo>
                  <a:pt x="83" y="20"/>
                </a:lnTo>
                <a:lnTo>
                  <a:pt x="85" y="20"/>
                </a:lnTo>
                <a:lnTo>
                  <a:pt x="87" y="21"/>
                </a:lnTo>
                <a:lnTo>
                  <a:pt x="89" y="20"/>
                </a:lnTo>
                <a:lnTo>
                  <a:pt x="91" y="20"/>
                </a:lnTo>
                <a:lnTo>
                  <a:pt x="98" y="22"/>
                </a:lnTo>
                <a:lnTo>
                  <a:pt x="102" y="22"/>
                </a:lnTo>
                <a:lnTo>
                  <a:pt x="105" y="23"/>
                </a:lnTo>
                <a:lnTo>
                  <a:pt x="107" y="23"/>
                </a:lnTo>
                <a:lnTo>
                  <a:pt x="108" y="24"/>
                </a:lnTo>
                <a:lnTo>
                  <a:pt x="110" y="24"/>
                </a:lnTo>
                <a:lnTo>
                  <a:pt x="116" y="25"/>
                </a:lnTo>
                <a:lnTo>
                  <a:pt x="116" y="26"/>
                </a:lnTo>
                <a:lnTo>
                  <a:pt x="117" y="28"/>
                </a:lnTo>
                <a:lnTo>
                  <a:pt x="120" y="31"/>
                </a:lnTo>
                <a:lnTo>
                  <a:pt x="120" y="33"/>
                </a:lnTo>
                <a:lnTo>
                  <a:pt x="116" y="39"/>
                </a:lnTo>
                <a:lnTo>
                  <a:pt x="116" y="40"/>
                </a:lnTo>
                <a:lnTo>
                  <a:pt x="115" y="42"/>
                </a:lnTo>
                <a:lnTo>
                  <a:pt x="114" y="43"/>
                </a:lnTo>
                <a:lnTo>
                  <a:pt x="113" y="44"/>
                </a:lnTo>
                <a:lnTo>
                  <a:pt x="112" y="47"/>
                </a:lnTo>
                <a:lnTo>
                  <a:pt x="110" y="48"/>
                </a:lnTo>
                <a:lnTo>
                  <a:pt x="106" y="55"/>
                </a:lnTo>
                <a:lnTo>
                  <a:pt x="106" y="56"/>
                </a:lnTo>
                <a:close/>
              </a:path>
            </a:pathLst>
          </a:custGeom>
          <a:solidFill>
            <a:srgbClr val="FF008C"/>
          </a:solidFill>
          <a:ln w="0">
            <a:solidFill>
              <a:srgbClr val="000000"/>
            </a:solidFill>
            <a:round/>
            <a:headEnd/>
            <a:tailEnd/>
          </a:ln>
        </p:spPr>
        <p:txBody>
          <a:bodyPr/>
          <a:lstStyle/>
          <a:p>
            <a:endParaRPr lang="en-US"/>
          </a:p>
        </p:txBody>
      </p:sp>
      <p:sp>
        <p:nvSpPr>
          <p:cNvPr id="95292" name="Freeform 664"/>
          <p:cNvSpPr>
            <a:spLocks/>
          </p:cNvSpPr>
          <p:nvPr/>
        </p:nvSpPr>
        <p:spPr bwMode="auto">
          <a:xfrm>
            <a:off x="2038350" y="2619375"/>
            <a:ext cx="742950" cy="947738"/>
          </a:xfrm>
          <a:custGeom>
            <a:avLst/>
            <a:gdLst>
              <a:gd name="T0" fmla="*/ 2147483647 w 83"/>
              <a:gd name="T1" fmla="*/ 2147483647 h 106"/>
              <a:gd name="T2" fmla="*/ 2147483647 w 83"/>
              <a:gd name="T3" fmla="*/ 2147483647 h 106"/>
              <a:gd name="T4" fmla="*/ 2147483647 w 83"/>
              <a:gd name="T5" fmla="*/ 2147483647 h 106"/>
              <a:gd name="T6" fmla="*/ 2147483647 w 83"/>
              <a:gd name="T7" fmla="*/ 2147483647 h 106"/>
              <a:gd name="T8" fmla="*/ 2147483647 w 83"/>
              <a:gd name="T9" fmla="*/ 2147483647 h 106"/>
              <a:gd name="T10" fmla="*/ 2147483647 w 83"/>
              <a:gd name="T11" fmla="*/ 2147483647 h 106"/>
              <a:gd name="T12" fmla="*/ 2147483647 w 83"/>
              <a:gd name="T13" fmla="*/ 2147483647 h 106"/>
              <a:gd name="T14" fmla="*/ 2147483647 w 83"/>
              <a:gd name="T15" fmla="*/ 2147483647 h 106"/>
              <a:gd name="T16" fmla="*/ 2147483647 w 83"/>
              <a:gd name="T17" fmla="*/ 2147483647 h 106"/>
              <a:gd name="T18" fmla="*/ 2147483647 w 83"/>
              <a:gd name="T19" fmla="*/ 2147483647 h 106"/>
              <a:gd name="T20" fmla="*/ 2147483647 w 83"/>
              <a:gd name="T21" fmla="*/ 2147483647 h 106"/>
              <a:gd name="T22" fmla="*/ 2147483647 w 83"/>
              <a:gd name="T23" fmla="*/ 2147483647 h 106"/>
              <a:gd name="T24" fmla="*/ 2147483647 w 83"/>
              <a:gd name="T25" fmla="*/ 2147483647 h 106"/>
              <a:gd name="T26" fmla="*/ 2147483647 w 83"/>
              <a:gd name="T27" fmla="*/ 2147483647 h 106"/>
              <a:gd name="T28" fmla="*/ 2147483647 w 83"/>
              <a:gd name="T29" fmla="*/ 2147483647 h 106"/>
              <a:gd name="T30" fmla="*/ 2147483647 w 83"/>
              <a:gd name="T31" fmla="*/ 2147483647 h 106"/>
              <a:gd name="T32" fmla="*/ 2147483647 w 83"/>
              <a:gd name="T33" fmla="*/ 2147483647 h 106"/>
              <a:gd name="T34" fmla="*/ 2147483647 w 83"/>
              <a:gd name="T35" fmla="*/ 2147483647 h 106"/>
              <a:gd name="T36" fmla="*/ 2147483647 w 83"/>
              <a:gd name="T37" fmla="*/ 2147483647 h 106"/>
              <a:gd name="T38" fmla="*/ 2147483647 w 83"/>
              <a:gd name="T39" fmla="*/ 2147483647 h 106"/>
              <a:gd name="T40" fmla="*/ 2147483647 w 83"/>
              <a:gd name="T41" fmla="*/ 2147483647 h 106"/>
              <a:gd name="T42" fmla="*/ 2147483647 w 83"/>
              <a:gd name="T43" fmla="*/ 2147483647 h 106"/>
              <a:gd name="T44" fmla="*/ 2147483647 w 83"/>
              <a:gd name="T45" fmla="*/ 2147483647 h 106"/>
              <a:gd name="T46" fmla="*/ 2147483647 w 83"/>
              <a:gd name="T47" fmla="*/ 2147483647 h 106"/>
              <a:gd name="T48" fmla="*/ 2147483647 w 83"/>
              <a:gd name="T49" fmla="*/ 2147483647 h 106"/>
              <a:gd name="T50" fmla="*/ 2147483647 w 83"/>
              <a:gd name="T51" fmla="*/ 2147483647 h 106"/>
              <a:gd name="T52" fmla="*/ 2147483647 w 83"/>
              <a:gd name="T53" fmla="*/ 2147483647 h 106"/>
              <a:gd name="T54" fmla="*/ 2147483647 w 83"/>
              <a:gd name="T55" fmla="*/ 2147483647 h 106"/>
              <a:gd name="T56" fmla="*/ 2147483647 w 83"/>
              <a:gd name="T57" fmla="*/ 2147483647 h 106"/>
              <a:gd name="T58" fmla="*/ 2147483647 w 83"/>
              <a:gd name="T59" fmla="*/ 2147483647 h 106"/>
              <a:gd name="T60" fmla="*/ 2147483647 w 83"/>
              <a:gd name="T61" fmla="*/ 2147483647 h 106"/>
              <a:gd name="T62" fmla="*/ 2147483647 w 83"/>
              <a:gd name="T63" fmla="*/ 2147483647 h 106"/>
              <a:gd name="T64" fmla="*/ 2147483647 w 83"/>
              <a:gd name="T65" fmla="*/ 2147483647 h 106"/>
              <a:gd name="T66" fmla="*/ 2147483647 w 83"/>
              <a:gd name="T67" fmla="*/ 2147483647 h 106"/>
              <a:gd name="T68" fmla="*/ 2147483647 w 83"/>
              <a:gd name="T69" fmla="*/ 2147483647 h 106"/>
              <a:gd name="T70" fmla="*/ 2147483647 w 83"/>
              <a:gd name="T71" fmla="*/ 2147483647 h 106"/>
              <a:gd name="T72" fmla="*/ 2147483647 w 83"/>
              <a:gd name="T73" fmla="*/ 2147483647 h 106"/>
              <a:gd name="T74" fmla="*/ 2147483647 w 83"/>
              <a:gd name="T75" fmla="*/ 2147483647 h 106"/>
              <a:gd name="T76" fmla="*/ 2147483647 w 83"/>
              <a:gd name="T77" fmla="*/ 2147483647 h 106"/>
              <a:gd name="T78" fmla="*/ 2147483647 w 83"/>
              <a:gd name="T79" fmla="*/ 2147483647 h 106"/>
              <a:gd name="T80" fmla="*/ 2147483647 w 83"/>
              <a:gd name="T81" fmla="*/ 2147483647 h 106"/>
              <a:gd name="T82" fmla="*/ 2147483647 w 83"/>
              <a:gd name="T83" fmla="*/ 2147483647 h 106"/>
              <a:gd name="T84" fmla="*/ 2147483647 w 83"/>
              <a:gd name="T85" fmla="*/ 2147483647 h 106"/>
              <a:gd name="T86" fmla="*/ 2147483647 w 83"/>
              <a:gd name="T87" fmla="*/ 2147483647 h 106"/>
              <a:gd name="T88" fmla="*/ 2147483647 w 83"/>
              <a:gd name="T89" fmla="*/ 2147483647 h 106"/>
              <a:gd name="T90" fmla="*/ 2147483647 w 83"/>
              <a:gd name="T91" fmla="*/ 2147483647 h 106"/>
              <a:gd name="T92" fmla="*/ 2147483647 w 83"/>
              <a:gd name="T93" fmla="*/ 2147483647 h 1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3"/>
              <a:gd name="T142" fmla="*/ 0 h 106"/>
              <a:gd name="T143" fmla="*/ 83 w 83"/>
              <a:gd name="T144" fmla="*/ 106 h 10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3" h="106">
                <a:moveTo>
                  <a:pt x="4" y="74"/>
                </a:moveTo>
                <a:lnTo>
                  <a:pt x="3" y="81"/>
                </a:lnTo>
                <a:lnTo>
                  <a:pt x="2" y="84"/>
                </a:lnTo>
                <a:lnTo>
                  <a:pt x="2" y="88"/>
                </a:lnTo>
                <a:lnTo>
                  <a:pt x="1" y="94"/>
                </a:lnTo>
                <a:lnTo>
                  <a:pt x="0" y="96"/>
                </a:lnTo>
                <a:lnTo>
                  <a:pt x="5" y="97"/>
                </a:lnTo>
                <a:lnTo>
                  <a:pt x="10" y="97"/>
                </a:lnTo>
                <a:lnTo>
                  <a:pt x="17" y="98"/>
                </a:lnTo>
                <a:lnTo>
                  <a:pt x="18" y="98"/>
                </a:lnTo>
                <a:lnTo>
                  <a:pt x="20" y="99"/>
                </a:lnTo>
                <a:lnTo>
                  <a:pt x="23" y="99"/>
                </a:lnTo>
                <a:lnTo>
                  <a:pt x="35" y="101"/>
                </a:lnTo>
                <a:lnTo>
                  <a:pt x="38" y="101"/>
                </a:lnTo>
                <a:lnTo>
                  <a:pt x="40" y="101"/>
                </a:lnTo>
                <a:lnTo>
                  <a:pt x="42" y="102"/>
                </a:lnTo>
                <a:lnTo>
                  <a:pt x="46" y="102"/>
                </a:lnTo>
                <a:lnTo>
                  <a:pt x="49" y="103"/>
                </a:lnTo>
                <a:lnTo>
                  <a:pt x="53" y="103"/>
                </a:lnTo>
                <a:lnTo>
                  <a:pt x="54" y="103"/>
                </a:lnTo>
                <a:lnTo>
                  <a:pt x="61" y="104"/>
                </a:lnTo>
                <a:lnTo>
                  <a:pt x="66" y="105"/>
                </a:lnTo>
                <a:lnTo>
                  <a:pt x="68" y="105"/>
                </a:lnTo>
                <a:lnTo>
                  <a:pt x="75" y="106"/>
                </a:lnTo>
                <a:lnTo>
                  <a:pt x="76" y="97"/>
                </a:lnTo>
                <a:lnTo>
                  <a:pt x="76" y="96"/>
                </a:lnTo>
                <a:lnTo>
                  <a:pt x="77" y="91"/>
                </a:lnTo>
                <a:lnTo>
                  <a:pt x="77" y="89"/>
                </a:lnTo>
                <a:lnTo>
                  <a:pt x="77" y="87"/>
                </a:lnTo>
                <a:lnTo>
                  <a:pt x="77" y="84"/>
                </a:lnTo>
                <a:lnTo>
                  <a:pt x="78" y="83"/>
                </a:lnTo>
                <a:lnTo>
                  <a:pt x="77" y="81"/>
                </a:lnTo>
                <a:lnTo>
                  <a:pt x="78" y="77"/>
                </a:lnTo>
                <a:lnTo>
                  <a:pt x="79" y="72"/>
                </a:lnTo>
                <a:lnTo>
                  <a:pt x="79" y="67"/>
                </a:lnTo>
                <a:lnTo>
                  <a:pt x="80" y="60"/>
                </a:lnTo>
                <a:lnTo>
                  <a:pt x="80" y="58"/>
                </a:lnTo>
                <a:lnTo>
                  <a:pt x="80" y="55"/>
                </a:lnTo>
                <a:lnTo>
                  <a:pt x="81" y="55"/>
                </a:lnTo>
                <a:lnTo>
                  <a:pt x="81" y="51"/>
                </a:lnTo>
                <a:lnTo>
                  <a:pt x="81" y="48"/>
                </a:lnTo>
                <a:lnTo>
                  <a:pt x="82" y="44"/>
                </a:lnTo>
                <a:lnTo>
                  <a:pt x="82" y="40"/>
                </a:lnTo>
                <a:lnTo>
                  <a:pt x="83" y="36"/>
                </a:lnTo>
                <a:lnTo>
                  <a:pt x="83" y="34"/>
                </a:lnTo>
                <a:lnTo>
                  <a:pt x="83" y="31"/>
                </a:lnTo>
                <a:lnTo>
                  <a:pt x="83" y="29"/>
                </a:lnTo>
                <a:lnTo>
                  <a:pt x="77" y="28"/>
                </a:lnTo>
                <a:lnTo>
                  <a:pt x="76" y="28"/>
                </a:lnTo>
                <a:lnTo>
                  <a:pt x="70" y="27"/>
                </a:lnTo>
                <a:lnTo>
                  <a:pt x="69" y="27"/>
                </a:lnTo>
                <a:lnTo>
                  <a:pt x="66" y="27"/>
                </a:lnTo>
                <a:lnTo>
                  <a:pt x="55" y="26"/>
                </a:lnTo>
                <a:lnTo>
                  <a:pt x="56" y="21"/>
                </a:lnTo>
                <a:lnTo>
                  <a:pt x="56" y="17"/>
                </a:lnTo>
                <a:lnTo>
                  <a:pt x="56" y="16"/>
                </a:lnTo>
                <a:lnTo>
                  <a:pt x="56" y="14"/>
                </a:lnTo>
                <a:lnTo>
                  <a:pt x="57" y="11"/>
                </a:lnTo>
                <a:lnTo>
                  <a:pt x="57" y="10"/>
                </a:lnTo>
                <a:lnTo>
                  <a:pt x="57" y="6"/>
                </a:lnTo>
                <a:lnTo>
                  <a:pt x="52" y="6"/>
                </a:lnTo>
                <a:lnTo>
                  <a:pt x="51" y="6"/>
                </a:lnTo>
                <a:lnTo>
                  <a:pt x="48" y="5"/>
                </a:lnTo>
                <a:lnTo>
                  <a:pt x="44" y="5"/>
                </a:lnTo>
                <a:lnTo>
                  <a:pt x="43" y="4"/>
                </a:lnTo>
                <a:lnTo>
                  <a:pt x="42" y="4"/>
                </a:lnTo>
                <a:lnTo>
                  <a:pt x="41" y="4"/>
                </a:lnTo>
                <a:lnTo>
                  <a:pt x="30" y="3"/>
                </a:lnTo>
                <a:lnTo>
                  <a:pt x="27" y="2"/>
                </a:lnTo>
                <a:lnTo>
                  <a:pt x="20" y="1"/>
                </a:lnTo>
                <a:lnTo>
                  <a:pt x="16" y="0"/>
                </a:lnTo>
                <a:lnTo>
                  <a:pt x="15" y="3"/>
                </a:lnTo>
                <a:lnTo>
                  <a:pt x="14" y="13"/>
                </a:lnTo>
                <a:lnTo>
                  <a:pt x="13" y="19"/>
                </a:lnTo>
                <a:lnTo>
                  <a:pt x="11" y="27"/>
                </a:lnTo>
                <a:lnTo>
                  <a:pt x="11" y="32"/>
                </a:lnTo>
                <a:lnTo>
                  <a:pt x="10" y="36"/>
                </a:lnTo>
                <a:lnTo>
                  <a:pt x="9" y="38"/>
                </a:lnTo>
                <a:lnTo>
                  <a:pt x="9" y="40"/>
                </a:lnTo>
                <a:lnTo>
                  <a:pt x="9" y="43"/>
                </a:lnTo>
                <a:lnTo>
                  <a:pt x="8" y="47"/>
                </a:lnTo>
                <a:lnTo>
                  <a:pt x="8" y="48"/>
                </a:lnTo>
                <a:lnTo>
                  <a:pt x="6" y="60"/>
                </a:lnTo>
                <a:lnTo>
                  <a:pt x="5" y="64"/>
                </a:lnTo>
                <a:lnTo>
                  <a:pt x="5" y="65"/>
                </a:lnTo>
                <a:lnTo>
                  <a:pt x="5" y="66"/>
                </a:lnTo>
                <a:lnTo>
                  <a:pt x="5" y="67"/>
                </a:lnTo>
                <a:lnTo>
                  <a:pt x="4" y="71"/>
                </a:lnTo>
                <a:lnTo>
                  <a:pt x="4" y="74"/>
                </a:lnTo>
                <a:close/>
              </a:path>
            </a:pathLst>
          </a:custGeom>
          <a:solidFill>
            <a:srgbClr val="FF008C"/>
          </a:solidFill>
          <a:ln w="0">
            <a:solidFill>
              <a:srgbClr val="000000"/>
            </a:solidFill>
            <a:round/>
            <a:headEnd/>
            <a:tailEnd/>
          </a:ln>
        </p:spPr>
        <p:txBody>
          <a:bodyPr/>
          <a:lstStyle/>
          <a:p>
            <a:endParaRPr lang="en-US"/>
          </a:p>
        </p:txBody>
      </p:sp>
      <p:sp>
        <p:nvSpPr>
          <p:cNvPr id="95293" name="Freeform 663"/>
          <p:cNvSpPr>
            <a:spLocks/>
          </p:cNvSpPr>
          <p:nvPr/>
        </p:nvSpPr>
        <p:spPr bwMode="auto">
          <a:xfrm>
            <a:off x="1125538" y="1239838"/>
            <a:ext cx="903287" cy="644525"/>
          </a:xfrm>
          <a:custGeom>
            <a:avLst/>
            <a:gdLst>
              <a:gd name="T0" fmla="*/ 2147483647 w 101"/>
              <a:gd name="T1" fmla="*/ 2147483647 h 72"/>
              <a:gd name="T2" fmla="*/ 2147483647 w 101"/>
              <a:gd name="T3" fmla="*/ 2147483647 h 72"/>
              <a:gd name="T4" fmla="*/ 2147483647 w 101"/>
              <a:gd name="T5" fmla="*/ 2147483647 h 72"/>
              <a:gd name="T6" fmla="*/ 2147483647 w 101"/>
              <a:gd name="T7" fmla="*/ 2147483647 h 72"/>
              <a:gd name="T8" fmla="*/ 2147483647 w 101"/>
              <a:gd name="T9" fmla="*/ 2147483647 h 72"/>
              <a:gd name="T10" fmla="*/ 2147483647 w 101"/>
              <a:gd name="T11" fmla="*/ 2147483647 h 72"/>
              <a:gd name="T12" fmla="*/ 2147483647 w 101"/>
              <a:gd name="T13" fmla="*/ 2147483647 h 72"/>
              <a:gd name="T14" fmla="*/ 2147483647 w 101"/>
              <a:gd name="T15" fmla="*/ 2147483647 h 72"/>
              <a:gd name="T16" fmla="*/ 2147483647 w 101"/>
              <a:gd name="T17" fmla="*/ 2147483647 h 72"/>
              <a:gd name="T18" fmla="*/ 2147483647 w 101"/>
              <a:gd name="T19" fmla="*/ 2147483647 h 72"/>
              <a:gd name="T20" fmla="*/ 2147483647 w 101"/>
              <a:gd name="T21" fmla="*/ 2147483647 h 72"/>
              <a:gd name="T22" fmla="*/ 2147483647 w 101"/>
              <a:gd name="T23" fmla="*/ 2147483647 h 72"/>
              <a:gd name="T24" fmla="*/ 2147483647 w 101"/>
              <a:gd name="T25" fmla="*/ 2147483647 h 72"/>
              <a:gd name="T26" fmla="*/ 2147483647 w 101"/>
              <a:gd name="T27" fmla="*/ 2147483647 h 72"/>
              <a:gd name="T28" fmla="*/ 2147483647 w 101"/>
              <a:gd name="T29" fmla="*/ 2147483647 h 72"/>
              <a:gd name="T30" fmla="*/ 2147483647 w 101"/>
              <a:gd name="T31" fmla="*/ 2147483647 h 72"/>
              <a:gd name="T32" fmla="*/ 2147483647 w 101"/>
              <a:gd name="T33" fmla="*/ 2147483647 h 72"/>
              <a:gd name="T34" fmla="*/ 2147483647 w 101"/>
              <a:gd name="T35" fmla="*/ 2147483647 h 72"/>
              <a:gd name="T36" fmla="*/ 2147483647 w 101"/>
              <a:gd name="T37" fmla="*/ 2147483647 h 72"/>
              <a:gd name="T38" fmla="*/ 2147483647 w 101"/>
              <a:gd name="T39" fmla="*/ 2147483647 h 72"/>
              <a:gd name="T40" fmla="*/ 0 w 101"/>
              <a:gd name="T41" fmla="*/ 2147483647 h 72"/>
              <a:gd name="T42" fmla="*/ 2147483647 w 101"/>
              <a:gd name="T43" fmla="*/ 2147483647 h 72"/>
              <a:gd name="T44" fmla="*/ 2147483647 w 101"/>
              <a:gd name="T45" fmla="*/ 2147483647 h 72"/>
              <a:gd name="T46" fmla="*/ 2147483647 w 101"/>
              <a:gd name="T47" fmla="*/ 2147483647 h 72"/>
              <a:gd name="T48" fmla="*/ 2147483647 w 101"/>
              <a:gd name="T49" fmla="*/ 2147483647 h 72"/>
              <a:gd name="T50" fmla="*/ 2147483647 w 101"/>
              <a:gd name="T51" fmla="*/ 2147483647 h 72"/>
              <a:gd name="T52" fmla="*/ 2147483647 w 101"/>
              <a:gd name="T53" fmla="*/ 2147483647 h 72"/>
              <a:gd name="T54" fmla="*/ 2147483647 w 101"/>
              <a:gd name="T55" fmla="*/ 2147483647 h 72"/>
              <a:gd name="T56" fmla="*/ 2147483647 w 101"/>
              <a:gd name="T57" fmla="*/ 2147483647 h 72"/>
              <a:gd name="T58" fmla="*/ 2147483647 w 101"/>
              <a:gd name="T59" fmla="*/ 2147483647 h 72"/>
              <a:gd name="T60" fmla="*/ 0 w 101"/>
              <a:gd name="T61" fmla="*/ 2147483647 h 72"/>
              <a:gd name="T62" fmla="*/ 2147483647 w 101"/>
              <a:gd name="T63" fmla="*/ 2147483647 h 72"/>
              <a:gd name="T64" fmla="*/ 2147483647 w 101"/>
              <a:gd name="T65" fmla="*/ 2147483647 h 72"/>
              <a:gd name="T66" fmla="*/ 2147483647 w 101"/>
              <a:gd name="T67" fmla="*/ 2147483647 h 72"/>
              <a:gd name="T68" fmla="*/ 2147483647 w 101"/>
              <a:gd name="T69" fmla="*/ 2147483647 h 72"/>
              <a:gd name="T70" fmla="*/ 2147483647 w 101"/>
              <a:gd name="T71" fmla="*/ 2147483647 h 72"/>
              <a:gd name="T72" fmla="*/ 2147483647 w 101"/>
              <a:gd name="T73" fmla="*/ 2147483647 h 72"/>
              <a:gd name="T74" fmla="*/ 2147483647 w 101"/>
              <a:gd name="T75" fmla="*/ 2147483647 h 72"/>
              <a:gd name="T76" fmla="*/ 2147483647 w 101"/>
              <a:gd name="T77" fmla="*/ 2147483647 h 72"/>
              <a:gd name="T78" fmla="*/ 2147483647 w 101"/>
              <a:gd name="T79" fmla="*/ 2147483647 h 72"/>
              <a:gd name="T80" fmla="*/ 2147483647 w 101"/>
              <a:gd name="T81" fmla="*/ 2147483647 h 72"/>
              <a:gd name="T82" fmla="*/ 2147483647 w 101"/>
              <a:gd name="T83" fmla="*/ 2147483647 h 72"/>
              <a:gd name="T84" fmla="*/ 2147483647 w 101"/>
              <a:gd name="T85" fmla="*/ 2147483647 h 72"/>
              <a:gd name="T86" fmla="*/ 2147483647 w 101"/>
              <a:gd name="T87" fmla="*/ 2147483647 h 72"/>
              <a:gd name="T88" fmla="*/ 2147483647 w 101"/>
              <a:gd name="T89" fmla="*/ 2147483647 h 72"/>
              <a:gd name="T90" fmla="*/ 2147483647 w 101"/>
              <a:gd name="T91" fmla="*/ 2147483647 h 72"/>
              <a:gd name="T92" fmla="*/ 2147483647 w 101"/>
              <a:gd name="T93" fmla="*/ 2147483647 h 72"/>
              <a:gd name="T94" fmla="*/ 2147483647 w 101"/>
              <a:gd name="T95" fmla="*/ 2147483647 h 72"/>
              <a:gd name="T96" fmla="*/ 2147483647 w 101"/>
              <a:gd name="T97" fmla="*/ 2147483647 h 72"/>
              <a:gd name="T98" fmla="*/ 2147483647 w 101"/>
              <a:gd name="T99" fmla="*/ 2147483647 h 72"/>
              <a:gd name="T100" fmla="*/ 2147483647 w 101"/>
              <a:gd name="T101" fmla="*/ 2147483647 h 72"/>
              <a:gd name="T102" fmla="*/ 2147483647 w 101"/>
              <a:gd name="T103" fmla="*/ 2147483647 h 72"/>
              <a:gd name="T104" fmla="*/ 2147483647 w 101"/>
              <a:gd name="T105" fmla="*/ 2147483647 h 72"/>
              <a:gd name="T106" fmla="*/ 2147483647 w 101"/>
              <a:gd name="T107" fmla="*/ 2147483647 h 72"/>
              <a:gd name="T108" fmla="*/ 2147483647 w 101"/>
              <a:gd name="T109" fmla="*/ 2147483647 h 72"/>
              <a:gd name="T110" fmla="*/ 2147483647 w 101"/>
              <a:gd name="T111" fmla="*/ 2147483647 h 72"/>
              <a:gd name="T112" fmla="*/ 2147483647 w 101"/>
              <a:gd name="T113" fmla="*/ 2147483647 h 72"/>
              <a:gd name="T114" fmla="*/ 2147483647 w 101"/>
              <a:gd name="T115" fmla="*/ 2147483647 h 72"/>
              <a:gd name="T116" fmla="*/ 2147483647 w 101"/>
              <a:gd name="T117" fmla="*/ 2147483647 h 72"/>
              <a:gd name="T118" fmla="*/ 2147483647 w 101"/>
              <a:gd name="T119" fmla="*/ 2147483647 h 72"/>
              <a:gd name="T120" fmla="*/ 2147483647 w 101"/>
              <a:gd name="T121" fmla="*/ 2147483647 h 72"/>
              <a:gd name="T122" fmla="*/ 2147483647 w 101"/>
              <a:gd name="T123" fmla="*/ 2147483647 h 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1"/>
              <a:gd name="T187" fmla="*/ 0 h 72"/>
              <a:gd name="T188" fmla="*/ 101 w 101"/>
              <a:gd name="T189" fmla="*/ 72 h 7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1" h="72">
                <a:moveTo>
                  <a:pt x="92" y="64"/>
                </a:moveTo>
                <a:lnTo>
                  <a:pt x="91" y="65"/>
                </a:lnTo>
                <a:lnTo>
                  <a:pt x="92" y="67"/>
                </a:lnTo>
                <a:lnTo>
                  <a:pt x="92" y="72"/>
                </a:lnTo>
                <a:lnTo>
                  <a:pt x="86" y="71"/>
                </a:lnTo>
                <a:lnTo>
                  <a:pt x="84" y="71"/>
                </a:lnTo>
                <a:lnTo>
                  <a:pt x="83" y="70"/>
                </a:lnTo>
                <a:lnTo>
                  <a:pt x="81" y="70"/>
                </a:lnTo>
                <a:lnTo>
                  <a:pt x="78" y="69"/>
                </a:lnTo>
                <a:lnTo>
                  <a:pt x="74" y="69"/>
                </a:lnTo>
                <a:lnTo>
                  <a:pt x="67" y="67"/>
                </a:lnTo>
                <a:lnTo>
                  <a:pt x="65" y="67"/>
                </a:lnTo>
                <a:lnTo>
                  <a:pt x="63" y="68"/>
                </a:lnTo>
                <a:lnTo>
                  <a:pt x="61" y="67"/>
                </a:lnTo>
                <a:lnTo>
                  <a:pt x="59" y="67"/>
                </a:lnTo>
                <a:lnTo>
                  <a:pt x="57" y="66"/>
                </a:lnTo>
                <a:lnTo>
                  <a:pt x="55" y="67"/>
                </a:lnTo>
                <a:lnTo>
                  <a:pt x="53" y="67"/>
                </a:lnTo>
                <a:lnTo>
                  <a:pt x="52" y="67"/>
                </a:lnTo>
                <a:lnTo>
                  <a:pt x="51" y="67"/>
                </a:lnTo>
                <a:lnTo>
                  <a:pt x="48" y="68"/>
                </a:lnTo>
                <a:lnTo>
                  <a:pt x="44" y="68"/>
                </a:lnTo>
                <a:lnTo>
                  <a:pt x="42" y="67"/>
                </a:lnTo>
                <a:lnTo>
                  <a:pt x="41" y="67"/>
                </a:lnTo>
                <a:lnTo>
                  <a:pt x="39" y="67"/>
                </a:lnTo>
                <a:lnTo>
                  <a:pt x="38" y="68"/>
                </a:lnTo>
                <a:lnTo>
                  <a:pt x="34" y="68"/>
                </a:lnTo>
                <a:lnTo>
                  <a:pt x="34" y="66"/>
                </a:lnTo>
                <a:lnTo>
                  <a:pt x="31" y="65"/>
                </a:lnTo>
                <a:lnTo>
                  <a:pt x="30" y="64"/>
                </a:lnTo>
                <a:lnTo>
                  <a:pt x="28" y="64"/>
                </a:lnTo>
                <a:lnTo>
                  <a:pt x="27" y="64"/>
                </a:lnTo>
                <a:lnTo>
                  <a:pt x="25" y="65"/>
                </a:lnTo>
                <a:lnTo>
                  <a:pt x="22" y="65"/>
                </a:lnTo>
                <a:lnTo>
                  <a:pt x="21" y="65"/>
                </a:lnTo>
                <a:lnTo>
                  <a:pt x="20" y="65"/>
                </a:lnTo>
                <a:lnTo>
                  <a:pt x="18" y="65"/>
                </a:lnTo>
                <a:lnTo>
                  <a:pt x="14" y="62"/>
                </a:lnTo>
                <a:lnTo>
                  <a:pt x="14" y="60"/>
                </a:lnTo>
                <a:lnTo>
                  <a:pt x="15" y="58"/>
                </a:lnTo>
                <a:lnTo>
                  <a:pt x="15" y="56"/>
                </a:lnTo>
                <a:lnTo>
                  <a:pt x="13" y="52"/>
                </a:lnTo>
                <a:lnTo>
                  <a:pt x="10" y="51"/>
                </a:lnTo>
                <a:lnTo>
                  <a:pt x="8" y="51"/>
                </a:lnTo>
                <a:lnTo>
                  <a:pt x="8" y="49"/>
                </a:lnTo>
                <a:lnTo>
                  <a:pt x="8" y="48"/>
                </a:lnTo>
                <a:lnTo>
                  <a:pt x="5" y="48"/>
                </a:lnTo>
                <a:lnTo>
                  <a:pt x="4" y="47"/>
                </a:lnTo>
                <a:lnTo>
                  <a:pt x="2" y="47"/>
                </a:lnTo>
                <a:lnTo>
                  <a:pt x="1" y="47"/>
                </a:lnTo>
                <a:lnTo>
                  <a:pt x="1" y="46"/>
                </a:lnTo>
                <a:lnTo>
                  <a:pt x="0" y="46"/>
                </a:lnTo>
                <a:lnTo>
                  <a:pt x="2" y="39"/>
                </a:lnTo>
                <a:lnTo>
                  <a:pt x="1" y="43"/>
                </a:lnTo>
                <a:lnTo>
                  <a:pt x="2" y="42"/>
                </a:lnTo>
                <a:lnTo>
                  <a:pt x="3" y="42"/>
                </a:lnTo>
                <a:lnTo>
                  <a:pt x="3" y="40"/>
                </a:lnTo>
                <a:lnTo>
                  <a:pt x="4" y="39"/>
                </a:lnTo>
                <a:lnTo>
                  <a:pt x="5" y="38"/>
                </a:lnTo>
                <a:lnTo>
                  <a:pt x="3" y="38"/>
                </a:lnTo>
                <a:lnTo>
                  <a:pt x="2" y="37"/>
                </a:lnTo>
                <a:lnTo>
                  <a:pt x="2" y="36"/>
                </a:lnTo>
                <a:lnTo>
                  <a:pt x="2" y="35"/>
                </a:lnTo>
                <a:lnTo>
                  <a:pt x="2" y="34"/>
                </a:lnTo>
                <a:lnTo>
                  <a:pt x="3" y="35"/>
                </a:lnTo>
                <a:lnTo>
                  <a:pt x="6" y="34"/>
                </a:lnTo>
                <a:lnTo>
                  <a:pt x="4" y="33"/>
                </a:lnTo>
                <a:lnTo>
                  <a:pt x="3" y="32"/>
                </a:lnTo>
                <a:lnTo>
                  <a:pt x="2" y="34"/>
                </a:lnTo>
                <a:lnTo>
                  <a:pt x="3" y="29"/>
                </a:lnTo>
                <a:lnTo>
                  <a:pt x="3" y="27"/>
                </a:lnTo>
                <a:lnTo>
                  <a:pt x="2" y="25"/>
                </a:lnTo>
                <a:lnTo>
                  <a:pt x="2" y="22"/>
                </a:lnTo>
                <a:lnTo>
                  <a:pt x="2" y="17"/>
                </a:lnTo>
                <a:lnTo>
                  <a:pt x="1" y="15"/>
                </a:lnTo>
                <a:lnTo>
                  <a:pt x="0" y="12"/>
                </a:lnTo>
                <a:lnTo>
                  <a:pt x="1" y="12"/>
                </a:lnTo>
                <a:lnTo>
                  <a:pt x="0" y="9"/>
                </a:lnTo>
                <a:lnTo>
                  <a:pt x="2" y="6"/>
                </a:lnTo>
                <a:lnTo>
                  <a:pt x="2" y="5"/>
                </a:lnTo>
                <a:lnTo>
                  <a:pt x="3" y="5"/>
                </a:lnTo>
                <a:lnTo>
                  <a:pt x="10" y="12"/>
                </a:lnTo>
                <a:lnTo>
                  <a:pt x="17" y="14"/>
                </a:lnTo>
                <a:lnTo>
                  <a:pt x="21" y="15"/>
                </a:lnTo>
                <a:lnTo>
                  <a:pt x="23" y="17"/>
                </a:lnTo>
                <a:lnTo>
                  <a:pt x="24" y="17"/>
                </a:lnTo>
                <a:lnTo>
                  <a:pt x="24" y="16"/>
                </a:lnTo>
                <a:lnTo>
                  <a:pt x="25" y="17"/>
                </a:lnTo>
                <a:lnTo>
                  <a:pt x="25" y="18"/>
                </a:lnTo>
                <a:lnTo>
                  <a:pt x="26" y="21"/>
                </a:lnTo>
                <a:lnTo>
                  <a:pt x="24" y="23"/>
                </a:lnTo>
                <a:lnTo>
                  <a:pt x="27" y="22"/>
                </a:lnTo>
                <a:lnTo>
                  <a:pt x="27" y="24"/>
                </a:lnTo>
                <a:lnTo>
                  <a:pt x="26" y="28"/>
                </a:lnTo>
                <a:lnTo>
                  <a:pt x="26" y="30"/>
                </a:lnTo>
                <a:lnTo>
                  <a:pt x="27" y="31"/>
                </a:lnTo>
                <a:lnTo>
                  <a:pt x="25" y="32"/>
                </a:lnTo>
                <a:lnTo>
                  <a:pt x="25" y="31"/>
                </a:lnTo>
                <a:lnTo>
                  <a:pt x="24" y="31"/>
                </a:lnTo>
                <a:lnTo>
                  <a:pt x="25" y="32"/>
                </a:lnTo>
                <a:lnTo>
                  <a:pt x="26" y="32"/>
                </a:lnTo>
                <a:lnTo>
                  <a:pt x="27" y="31"/>
                </a:lnTo>
                <a:lnTo>
                  <a:pt x="27" y="30"/>
                </a:lnTo>
                <a:lnTo>
                  <a:pt x="28" y="24"/>
                </a:lnTo>
                <a:lnTo>
                  <a:pt x="31" y="21"/>
                </a:lnTo>
                <a:lnTo>
                  <a:pt x="31" y="20"/>
                </a:lnTo>
                <a:lnTo>
                  <a:pt x="30" y="18"/>
                </a:lnTo>
                <a:lnTo>
                  <a:pt x="30" y="16"/>
                </a:lnTo>
                <a:lnTo>
                  <a:pt x="29" y="17"/>
                </a:lnTo>
                <a:lnTo>
                  <a:pt x="30" y="19"/>
                </a:lnTo>
                <a:lnTo>
                  <a:pt x="29" y="17"/>
                </a:lnTo>
                <a:lnTo>
                  <a:pt x="29" y="15"/>
                </a:lnTo>
                <a:lnTo>
                  <a:pt x="30" y="15"/>
                </a:lnTo>
                <a:lnTo>
                  <a:pt x="31" y="14"/>
                </a:lnTo>
                <a:lnTo>
                  <a:pt x="30" y="13"/>
                </a:lnTo>
                <a:lnTo>
                  <a:pt x="29" y="12"/>
                </a:lnTo>
                <a:lnTo>
                  <a:pt x="27" y="14"/>
                </a:lnTo>
                <a:lnTo>
                  <a:pt x="28" y="18"/>
                </a:lnTo>
                <a:lnTo>
                  <a:pt x="30" y="19"/>
                </a:lnTo>
                <a:lnTo>
                  <a:pt x="29" y="22"/>
                </a:lnTo>
                <a:lnTo>
                  <a:pt x="28" y="20"/>
                </a:lnTo>
                <a:lnTo>
                  <a:pt x="27" y="19"/>
                </a:lnTo>
                <a:lnTo>
                  <a:pt x="27" y="16"/>
                </a:lnTo>
                <a:lnTo>
                  <a:pt x="26" y="15"/>
                </a:lnTo>
                <a:lnTo>
                  <a:pt x="28" y="11"/>
                </a:lnTo>
                <a:lnTo>
                  <a:pt x="29" y="8"/>
                </a:lnTo>
                <a:lnTo>
                  <a:pt x="30" y="11"/>
                </a:lnTo>
                <a:lnTo>
                  <a:pt x="31" y="8"/>
                </a:lnTo>
                <a:lnTo>
                  <a:pt x="31" y="6"/>
                </a:lnTo>
                <a:lnTo>
                  <a:pt x="30" y="5"/>
                </a:lnTo>
                <a:lnTo>
                  <a:pt x="30" y="7"/>
                </a:lnTo>
                <a:lnTo>
                  <a:pt x="29" y="3"/>
                </a:lnTo>
                <a:lnTo>
                  <a:pt x="29" y="0"/>
                </a:lnTo>
                <a:lnTo>
                  <a:pt x="53" y="6"/>
                </a:lnTo>
                <a:lnTo>
                  <a:pt x="78" y="12"/>
                </a:lnTo>
                <a:lnTo>
                  <a:pt x="86" y="13"/>
                </a:lnTo>
                <a:lnTo>
                  <a:pt x="96" y="15"/>
                </a:lnTo>
                <a:lnTo>
                  <a:pt x="101" y="16"/>
                </a:lnTo>
                <a:lnTo>
                  <a:pt x="101" y="17"/>
                </a:lnTo>
                <a:lnTo>
                  <a:pt x="101" y="18"/>
                </a:lnTo>
                <a:lnTo>
                  <a:pt x="100" y="19"/>
                </a:lnTo>
                <a:lnTo>
                  <a:pt x="98" y="29"/>
                </a:lnTo>
                <a:lnTo>
                  <a:pt x="98" y="32"/>
                </a:lnTo>
                <a:lnTo>
                  <a:pt x="97" y="34"/>
                </a:lnTo>
                <a:lnTo>
                  <a:pt x="97" y="35"/>
                </a:lnTo>
                <a:lnTo>
                  <a:pt x="96" y="39"/>
                </a:lnTo>
                <a:lnTo>
                  <a:pt x="96" y="42"/>
                </a:lnTo>
                <a:lnTo>
                  <a:pt x="95" y="46"/>
                </a:lnTo>
                <a:lnTo>
                  <a:pt x="95" y="48"/>
                </a:lnTo>
                <a:lnTo>
                  <a:pt x="95" y="49"/>
                </a:lnTo>
                <a:lnTo>
                  <a:pt x="94" y="51"/>
                </a:lnTo>
                <a:lnTo>
                  <a:pt x="93" y="58"/>
                </a:lnTo>
                <a:lnTo>
                  <a:pt x="93" y="59"/>
                </a:lnTo>
                <a:lnTo>
                  <a:pt x="92" y="62"/>
                </a:lnTo>
                <a:lnTo>
                  <a:pt x="92" y="64"/>
                </a:lnTo>
                <a:close/>
              </a:path>
            </a:pathLst>
          </a:custGeom>
          <a:solidFill>
            <a:srgbClr val="FF008C"/>
          </a:solidFill>
          <a:ln w="0">
            <a:solidFill>
              <a:srgbClr val="000000"/>
            </a:solidFill>
            <a:round/>
            <a:headEnd/>
            <a:tailEnd/>
          </a:ln>
        </p:spPr>
        <p:txBody>
          <a:bodyPr/>
          <a:lstStyle/>
          <a:p>
            <a:endParaRPr lang="en-US"/>
          </a:p>
        </p:txBody>
      </p:sp>
      <p:sp>
        <p:nvSpPr>
          <p:cNvPr id="95294" name="Freeform 662"/>
          <p:cNvSpPr>
            <a:spLocks/>
          </p:cNvSpPr>
          <p:nvPr/>
        </p:nvSpPr>
        <p:spPr bwMode="auto">
          <a:xfrm>
            <a:off x="1322388" y="1284288"/>
            <a:ext cx="52387" cy="46037"/>
          </a:xfrm>
          <a:custGeom>
            <a:avLst/>
            <a:gdLst>
              <a:gd name="T0" fmla="*/ 2147483647 w 6"/>
              <a:gd name="T1" fmla="*/ 0 h 5"/>
              <a:gd name="T2" fmla="*/ 2147483647 w 6"/>
              <a:gd name="T3" fmla="*/ 2147483647 h 5"/>
              <a:gd name="T4" fmla="*/ 2147483647 w 6"/>
              <a:gd name="T5" fmla="*/ 2147483647 h 5"/>
              <a:gd name="T6" fmla="*/ 2147483647 w 6"/>
              <a:gd name="T7" fmla="*/ 2147483647 h 5"/>
              <a:gd name="T8" fmla="*/ 2147483647 w 6"/>
              <a:gd name="T9" fmla="*/ 2147483647 h 5"/>
              <a:gd name="T10" fmla="*/ 2147483647 w 6"/>
              <a:gd name="T11" fmla="*/ 2147483647 h 5"/>
              <a:gd name="T12" fmla="*/ 2147483647 w 6"/>
              <a:gd name="T13" fmla="*/ 2147483647 h 5"/>
              <a:gd name="T14" fmla="*/ 0 w 6"/>
              <a:gd name="T15" fmla="*/ 2147483647 h 5"/>
              <a:gd name="T16" fmla="*/ 2147483647 w 6"/>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5"/>
              <a:gd name="T29" fmla="*/ 6 w 6"/>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5">
                <a:moveTo>
                  <a:pt x="1" y="0"/>
                </a:moveTo>
                <a:lnTo>
                  <a:pt x="2" y="2"/>
                </a:lnTo>
                <a:lnTo>
                  <a:pt x="2" y="3"/>
                </a:lnTo>
                <a:lnTo>
                  <a:pt x="3" y="1"/>
                </a:lnTo>
                <a:lnTo>
                  <a:pt x="6" y="2"/>
                </a:lnTo>
                <a:lnTo>
                  <a:pt x="4" y="5"/>
                </a:lnTo>
                <a:lnTo>
                  <a:pt x="2" y="5"/>
                </a:lnTo>
                <a:lnTo>
                  <a:pt x="0" y="3"/>
                </a:lnTo>
                <a:lnTo>
                  <a:pt x="1" y="0"/>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95" name="Freeform 661"/>
          <p:cNvSpPr>
            <a:spLocks/>
          </p:cNvSpPr>
          <p:nvPr/>
        </p:nvSpPr>
        <p:spPr bwMode="auto">
          <a:xfrm>
            <a:off x="1008063" y="4408488"/>
            <a:ext cx="2049462" cy="1763712"/>
          </a:xfrm>
          <a:custGeom>
            <a:avLst/>
            <a:gdLst>
              <a:gd name="T0" fmla="*/ 2147483647 w 229"/>
              <a:gd name="T1" fmla="*/ 2147483647 h 197"/>
              <a:gd name="T2" fmla="*/ 2147483647 w 229"/>
              <a:gd name="T3" fmla="*/ 2147483647 h 197"/>
              <a:gd name="T4" fmla="*/ 2147483647 w 229"/>
              <a:gd name="T5" fmla="*/ 2147483647 h 197"/>
              <a:gd name="T6" fmla="*/ 2147483647 w 229"/>
              <a:gd name="T7" fmla="*/ 2147483647 h 197"/>
              <a:gd name="T8" fmla="*/ 2147483647 w 229"/>
              <a:gd name="T9" fmla="*/ 2147483647 h 197"/>
              <a:gd name="T10" fmla="*/ 2147483647 w 229"/>
              <a:gd name="T11" fmla="*/ 2147483647 h 197"/>
              <a:gd name="T12" fmla="*/ 2147483647 w 229"/>
              <a:gd name="T13" fmla="*/ 2147483647 h 197"/>
              <a:gd name="T14" fmla="*/ 2147483647 w 229"/>
              <a:gd name="T15" fmla="*/ 2147483647 h 197"/>
              <a:gd name="T16" fmla="*/ 2147483647 w 229"/>
              <a:gd name="T17" fmla="*/ 2147483647 h 197"/>
              <a:gd name="T18" fmla="*/ 2147483647 w 229"/>
              <a:gd name="T19" fmla="*/ 2147483647 h 197"/>
              <a:gd name="T20" fmla="*/ 2147483647 w 229"/>
              <a:gd name="T21" fmla="*/ 2147483647 h 197"/>
              <a:gd name="T22" fmla="*/ 2147483647 w 229"/>
              <a:gd name="T23" fmla="*/ 2147483647 h 197"/>
              <a:gd name="T24" fmla="*/ 2147483647 w 229"/>
              <a:gd name="T25" fmla="*/ 2147483647 h 197"/>
              <a:gd name="T26" fmla="*/ 2147483647 w 229"/>
              <a:gd name="T27" fmla="*/ 2147483647 h 197"/>
              <a:gd name="T28" fmla="*/ 2147483647 w 229"/>
              <a:gd name="T29" fmla="*/ 2147483647 h 197"/>
              <a:gd name="T30" fmla="*/ 2147483647 w 229"/>
              <a:gd name="T31" fmla="*/ 2147483647 h 197"/>
              <a:gd name="T32" fmla="*/ 2147483647 w 229"/>
              <a:gd name="T33" fmla="*/ 2147483647 h 197"/>
              <a:gd name="T34" fmla="*/ 2147483647 w 229"/>
              <a:gd name="T35" fmla="*/ 2147483647 h 197"/>
              <a:gd name="T36" fmla="*/ 2147483647 w 229"/>
              <a:gd name="T37" fmla="*/ 2147483647 h 197"/>
              <a:gd name="T38" fmla="*/ 2147483647 w 229"/>
              <a:gd name="T39" fmla="*/ 2147483647 h 197"/>
              <a:gd name="T40" fmla="*/ 2147483647 w 229"/>
              <a:gd name="T41" fmla="*/ 2147483647 h 197"/>
              <a:gd name="T42" fmla="*/ 2147483647 w 229"/>
              <a:gd name="T43" fmla="*/ 2147483647 h 197"/>
              <a:gd name="T44" fmla="*/ 2147483647 w 229"/>
              <a:gd name="T45" fmla="*/ 2147483647 h 197"/>
              <a:gd name="T46" fmla="*/ 2147483647 w 229"/>
              <a:gd name="T47" fmla="*/ 2147483647 h 197"/>
              <a:gd name="T48" fmla="*/ 2147483647 w 229"/>
              <a:gd name="T49" fmla="*/ 2147483647 h 197"/>
              <a:gd name="T50" fmla="*/ 2147483647 w 229"/>
              <a:gd name="T51" fmla="*/ 0 h 197"/>
              <a:gd name="T52" fmla="*/ 2147483647 w 229"/>
              <a:gd name="T53" fmla="*/ 2147483647 h 197"/>
              <a:gd name="T54" fmla="*/ 2147483647 w 229"/>
              <a:gd name="T55" fmla="*/ 2147483647 h 197"/>
              <a:gd name="T56" fmla="*/ 2147483647 w 229"/>
              <a:gd name="T57" fmla="*/ 2147483647 h 197"/>
              <a:gd name="T58" fmla="*/ 2147483647 w 229"/>
              <a:gd name="T59" fmla="*/ 2147483647 h 197"/>
              <a:gd name="T60" fmla="*/ 2147483647 w 229"/>
              <a:gd name="T61" fmla="*/ 2147483647 h 197"/>
              <a:gd name="T62" fmla="*/ 2147483647 w 229"/>
              <a:gd name="T63" fmla="*/ 2147483647 h 197"/>
              <a:gd name="T64" fmla="*/ 2147483647 w 229"/>
              <a:gd name="T65" fmla="*/ 2147483647 h 197"/>
              <a:gd name="T66" fmla="*/ 2147483647 w 229"/>
              <a:gd name="T67" fmla="*/ 2147483647 h 197"/>
              <a:gd name="T68" fmla="*/ 2147483647 w 229"/>
              <a:gd name="T69" fmla="*/ 2147483647 h 197"/>
              <a:gd name="T70" fmla="*/ 2147483647 w 229"/>
              <a:gd name="T71" fmla="*/ 2147483647 h 197"/>
              <a:gd name="T72" fmla="*/ 2147483647 w 229"/>
              <a:gd name="T73" fmla="*/ 2147483647 h 197"/>
              <a:gd name="T74" fmla="*/ 2147483647 w 229"/>
              <a:gd name="T75" fmla="*/ 2147483647 h 197"/>
              <a:gd name="T76" fmla="*/ 2147483647 w 229"/>
              <a:gd name="T77" fmla="*/ 2147483647 h 197"/>
              <a:gd name="T78" fmla="*/ 2147483647 w 229"/>
              <a:gd name="T79" fmla="*/ 2147483647 h 197"/>
              <a:gd name="T80" fmla="*/ 2147483647 w 229"/>
              <a:gd name="T81" fmla="*/ 2147483647 h 197"/>
              <a:gd name="T82" fmla="*/ 2147483647 w 229"/>
              <a:gd name="T83" fmla="*/ 2147483647 h 197"/>
              <a:gd name="T84" fmla="*/ 2147483647 w 229"/>
              <a:gd name="T85" fmla="*/ 2147483647 h 197"/>
              <a:gd name="T86" fmla="*/ 2147483647 w 229"/>
              <a:gd name="T87" fmla="*/ 2147483647 h 197"/>
              <a:gd name="T88" fmla="*/ 2147483647 w 229"/>
              <a:gd name="T89" fmla="*/ 2147483647 h 197"/>
              <a:gd name="T90" fmla="*/ 2147483647 w 229"/>
              <a:gd name="T91" fmla="*/ 2147483647 h 197"/>
              <a:gd name="T92" fmla="*/ 2147483647 w 229"/>
              <a:gd name="T93" fmla="*/ 2147483647 h 197"/>
              <a:gd name="T94" fmla="*/ 2147483647 w 229"/>
              <a:gd name="T95" fmla="*/ 2147483647 h 19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29"/>
              <a:gd name="T145" fmla="*/ 0 h 197"/>
              <a:gd name="T146" fmla="*/ 229 w 229"/>
              <a:gd name="T147" fmla="*/ 197 h 19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29" h="197">
                <a:moveTo>
                  <a:pt x="38" y="162"/>
                </a:moveTo>
                <a:lnTo>
                  <a:pt x="37" y="164"/>
                </a:lnTo>
                <a:lnTo>
                  <a:pt x="38" y="164"/>
                </a:lnTo>
                <a:lnTo>
                  <a:pt x="42" y="164"/>
                </a:lnTo>
                <a:lnTo>
                  <a:pt x="44" y="163"/>
                </a:lnTo>
                <a:lnTo>
                  <a:pt x="46" y="162"/>
                </a:lnTo>
                <a:lnTo>
                  <a:pt x="47" y="161"/>
                </a:lnTo>
                <a:lnTo>
                  <a:pt x="48" y="161"/>
                </a:lnTo>
                <a:lnTo>
                  <a:pt x="49" y="159"/>
                </a:lnTo>
                <a:lnTo>
                  <a:pt x="51" y="160"/>
                </a:lnTo>
                <a:lnTo>
                  <a:pt x="51" y="159"/>
                </a:lnTo>
                <a:lnTo>
                  <a:pt x="53" y="158"/>
                </a:lnTo>
                <a:lnTo>
                  <a:pt x="56" y="157"/>
                </a:lnTo>
                <a:lnTo>
                  <a:pt x="57" y="156"/>
                </a:lnTo>
                <a:lnTo>
                  <a:pt x="59" y="154"/>
                </a:lnTo>
                <a:lnTo>
                  <a:pt x="60" y="153"/>
                </a:lnTo>
                <a:lnTo>
                  <a:pt x="61" y="153"/>
                </a:lnTo>
                <a:lnTo>
                  <a:pt x="65" y="149"/>
                </a:lnTo>
                <a:lnTo>
                  <a:pt x="68" y="147"/>
                </a:lnTo>
                <a:lnTo>
                  <a:pt x="75" y="145"/>
                </a:lnTo>
                <a:lnTo>
                  <a:pt x="77" y="144"/>
                </a:lnTo>
                <a:lnTo>
                  <a:pt x="79" y="140"/>
                </a:lnTo>
                <a:lnTo>
                  <a:pt x="82" y="140"/>
                </a:lnTo>
                <a:lnTo>
                  <a:pt x="84" y="138"/>
                </a:lnTo>
                <a:lnTo>
                  <a:pt x="84" y="137"/>
                </a:lnTo>
                <a:lnTo>
                  <a:pt x="83" y="135"/>
                </a:lnTo>
                <a:lnTo>
                  <a:pt x="82" y="135"/>
                </a:lnTo>
                <a:lnTo>
                  <a:pt x="82" y="132"/>
                </a:lnTo>
                <a:lnTo>
                  <a:pt x="84" y="132"/>
                </a:lnTo>
                <a:lnTo>
                  <a:pt x="84" y="131"/>
                </a:lnTo>
                <a:lnTo>
                  <a:pt x="87" y="128"/>
                </a:lnTo>
                <a:lnTo>
                  <a:pt x="92" y="123"/>
                </a:lnTo>
                <a:lnTo>
                  <a:pt x="95" y="125"/>
                </a:lnTo>
                <a:lnTo>
                  <a:pt x="93" y="128"/>
                </a:lnTo>
                <a:lnTo>
                  <a:pt x="92" y="133"/>
                </a:lnTo>
                <a:lnTo>
                  <a:pt x="93" y="136"/>
                </a:lnTo>
                <a:lnTo>
                  <a:pt x="98" y="136"/>
                </a:lnTo>
                <a:lnTo>
                  <a:pt x="107" y="133"/>
                </a:lnTo>
                <a:lnTo>
                  <a:pt x="110" y="130"/>
                </a:lnTo>
                <a:lnTo>
                  <a:pt x="114" y="130"/>
                </a:lnTo>
                <a:lnTo>
                  <a:pt x="121" y="133"/>
                </a:lnTo>
                <a:lnTo>
                  <a:pt x="125" y="130"/>
                </a:lnTo>
                <a:lnTo>
                  <a:pt x="131" y="128"/>
                </a:lnTo>
                <a:lnTo>
                  <a:pt x="140" y="133"/>
                </a:lnTo>
                <a:lnTo>
                  <a:pt x="138" y="134"/>
                </a:lnTo>
                <a:lnTo>
                  <a:pt x="140" y="136"/>
                </a:lnTo>
                <a:lnTo>
                  <a:pt x="141" y="135"/>
                </a:lnTo>
                <a:lnTo>
                  <a:pt x="143" y="134"/>
                </a:lnTo>
                <a:lnTo>
                  <a:pt x="152" y="134"/>
                </a:lnTo>
                <a:lnTo>
                  <a:pt x="162" y="138"/>
                </a:lnTo>
                <a:lnTo>
                  <a:pt x="180" y="149"/>
                </a:lnTo>
                <a:lnTo>
                  <a:pt x="180" y="150"/>
                </a:lnTo>
                <a:lnTo>
                  <a:pt x="188" y="158"/>
                </a:lnTo>
                <a:lnTo>
                  <a:pt x="188" y="161"/>
                </a:lnTo>
                <a:lnTo>
                  <a:pt x="189" y="161"/>
                </a:lnTo>
                <a:lnTo>
                  <a:pt x="189" y="162"/>
                </a:lnTo>
                <a:lnTo>
                  <a:pt x="190" y="164"/>
                </a:lnTo>
                <a:lnTo>
                  <a:pt x="190" y="165"/>
                </a:lnTo>
                <a:lnTo>
                  <a:pt x="192" y="170"/>
                </a:lnTo>
                <a:lnTo>
                  <a:pt x="198" y="179"/>
                </a:lnTo>
                <a:lnTo>
                  <a:pt x="199" y="180"/>
                </a:lnTo>
                <a:lnTo>
                  <a:pt x="200" y="182"/>
                </a:lnTo>
                <a:lnTo>
                  <a:pt x="199" y="183"/>
                </a:lnTo>
                <a:lnTo>
                  <a:pt x="202" y="185"/>
                </a:lnTo>
                <a:lnTo>
                  <a:pt x="203" y="183"/>
                </a:lnTo>
                <a:lnTo>
                  <a:pt x="204" y="197"/>
                </a:lnTo>
                <a:lnTo>
                  <a:pt x="224" y="197"/>
                </a:lnTo>
                <a:lnTo>
                  <a:pt x="229" y="192"/>
                </a:lnTo>
                <a:lnTo>
                  <a:pt x="228" y="188"/>
                </a:lnTo>
                <a:lnTo>
                  <a:pt x="229" y="185"/>
                </a:lnTo>
                <a:lnTo>
                  <a:pt x="229" y="183"/>
                </a:lnTo>
                <a:lnTo>
                  <a:pt x="223" y="179"/>
                </a:lnTo>
                <a:lnTo>
                  <a:pt x="219" y="177"/>
                </a:lnTo>
                <a:lnTo>
                  <a:pt x="215" y="169"/>
                </a:lnTo>
                <a:lnTo>
                  <a:pt x="210" y="160"/>
                </a:lnTo>
                <a:lnTo>
                  <a:pt x="209" y="157"/>
                </a:lnTo>
                <a:lnTo>
                  <a:pt x="204" y="150"/>
                </a:lnTo>
                <a:lnTo>
                  <a:pt x="200" y="146"/>
                </a:lnTo>
                <a:lnTo>
                  <a:pt x="197" y="141"/>
                </a:lnTo>
                <a:lnTo>
                  <a:pt x="196" y="142"/>
                </a:lnTo>
                <a:lnTo>
                  <a:pt x="192" y="143"/>
                </a:lnTo>
                <a:lnTo>
                  <a:pt x="191" y="144"/>
                </a:lnTo>
                <a:lnTo>
                  <a:pt x="190" y="146"/>
                </a:lnTo>
                <a:lnTo>
                  <a:pt x="190" y="147"/>
                </a:lnTo>
                <a:lnTo>
                  <a:pt x="184" y="149"/>
                </a:lnTo>
                <a:lnTo>
                  <a:pt x="183" y="146"/>
                </a:lnTo>
                <a:lnTo>
                  <a:pt x="177" y="139"/>
                </a:lnTo>
                <a:lnTo>
                  <a:pt x="174" y="136"/>
                </a:lnTo>
                <a:lnTo>
                  <a:pt x="175" y="133"/>
                </a:lnTo>
                <a:lnTo>
                  <a:pt x="171" y="133"/>
                </a:lnTo>
                <a:lnTo>
                  <a:pt x="166" y="132"/>
                </a:lnTo>
                <a:lnTo>
                  <a:pt x="163" y="132"/>
                </a:lnTo>
                <a:lnTo>
                  <a:pt x="165" y="115"/>
                </a:lnTo>
                <a:lnTo>
                  <a:pt x="169" y="73"/>
                </a:lnTo>
                <a:lnTo>
                  <a:pt x="172" y="45"/>
                </a:lnTo>
                <a:lnTo>
                  <a:pt x="174" y="33"/>
                </a:lnTo>
                <a:lnTo>
                  <a:pt x="161" y="25"/>
                </a:lnTo>
                <a:lnTo>
                  <a:pt x="152" y="26"/>
                </a:lnTo>
                <a:lnTo>
                  <a:pt x="124" y="15"/>
                </a:lnTo>
                <a:lnTo>
                  <a:pt x="113" y="15"/>
                </a:lnTo>
                <a:lnTo>
                  <a:pt x="110" y="10"/>
                </a:lnTo>
                <a:lnTo>
                  <a:pt x="86" y="0"/>
                </a:lnTo>
                <a:lnTo>
                  <a:pt x="72" y="3"/>
                </a:lnTo>
                <a:lnTo>
                  <a:pt x="51" y="6"/>
                </a:lnTo>
                <a:lnTo>
                  <a:pt x="37" y="18"/>
                </a:lnTo>
                <a:lnTo>
                  <a:pt x="23" y="17"/>
                </a:lnTo>
                <a:lnTo>
                  <a:pt x="17" y="22"/>
                </a:lnTo>
                <a:lnTo>
                  <a:pt x="25" y="27"/>
                </a:lnTo>
                <a:lnTo>
                  <a:pt x="32" y="33"/>
                </a:lnTo>
                <a:lnTo>
                  <a:pt x="33" y="37"/>
                </a:lnTo>
                <a:lnTo>
                  <a:pt x="39" y="41"/>
                </a:lnTo>
                <a:lnTo>
                  <a:pt x="34" y="44"/>
                </a:lnTo>
                <a:lnTo>
                  <a:pt x="29" y="43"/>
                </a:lnTo>
                <a:lnTo>
                  <a:pt x="14" y="45"/>
                </a:lnTo>
                <a:lnTo>
                  <a:pt x="6" y="47"/>
                </a:lnTo>
                <a:lnTo>
                  <a:pt x="4" y="48"/>
                </a:lnTo>
                <a:lnTo>
                  <a:pt x="13" y="64"/>
                </a:lnTo>
                <a:lnTo>
                  <a:pt x="28" y="66"/>
                </a:lnTo>
                <a:lnTo>
                  <a:pt x="34" y="69"/>
                </a:lnTo>
                <a:lnTo>
                  <a:pt x="37" y="67"/>
                </a:lnTo>
                <a:lnTo>
                  <a:pt x="44" y="72"/>
                </a:lnTo>
                <a:lnTo>
                  <a:pt x="44" y="74"/>
                </a:lnTo>
                <a:lnTo>
                  <a:pt x="45" y="76"/>
                </a:lnTo>
                <a:lnTo>
                  <a:pt x="38" y="79"/>
                </a:lnTo>
                <a:lnTo>
                  <a:pt x="36" y="76"/>
                </a:lnTo>
                <a:lnTo>
                  <a:pt x="33" y="76"/>
                </a:lnTo>
                <a:lnTo>
                  <a:pt x="33" y="80"/>
                </a:lnTo>
                <a:lnTo>
                  <a:pt x="25" y="79"/>
                </a:lnTo>
                <a:lnTo>
                  <a:pt x="23" y="78"/>
                </a:lnTo>
                <a:lnTo>
                  <a:pt x="16" y="83"/>
                </a:lnTo>
                <a:lnTo>
                  <a:pt x="14" y="86"/>
                </a:lnTo>
                <a:lnTo>
                  <a:pt x="9" y="89"/>
                </a:lnTo>
                <a:lnTo>
                  <a:pt x="7" y="94"/>
                </a:lnTo>
                <a:lnTo>
                  <a:pt x="10" y="100"/>
                </a:lnTo>
                <a:lnTo>
                  <a:pt x="12" y="102"/>
                </a:lnTo>
                <a:lnTo>
                  <a:pt x="10" y="105"/>
                </a:lnTo>
                <a:lnTo>
                  <a:pt x="10" y="106"/>
                </a:lnTo>
                <a:lnTo>
                  <a:pt x="10" y="107"/>
                </a:lnTo>
                <a:lnTo>
                  <a:pt x="17" y="117"/>
                </a:lnTo>
                <a:lnTo>
                  <a:pt x="29" y="117"/>
                </a:lnTo>
                <a:lnTo>
                  <a:pt x="30" y="121"/>
                </a:lnTo>
                <a:lnTo>
                  <a:pt x="29" y="122"/>
                </a:lnTo>
                <a:lnTo>
                  <a:pt x="29" y="128"/>
                </a:lnTo>
                <a:lnTo>
                  <a:pt x="26" y="129"/>
                </a:lnTo>
                <a:lnTo>
                  <a:pt x="29" y="132"/>
                </a:lnTo>
                <a:lnTo>
                  <a:pt x="32" y="131"/>
                </a:lnTo>
                <a:lnTo>
                  <a:pt x="33" y="131"/>
                </a:lnTo>
                <a:lnTo>
                  <a:pt x="33" y="132"/>
                </a:lnTo>
                <a:lnTo>
                  <a:pt x="34" y="133"/>
                </a:lnTo>
                <a:lnTo>
                  <a:pt x="35" y="132"/>
                </a:lnTo>
                <a:lnTo>
                  <a:pt x="37" y="130"/>
                </a:lnTo>
                <a:lnTo>
                  <a:pt x="40" y="131"/>
                </a:lnTo>
                <a:lnTo>
                  <a:pt x="41" y="132"/>
                </a:lnTo>
                <a:lnTo>
                  <a:pt x="43" y="131"/>
                </a:lnTo>
                <a:lnTo>
                  <a:pt x="45" y="136"/>
                </a:lnTo>
                <a:lnTo>
                  <a:pt x="46" y="136"/>
                </a:lnTo>
                <a:lnTo>
                  <a:pt x="47" y="137"/>
                </a:lnTo>
                <a:lnTo>
                  <a:pt x="49" y="136"/>
                </a:lnTo>
                <a:lnTo>
                  <a:pt x="52" y="136"/>
                </a:lnTo>
                <a:lnTo>
                  <a:pt x="54" y="139"/>
                </a:lnTo>
                <a:lnTo>
                  <a:pt x="52" y="145"/>
                </a:lnTo>
                <a:lnTo>
                  <a:pt x="45" y="151"/>
                </a:lnTo>
                <a:lnTo>
                  <a:pt x="44" y="151"/>
                </a:lnTo>
                <a:lnTo>
                  <a:pt x="42" y="152"/>
                </a:lnTo>
                <a:lnTo>
                  <a:pt x="37" y="154"/>
                </a:lnTo>
                <a:lnTo>
                  <a:pt x="23" y="158"/>
                </a:lnTo>
                <a:lnTo>
                  <a:pt x="19" y="161"/>
                </a:lnTo>
                <a:lnTo>
                  <a:pt x="12" y="165"/>
                </a:lnTo>
                <a:lnTo>
                  <a:pt x="5" y="165"/>
                </a:lnTo>
                <a:lnTo>
                  <a:pt x="3" y="166"/>
                </a:lnTo>
                <a:lnTo>
                  <a:pt x="0" y="168"/>
                </a:lnTo>
                <a:lnTo>
                  <a:pt x="0" y="169"/>
                </a:lnTo>
                <a:lnTo>
                  <a:pt x="2" y="171"/>
                </a:lnTo>
                <a:lnTo>
                  <a:pt x="3" y="171"/>
                </a:lnTo>
                <a:lnTo>
                  <a:pt x="6" y="170"/>
                </a:lnTo>
                <a:lnTo>
                  <a:pt x="13" y="171"/>
                </a:lnTo>
                <a:lnTo>
                  <a:pt x="13" y="168"/>
                </a:lnTo>
                <a:lnTo>
                  <a:pt x="17" y="168"/>
                </a:lnTo>
                <a:lnTo>
                  <a:pt x="16" y="172"/>
                </a:lnTo>
                <a:lnTo>
                  <a:pt x="21" y="171"/>
                </a:lnTo>
                <a:lnTo>
                  <a:pt x="23" y="169"/>
                </a:lnTo>
                <a:lnTo>
                  <a:pt x="27" y="165"/>
                </a:lnTo>
                <a:lnTo>
                  <a:pt x="28" y="165"/>
                </a:lnTo>
                <a:lnTo>
                  <a:pt x="28" y="169"/>
                </a:lnTo>
                <a:lnTo>
                  <a:pt x="31" y="168"/>
                </a:lnTo>
                <a:lnTo>
                  <a:pt x="31" y="172"/>
                </a:lnTo>
                <a:lnTo>
                  <a:pt x="36" y="171"/>
                </a:lnTo>
                <a:lnTo>
                  <a:pt x="38" y="173"/>
                </a:lnTo>
                <a:lnTo>
                  <a:pt x="39" y="172"/>
                </a:lnTo>
                <a:lnTo>
                  <a:pt x="38" y="168"/>
                </a:lnTo>
                <a:lnTo>
                  <a:pt x="34" y="165"/>
                </a:lnTo>
                <a:lnTo>
                  <a:pt x="38" y="162"/>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96" name="Freeform 660"/>
          <p:cNvSpPr>
            <a:spLocks/>
          </p:cNvSpPr>
          <p:nvPr/>
        </p:nvSpPr>
        <p:spPr bwMode="auto">
          <a:xfrm>
            <a:off x="1625600" y="5653088"/>
            <a:ext cx="206375" cy="196850"/>
          </a:xfrm>
          <a:custGeom>
            <a:avLst/>
            <a:gdLst>
              <a:gd name="T0" fmla="*/ 2147483647 w 23"/>
              <a:gd name="T1" fmla="*/ 2147483647 h 22"/>
              <a:gd name="T2" fmla="*/ 2147483647 w 23"/>
              <a:gd name="T3" fmla="*/ 2147483647 h 22"/>
              <a:gd name="T4" fmla="*/ 2147483647 w 23"/>
              <a:gd name="T5" fmla="*/ 2147483647 h 22"/>
              <a:gd name="T6" fmla="*/ 0 w 23"/>
              <a:gd name="T7" fmla="*/ 2147483647 h 22"/>
              <a:gd name="T8" fmla="*/ 2147483647 w 23"/>
              <a:gd name="T9" fmla="*/ 2147483647 h 22"/>
              <a:gd name="T10" fmla="*/ 2147483647 w 23"/>
              <a:gd name="T11" fmla="*/ 2147483647 h 22"/>
              <a:gd name="T12" fmla="*/ 2147483647 w 23"/>
              <a:gd name="T13" fmla="*/ 2147483647 h 22"/>
              <a:gd name="T14" fmla="*/ 2147483647 w 23"/>
              <a:gd name="T15" fmla="*/ 2147483647 h 22"/>
              <a:gd name="T16" fmla="*/ 2147483647 w 23"/>
              <a:gd name="T17" fmla="*/ 2147483647 h 22"/>
              <a:gd name="T18" fmla="*/ 2147483647 w 23"/>
              <a:gd name="T19" fmla="*/ 2147483647 h 22"/>
              <a:gd name="T20" fmla="*/ 2147483647 w 23"/>
              <a:gd name="T21" fmla="*/ 2147483647 h 22"/>
              <a:gd name="T22" fmla="*/ 2147483647 w 23"/>
              <a:gd name="T23" fmla="*/ 2147483647 h 22"/>
              <a:gd name="T24" fmla="*/ 2147483647 w 23"/>
              <a:gd name="T25" fmla="*/ 2147483647 h 22"/>
              <a:gd name="T26" fmla="*/ 2147483647 w 23"/>
              <a:gd name="T27" fmla="*/ 2147483647 h 22"/>
              <a:gd name="T28" fmla="*/ 2147483647 w 23"/>
              <a:gd name="T29" fmla="*/ 2147483647 h 22"/>
              <a:gd name="T30" fmla="*/ 2147483647 w 23"/>
              <a:gd name="T31" fmla="*/ 2147483647 h 22"/>
              <a:gd name="T32" fmla="*/ 2147483647 w 23"/>
              <a:gd name="T33" fmla="*/ 2147483647 h 22"/>
              <a:gd name="T34" fmla="*/ 2147483647 w 23"/>
              <a:gd name="T35" fmla="*/ 2147483647 h 22"/>
              <a:gd name="T36" fmla="*/ 2147483647 w 23"/>
              <a:gd name="T37" fmla="*/ 0 h 22"/>
              <a:gd name="T38" fmla="*/ 2147483647 w 23"/>
              <a:gd name="T39" fmla="*/ 2147483647 h 22"/>
              <a:gd name="T40" fmla="*/ 2147483647 w 23"/>
              <a:gd name="T41" fmla="*/ 2147483647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
              <a:gd name="T64" fmla="*/ 0 h 22"/>
              <a:gd name="T65" fmla="*/ 23 w 23"/>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 h="22">
                <a:moveTo>
                  <a:pt x="1" y="13"/>
                </a:moveTo>
                <a:lnTo>
                  <a:pt x="3" y="14"/>
                </a:lnTo>
                <a:lnTo>
                  <a:pt x="3" y="20"/>
                </a:lnTo>
                <a:lnTo>
                  <a:pt x="0" y="21"/>
                </a:lnTo>
                <a:lnTo>
                  <a:pt x="1" y="22"/>
                </a:lnTo>
                <a:lnTo>
                  <a:pt x="6" y="22"/>
                </a:lnTo>
                <a:lnTo>
                  <a:pt x="7" y="21"/>
                </a:lnTo>
                <a:lnTo>
                  <a:pt x="7" y="20"/>
                </a:lnTo>
                <a:lnTo>
                  <a:pt x="17" y="14"/>
                </a:lnTo>
                <a:lnTo>
                  <a:pt x="18" y="15"/>
                </a:lnTo>
                <a:lnTo>
                  <a:pt x="20" y="13"/>
                </a:lnTo>
                <a:lnTo>
                  <a:pt x="19" y="7"/>
                </a:lnTo>
                <a:lnTo>
                  <a:pt x="22" y="7"/>
                </a:lnTo>
                <a:lnTo>
                  <a:pt x="23" y="7"/>
                </a:lnTo>
                <a:lnTo>
                  <a:pt x="23" y="5"/>
                </a:lnTo>
                <a:lnTo>
                  <a:pt x="22" y="5"/>
                </a:lnTo>
                <a:lnTo>
                  <a:pt x="20" y="3"/>
                </a:lnTo>
                <a:lnTo>
                  <a:pt x="21" y="2"/>
                </a:lnTo>
                <a:lnTo>
                  <a:pt x="19" y="0"/>
                </a:lnTo>
                <a:lnTo>
                  <a:pt x="3" y="11"/>
                </a:lnTo>
                <a:lnTo>
                  <a:pt x="1" y="13"/>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97" name="Freeform 658"/>
          <p:cNvSpPr>
            <a:spLocks/>
          </p:cNvSpPr>
          <p:nvPr/>
        </p:nvSpPr>
        <p:spPr bwMode="auto">
          <a:xfrm>
            <a:off x="803275" y="4972050"/>
            <a:ext cx="177800" cy="117475"/>
          </a:xfrm>
          <a:custGeom>
            <a:avLst/>
            <a:gdLst>
              <a:gd name="T0" fmla="*/ 0 w 20"/>
              <a:gd name="T1" fmla="*/ 2147483647 h 13"/>
              <a:gd name="T2" fmla="*/ 2147483647 w 20"/>
              <a:gd name="T3" fmla="*/ 0 h 13"/>
              <a:gd name="T4" fmla="*/ 2147483647 w 20"/>
              <a:gd name="T5" fmla="*/ 2147483647 h 13"/>
              <a:gd name="T6" fmla="*/ 2147483647 w 20"/>
              <a:gd name="T7" fmla="*/ 2147483647 h 13"/>
              <a:gd name="T8" fmla="*/ 2147483647 w 20"/>
              <a:gd name="T9" fmla="*/ 2147483647 h 13"/>
              <a:gd name="T10" fmla="*/ 2147483647 w 20"/>
              <a:gd name="T11" fmla="*/ 2147483647 h 13"/>
              <a:gd name="T12" fmla="*/ 0 w 20"/>
              <a:gd name="T13" fmla="*/ 2147483647 h 13"/>
              <a:gd name="T14" fmla="*/ 0 60000 65536"/>
              <a:gd name="T15" fmla="*/ 0 60000 65536"/>
              <a:gd name="T16" fmla="*/ 0 60000 65536"/>
              <a:gd name="T17" fmla="*/ 0 60000 65536"/>
              <a:gd name="T18" fmla="*/ 0 60000 65536"/>
              <a:gd name="T19" fmla="*/ 0 60000 65536"/>
              <a:gd name="T20" fmla="*/ 0 60000 65536"/>
              <a:gd name="T21" fmla="*/ 0 w 20"/>
              <a:gd name="T22" fmla="*/ 0 h 13"/>
              <a:gd name="T23" fmla="*/ 20 w 20"/>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3">
                <a:moveTo>
                  <a:pt x="0" y="5"/>
                </a:moveTo>
                <a:lnTo>
                  <a:pt x="1" y="0"/>
                </a:lnTo>
                <a:lnTo>
                  <a:pt x="12" y="4"/>
                </a:lnTo>
                <a:lnTo>
                  <a:pt x="20" y="9"/>
                </a:lnTo>
                <a:lnTo>
                  <a:pt x="17" y="12"/>
                </a:lnTo>
                <a:lnTo>
                  <a:pt x="13" y="13"/>
                </a:lnTo>
                <a:lnTo>
                  <a:pt x="0" y="5"/>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98" name="Freeform 657"/>
          <p:cNvSpPr>
            <a:spLocks/>
          </p:cNvSpPr>
          <p:nvPr/>
        </p:nvSpPr>
        <p:spPr bwMode="auto">
          <a:xfrm>
            <a:off x="776288" y="6029325"/>
            <a:ext cx="322262" cy="71438"/>
          </a:xfrm>
          <a:custGeom>
            <a:avLst/>
            <a:gdLst>
              <a:gd name="T0" fmla="*/ 0 w 36"/>
              <a:gd name="T1" fmla="*/ 2147483647 h 8"/>
              <a:gd name="T2" fmla="*/ 2147483647 w 36"/>
              <a:gd name="T3" fmla="*/ 2147483647 h 8"/>
              <a:gd name="T4" fmla="*/ 2147483647 w 36"/>
              <a:gd name="T5" fmla="*/ 2147483647 h 8"/>
              <a:gd name="T6" fmla="*/ 2147483647 w 36"/>
              <a:gd name="T7" fmla="*/ 2147483647 h 8"/>
              <a:gd name="T8" fmla="*/ 2147483647 w 36"/>
              <a:gd name="T9" fmla="*/ 2147483647 h 8"/>
              <a:gd name="T10" fmla="*/ 2147483647 w 36"/>
              <a:gd name="T11" fmla="*/ 2147483647 h 8"/>
              <a:gd name="T12" fmla="*/ 2147483647 w 36"/>
              <a:gd name="T13" fmla="*/ 2147483647 h 8"/>
              <a:gd name="T14" fmla="*/ 2147483647 w 36"/>
              <a:gd name="T15" fmla="*/ 2147483647 h 8"/>
              <a:gd name="T16" fmla="*/ 2147483647 w 36"/>
              <a:gd name="T17" fmla="*/ 2147483647 h 8"/>
              <a:gd name="T18" fmla="*/ 2147483647 w 36"/>
              <a:gd name="T19" fmla="*/ 2147483647 h 8"/>
              <a:gd name="T20" fmla="*/ 2147483647 w 36"/>
              <a:gd name="T21" fmla="*/ 2147483647 h 8"/>
              <a:gd name="T22" fmla="*/ 2147483647 w 36"/>
              <a:gd name="T23" fmla="*/ 2147483647 h 8"/>
              <a:gd name="T24" fmla="*/ 2147483647 w 36"/>
              <a:gd name="T25" fmla="*/ 2147483647 h 8"/>
              <a:gd name="T26" fmla="*/ 2147483647 w 36"/>
              <a:gd name="T27" fmla="*/ 2147483647 h 8"/>
              <a:gd name="T28" fmla="*/ 2147483647 w 36"/>
              <a:gd name="T29" fmla="*/ 2147483647 h 8"/>
              <a:gd name="T30" fmla="*/ 2147483647 w 36"/>
              <a:gd name="T31" fmla="*/ 2147483647 h 8"/>
              <a:gd name="T32" fmla="*/ 2147483647 w 36"/>
              <a:gd name="T33" fmla="*/ 2147483647 h 8"/>
              <a:gd name="T34" fmla="*/ 2147483647 w 36"/>
              <a:gd name="T35" fmla="*/ 2147483647 h 8"/>
              <a:gd name="T36" fmla="*/ 2147483647 w 36"/>
              <a:gd name="T37" fmla="*/ 2147483647 h 8"/>
              <a:gd name="T38" fmla="*/ 2147483647 w 36"/>
              <a:gd name="T39" fmla="*/ 2147483647 h 8"/>
              <a:gd name="T40" fmla="*/ 2147483647 w 36"/>
              <a:gd name="T41" fmla="*/ 2147483647 h 8"/>
              <a:gd name="T42" fmla="*/ 2147483647 w 36"/>
              <a:gd name="T43" fmla="*/ 2147483647 h 8"/>
              <a:gd name="T44" fmla="*/ 2147483647 w 36"/>
              <a:gd name="T45" fmla="*/ 2147483647 h 8"/>
              <a:gd name="T46" fmla="*/ 2147483647 w 36"/>
              <a:gd name="T47" fmla="*/ 2147483647 h 8"/>
              <a:gd name="T48" fmla="*/ 2147483647 w 36"/>
              <a:gd name="T49" fmla="*/ 2147483647 h 8"/>
              <a:gd name="T50" fmla="*/ 2147483647 w 36"/>
              <a:gd name="T51" fmla="*/ 2147483647 h 8"/>
              <a:gd name="T52" fmla="*/ 2147483647 w 36"/>
              <a:gd name="T53" fmla="*/ 2147483647 h 8"/>
              <a:gd name="T54" fmla="*/ 2147483647 w 36"/>
              <a:gd name="T55" fmla="*/ 2147483647 h 8"/>
              <a:gd name="T56" fmla="*/ 2147483647 w 36"/>
              <a:gd name="T57" fmla="*/ 2147483647 h 8"/>
              <a:gd name="T58" fmla="*/ 2147483647 w 36"/>
              <a:gd name="T59" fmla="*/ 2147483647 h 8"/>
              <a:gd name="T60" fmla="*/ 2147483647 w 36"/>
              <a:gd name="T61" fmla="*/ 2147483647 h 8"/>
              <a:gd name="T62" fmla="*/ 2147483647 w 36"/>
              <a:gd name="T63" fmla="*/ 2147483647 h 8"/>
              <a:gd name="T64" fmla="*/ 2147483647 w 36"/>
              <a:gd name="T65" fmla="*/ 2147483647 h 8"/>
              <a:gd name="T66" fmla="*/ 2147483647 w 36"/>
              <a:gd name="T67" fmla="*/ 2147483647 h 8"/>
              <a:gd name="T68" fmla="*/ 0 w 36"/>
              <a:gd name="T69" fmla="*/ 0 h 8"/>
              <a:gd name="T70" fmla="*/ 0 w 36"/>
              <a:gd name="T71" fmla="*/ 2147483647 h 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6"/>
              <a:gd name="T109" fmla="*/ 0 h 8"/>
              <a:gd name="T110" fmla="*/ 36 w 36"/>
              <a:gd name="T111" fmla="*/ 8 h 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6" h="8">
                <a:moveTo>
                  <a:pt x="0" y="4"/>
                </a:moveTo>
                <a:lnTo>
                  <a:pt x="2" y="5"/>
                </a:lnTo>
                <a:lnTo>
                  <a:pt x="7" y="6"/>
                </a:lnTo>
                <a:lnTo>
                  <a:pt x="8" y="7"/>
                </a:lnTo>
                <a:lnTo>
                  <a:pt x="10" y="6"/>
                </a:lnTo>
                <a:lnTo>
                  <a:pt x="13" y="6"/>
                </a:lnTo>
                <a:lnTo>
                  <a:pt x="15" y="6"/>
                </a:lnTo>
                <a:lnTo>
                  <a:pt x="17" y="5"/>
                </a:lnTo>
                <a:lnTo>
                  <a:pt x="22" y="5"/>
                </a:lnTo>
                <a:lnTo>
                  <a:pt x="26" y="6"/>
                </a:lnTo>
                <a:lnTo>
                  <a:pt x="28" y="6"/>
                </a:lnTo>
                <a:lnTo>
                  <a:pt x="31" y="7"/>
                </a:lnTo>
                <a:lnTo>
                  <a:pt x="35" y="8"/>
                </a:lnTo>
                <a:lnTo>
                  <a:pt x="36" y="7"/>
                </a:lnTo>
                <a:lnTo>
                  <a:pt x="32" y="5"/>
                </a:lnTo>
                <a:lnTo>
                  <a:pt x="30" y="5"/>
                </a:lnTo>
                <a:lnTo>
                  <a:pt x="29" y="5"/>
                </a:lnTo>
                <a:lnTo>
                  <a:pt x="30" y="4"/>
                </a:lnTo>
                <a:lnTo>
                  <a:pt x="30" y="2"/>
                </a:lnTo>
                <a:lnTo>
                  <a:pt x="28" y="1"/>
                </a:lnTo>
                <a:lnTo>
                  <a:pt x="26" y="2"/>
                </a:lnTo>
                <a:lnTo>
                  <a:pt x="26" y="3"/>
                </a:lnTo>
                <a:lnTo>
                  <a:pt x="20" y="4"/>
                </a:lnTo>
                <a:lnTo>
                  <a:pt x="17" y="3"/>
                </a:lnTo>
                <a:lnTo>
                  <a:pt x="16" y="3"/>
                </a:lnTo>
                <a:lnTo>
                  <a:pt x="16" y="2"/>
                </a:lnTo>
                <a:lnTo>
                  <a:pt x="14" y="1"/>
                </a:lnTo>
                <a:lnTo>
                  <a:pt x="11" y="2"/>
                </a:lnTo>
                <a:lnTo>
                  <a:pt x="10" y="2"/>
                </a:lnTo>
                <a:lnTo>
                  <a:pt x="7" y="1"/>
                </a:lnTo>
                <a:lnTo>
                  <a:pt x="5" y="2"/>
                </a:lnTo>
                <a:lnTo>
                  <a:pt x="3" y="1"/>
                </a:lnTo>
                <a:lnTo>
                  <a:pt x="0" y="0"/>
                </a:lnTo>
                <a:lnTo>
                  <a:pt x="0" y="4"/>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299" name="Freeform 656"/>
          <p:cNvSpPr>
            <a:spLocks/>
          </p:cNvSpPr>
          <p:nvPr/>
        </p:nvSpPr>
        <p:spPr bwMode="auto">
          <a:xfrm>
            <a:off x="973138" y="5348288"/>
            <a:ext cx="106362" cy="71437"/>
          </a:xfrm>
          <a:custGeom>
            <a:avLst/>
            <a:gdLst>
              <a:gd name="T0" fmla="*/ 0 w 12"/>
              <a:gd name="T1" fmla="*/ 2147483647 h 8"/>
              <a:gd name="T2" fmla="*/ 2147483647 w 12"/>
              <a:gd name="T3" fmla="*/ 0 h 8"/>
              <a:gd name="T4" fmla="*/ 2147483647 w 12"/>
              <a:gd name="T5" fmla="*/ 2147483647 h 8"/>
              <a:gd name="T6" fmla="*/ 2147483647 w 12"/>
              <a:gd name="T7" fmla="*/ 2147483647 h 8"/>
              <a:gd name="T8" fmla="*/ 2147483647 w 12"/>
              <a:gd name="T9" fmla="*/ 2147483647 h 8"/>
              <a:gd name="T10" fmla="*/ 2147483647 w 12"/>
              <a:gd name="T11" fmla="*/ 2147483647 h 8"/>
              <a:gd name="T12" fmla="*/ 2147483647 w 12"/>
              <a:gd name="T13" fmla="*/ 2147483647 h 8"/>
              <a:gd name="T14" fmla="*/ 0 w 12"/>
              <a:gd name="T15" fmla="*/ 2147483647 h 8"/>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8"/>
              <a:gd name="T26" fmla="*/ 12 w 12"/>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8">
                <a:moveTo>
                  <a:pt x="0" y="1"/>
                </a:moveTo>
                <a:lnTo>
                  <a:pt x="9" y="0"/>
                </a:lnTo>
                <a:lnTo>
                  <a:pt x="11" y="2"/>
                </a:lnTo>
                <a:lnTo>
                  <a:pt x="12" y="6"/>
                </a:lnTo>
                <a:lnTo>
                  <a:pt x="12" y="8"/>
                </a:lnTo>
                <a:lnTo>
                  <a:pt x="7" y="8"/>
                </a:lnTo>
                <a:lnTo>
                  <a:pt x="1" y="4"/>
                </a:lnTo>
                <a:lnTo>
                  <a:pt x="0" y="1"/>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300" name="Freeform 653"/>
          <p:cNvSpPr>
            <a:spLocks/>
          </p:cNvSpPr>
          <p:nvPr/>
        </p:nvSpPr>
        <p:spPr bwMode="auto">
          <a:xfrm>
            <a:off x="685800" y="6046788"/>
            <a:ext cx="71438" cy="26987"/>
          </a:xfrm>
          <a:custGeom>
            <a:avLst/>
            <a:gdLst>
              <a:gd name="T0" fmla="*/ 0 w 8"/>
              <a:gd name="T1" fmla="*/ 2147483647 h 3"/>
              <a:gd name="T2" fmla="*/ 2147483647 w 8"/>
              <a:gd name="T3" fmla="*/ 2147483647 h 3"/>
              <a:gd name="T4" fmla="*/ 2147483647 w 8"/>
              <a:gd name="T5" fmla="*/ 2147483647 h 3"/>
              <a:gd name="T6" fmla="*/ 2147483647 w 8"/>
              <a:gd name="T7" fmla="*/ 2147483647 h 3"/>
              <a:gd name="T8" fmla="*/ 2147483647 w 8"/>
              <a:gd name="T9" fmla="*/ 0 h 3"/>
              <a:gd name="T10" fmla="*/ 2147483647 w 8"/>
              <a:gd name="T11" fmla="*/ 0 h 3"/>
              <a:gd name="T12" fmla="*/ 0 w 8"/>
              <a:gd name="T13" fmla="*/ 2147483647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2"/>
                </a:moveTo>
                <a:lnTo>
                  <a:pt x="1" y="3"/>
                </a:lnTo>
                <a:lnTo>
                  <a:pt x="3" y="3"/>
                </a:lnTo>
                <a:lnTo>
                  <a:pt x="8" y="1"/>
                </a:lnTo>
                <a:lnTo>
                  <a:pt x="8" y="0"/>
                </a:lnTo>
                <a:lnTo>
                  <a:pt x="7" y="0"/>
                </a:lnTo>
                <a:lnTo>
                  <a:pt x="0" y="2"/>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301" name="Freeform 652"/>
          <p:cNvSpPr>
            <a:spLocks/>
          </p:cNvSpPr>
          <p:nvPr/>
        </p:nvSpPr>
        <p:spPr bwMode="auto">
          <a:xfrm>
            <a:off x="1125538" y="5938838"/>
            <a:ext cx="44450" cy="36512"/>
          </a:xfrm>
          <a:custGeom>
            <a:avLst/>
            <a:gdLst>
              <a:gd name="T0" fmla="*/ 0 w 5"/>
              <a:gd name="T1" fmla="*/ 2147483647 h 4"/>
              <a:gd name="T2" fmla="*/ 2147483647 w 5"/>
              <a:gd name="T3" fmla="*/ 0 h 4"/>
              <a:gd name="T4" fmla="*/ 2147483647 w 5"/>
              <a:gd name="T5" fmla="*/ 2147483647 h 4"/>
              <a:gd name="T6" fmla="*/ 2147483647 w 5"/>
              <a:gd name="T7" fmla="*/ 2147483647 h 4"/>
              <a:gd name="T8" fmla="*/ 2147483647 w 5"/>
              <a:gd name="T9" fmla="*/ 2147483647 h 4"/>
              <a:gd name="T10" fmla="*/ 0 w 5"/>
              <a:gd name="T11" fmla="*/ 2147483647 h 4"/>
              <a:gd name="T12" fmla="*/ 0 60000 65536"/>
              <a:gd name="T13" fmla="*/ 0 60000 65536"/>
              <a:gd name="T14" fmla="*/ 0 60000 65536"/>
              <a:gd name="T15" fmla="*/ 0 60000 65536"/>
              <a:gd name="T16" fmla="*/ 0 60000 65536"/>
              <a:gd name="T17" fmla="*/ 0 60000 65536"/>
              <a:gd name="T18" fmla="*/ 0 w 5"/>
              <a:gd name="T19" fmla="*/ 0 h 4"/>
              <a:gd name="T20" fmla="*/ 5 w 5"/>
              <a:gd name="T21" fmla="*/ 4 h 4"/>
            </a:gdLst>
            <a:ahLst/>
            <a:cxnLst>
              <a:cxn ang="T12">
                <a:pos x="T0" y="T1"/>
              </a:cxn>
              <a:cxn ang="T13">
                <a:pos x="T2" y="T3"/>
              </a:cxn>
              <a:cxn ang="T14">
                <a:pos x="T4" y="T5"/>
              </a:cxn>
              <a:cxn ang="T15">
                <a:pos x="T6" y="T7"/>
              </a:cxn>
              <a:cxn ang="T16">
                <a:pos x="T8" y="T9"/>
              </a:cxn>
              <a:cxn ang="T17">
                <a:pos x="T10" y="T11"/>
              </a:cxn>
            </a:cxnLst>
            <a:rect l="T18" t="T19" r="T20" b="T21"/>
            <a:pathLst>
              <a:path w="5" h="4">
                <a:moveTo>
                  <a:pt x="0" y="2"/>
                </a:moveTo>
                <a:lnTo>
                  <a:pt x="1" y="0"/>
                </a:lnTo>
                <a:lnTo>
                  <a:pt x="4" y="2"/>
                </a:lnTo>
                <a:lnTo>
                  <a:pt x="5" y="3"/>
                </a:lnTo>
                <a:lnTo>
                  <a:pt x="2" y="4"/>
                </a:lnTo>
                <a:lnTo>
                  <a:pt x="0" y="2"/>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302" name="Freeform 648"/>
          <p:cNvSpPr>
            <a:spLocks/>
          </p:cNvSpPr>
          <p:nvPr/>
        </p:nvSpPr>
        <p:spPr bwMode="auto">
          <a:xfrm>
            <a:off x="1027113" y="6010275"/>
            <a:ext cx="34925" cy="9525"/>
          </a:xfrm>
          <a:custGeom>
            <a:avLst/>
            <a:gdLst>
              <a:gd name="T0" fmla="*/ 0 w 4"/>
              <a:gd name="T1" fmla="*/ 2147483647 h 1"/>
              <a:gd name="T2" fmla="*/ 2147483647 w 4"/>
              <a:gd name="T3" fmla="*/ 0 h 1"/>
              <a:gd name="T4" fmla="*/ 2147483647 w 4"/>
              <a:gd name="T5" fmla="*/ 0 h 1"/>
              <a:gd name="T6" fmla="*/ 2147483647 w 4"/>
              <a:gd name="T7" fmla="*/ 2147483647 h 1"/>
              <a:gd name="T8" fmla="*/ 2147483647 w 4"/>
              <a:gd name="T9" fmla="*/ 2147483647 h 1"/>
              <a:gd name="T10" fmla="*/ 2147483647 w 4"/>
              <a:gd name="T11" fmla="*/ 2147483647 h 1"/>
              <a:gd name="T12" fmla="*/ 0 w 4"/>
              <a:gd name="T13" fmla="*/ 2147483647 h 1"/>
              <a:gd name="T14" fmla="*/ 0 60000 65536"/>
              <a:gd name="T15" fmla="*/ 0 60000 65536"/>
              <a:gd name="T16" fmla="*/ 0 60000 65536"/>
              <a:gd name="T17" fmla="*/ 0 60000 65536"/>
              <a:gd name="T18" fmla="*/ 0 60000 65536"/>
              <a:gd name="T19" fmla="*/ 0 60000 65536"/>
              <a:gd name="T20" fmla="*/ 0 60000 65536"/>
              <a:gd name="T21" fmla="*/ 0 w 4"/>
              <a:gd name="T22" fmla="*/ 0 h 1"/>
              <a:gd name="T23" fmla="*/ 4 w 4"/>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1">
                <a:moveTo>
                  <a:pt x="0" y="1"/>
                </a:moveTo>
                <a:lnTo>
                  <a:pt x="1" y="0"/>
                </a:lnTo>
                <a:lnTo>
                  <a:pt x="3" y="0"/>
                </a:lnTo>
                <a:lnTo>
                  <a:pt x="4" y="1"/>
                </a:lnTo>
                <a:lnTo>
                  <a:pt x="3" y="1"/>
                </a:lnTo>
                <a:lnTo>
                  <a:pt x="1" y="1"/>
                </a:lnTo>
                <a:lnTo>
                  <a:pt x="0" y="1"/>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303" name="Freeform 647"/>
          <p:cNvSpPr>
            <a:spLocks/>
          </p:cNvSpPr>
          <p:nvPr/>
        </p:nvSpPr>
        <p:spPr bwMode="auto">
          <a:xfrm>
            <a:off x="1814513" y="3478213"/>
            <a:ext cx="895350" cy="1065212"/>
          </a:xfrm>
          <a:custGeom>
            <a:avLst/>
            <a:gdLst>
              <a:gd name="T0" fmla="*/ 2147483647 w 100"/>
              <a:gd name="T1" fmla="*/ 2147483647 h 119"/>
              <a:gd name="T2" fmla="*/ 2147483647 w 100"/>
              <a:gd name="T3" fmla="*/ 2147483647 h 119"/>
              <a:gd name="T4" fmla="*/ 2147483647 w 100"/>
              <a:gd name="T5" fmla="*/ 2147483647 h 119"/>
              <a:gd name="T6" fmla="*/ 2147483647 w 100"/>
              <a:gd name="T7" fmla="*/ 2147483647 h 119"/>
              <a:gd name="T8" fmla="*/ 2147483647 w 100"/>
              <a:gd name="T9" fmla="*/ 2147483647 h 119"/>
              <a:gd name="T10" fmla="*/ 2147483647 w 100"/>
              <a:gd name="T11" fmla="*/ 2147483647 h 119"/>
              <a:gd name="T12" fmla="*/ 2147483647 w 100"/>
              <a:gd name="T13" fmla="*/ 2147483647 h 119"/>
              <a:gd name="T14" fmla="*/ 2147483647 w 100"/>
              <a:gd name="T15" fmla="*/ 2147483647 h 119"/>
              <a:gd name="T16" fmla="*/ 2147483647 w 100"/>
              <a:gd name="T17" fmla="*/ 2147483647 h 119"/>
              <a:gd name="T18" fmla="*/ 2147483647 w 100"/>
              <a:gd name="T19" fmla="*/ 2147483647 h 119"/>
              <a:gd name="T20" fmla="*/ 2147483647 w 100"/>
              <a:gd name="T21" fmla="*/ 2147483647 h 119"/>
              <a:gd name="T22" fmla="*/ 2147483647 w 100"/>
              <a:gd name="T23" fmla="*/ 2147483647 h 119"/>
              <a:gd name="T24" fmla="*/ 2147483647 w 100"/>
              <a:gd name="T25" fmla="*/ 2147483647 h 119"/>
              <a:gd name="T26" fmla="*/ 2147483647 w 100"/>
              <a:gd name="T27" fmla="*/ 2147483647 h 119"/>
              <a:gd name="T28" fmla="*/ 2147483647 w 100"/>
              <a:gd name="T29" fmla="*/ 2147483647 h 119"/>
              <a:gd name="T30" fmla="*/ 2147483647 w 100"/>
              <a:gd name="T31" fmla="*/ 2147483647 h 119"/>
              <a:gd name="T32" fmla="*/ 2147483647 w 100"/>
              <a:gd name="T33" fmla="*/ 2147483647 h 119"/>
              <a:gd name="T34" fmla="*/ 2147483647 w 100"/>
              <a:gd name="T35" fmla="*/ 2147483647 h 119"/>
              <a:gd name="T36" fmla="*/ 2147483647 w 100"/>
              <a:gd name="T37" fmla="*/ 2147483647 h 119"/>
              <a:gd name="T38" fmla="*/ 2147483647 w 100"/>
              <a:gd name="T39" fmla="*/ 2147483647 h 119"/>
              <a:gd name="T40" fmla="*/ 2147483647 w 100"/>
              <a:gd name="T41" fmla="*/ 2147483647 h 119"/>
              <a:gd name="T42" fmla="*/ 2147483647 w 100"/>
              <a:gd name="T43" fmla="*/ 2147483647 h 119"/>
              <a:gd name="T44" fmla="*/ 2147483647 w 100"/>
              <a:gd name="T45" fmla="*/ 2147483647 h 119"/>
              <a:gd name="T46" fmla="*/ 2147483647 w 100"/>
              <a:gd name="T47" fmla="*/ 2147483647 h 119"/>
              <a:gd name="T48" fmla="*/ 2147483647 w 100"/>
              <a:gd name="T49" fmla="*/ 2147483647 h 119"/>
              <a:gd name="T50" fmla="*/ 2147483647 w 100"/>
              <a:gd name="T51" fmla="*/ 2147483647 h 119"/>
              <a:gd name="T52" fmla="*/ 2147483647 w 100"/>
              <a:gd name="T53" fmla="*/ 2147483647 h 119"/>
              <a:gd name="T54" fmla="*/ 2147483647 w 100"/>
              <a:gd name="T55" fmla="*/ 2147483647 h 119"/>
              <a:gd name="T56" fmla="*/ 2147483647 w 100"/>
              <a:gd name="T57" fmla="*/ 2147483647 h 119"/>
              <a:gd name="T58" fmla="*/ 2147483647 w 100"/>
              <a:gd name="T59" fmla="*/ 2147483647 h 119"/>
              <a:gd name="T60" fmla="*/ 2147483647 w 100"/>
              <a:gd name="T61" fmla="*/ 2147483647 h 119"/>
              <a:gd name="T62" fmla="*/ 2147483647 w 100"/>
              <a:gd name="T63" fmla="*/ 2147483647 h 119"/>
              <a:gd name="T64" fmla="*/ 2147483647 w 100"/>
              <a:gd name="T65" fmla="*/ 2147483647 h 119"/>
              <a:gd name="T66" fmla="*/ 2147483647 w 100"/>
              <a:gd name="T67" fmla="*/ 2147483647 h 119"/>
              <a:gd name="T68" fmla="*/ 2147483647 w 100"/>
              <a:gd name="T69" fmla="*/ 2147483647 h 119"/>
              <a:gd name="T70" fmla="*/ 2147483647 w 100"/>
              <a:gd name="T71" fmla="*/ 2147483647 h 119"/>
              <a:gd name="T72" fmla="*/ 2147483647 w 100"/>
              <a:gd name="T73" fmla="*/ 2147483647 h 119"/>
              <a:gd name="T74" fmla="*/ 2147483647 w 100"/>
              <a:gd name="T75" fmla="*/ 2147483647 h 119"/>
              <a:gd name="T76" fmla="*/ 2147483647 w 100"/>
              <a:gd name="T77" fmla="*/ 2147483647 h 119"/>
              <a:gd name="T78" fmla="*/ 0 w 100"/>
              <a:gd name="T79" fmla="*/ 2147483647 h 1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0"/>
              <a:gd name="T121" fmla="*/ 0 h 119"/>
              <a:gd name="T122" fmla="*/ 100 w 100"/>
              <a:gd name="T123" fmla="*/ 119 h 1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0" h="119">
                <a:moveTo>
                  <a:pt x="0" y="82"/>
                </a:moveTo>
                <a:lnTo>
                  <a:pt x="2" y="80"/>
                </a:lnTo>
                <a:lnTo>
                  <a:pt x="5" y="80"/>
                </a:lnTo>
                <a:lnTo>
                  <a:pt x="6" y="75"/>
                </a:lnTo>
                <a:lnTo>
                  <a:pt x="5" y="74"/>
                </a:lnTo>
                <a:lnTo>
                  <a:pt x="3" y="73"/>
                </a:lnTo>
                <a:lnTo>
                  <a:pt x="4" y="67"/>
                </a:lnTo>
                <a:lnTo>
                  <a:pt x="5" y="66"/>
                </a:lnTo>
                <a:lnTo>
                  <a:pt x="8" y="62"/>
                </a:lnTo>
                <a:lnTo>
                  <a:pt x="9" y="57"/>
                </a:lnTo>
                <a:lnTo>
                  <a:pt x="10" y="56"/>
                </a:lnTo>
                <a:lnTo>
                  <a:pt x="10" y="55"/>
                </a:lnTo>
                <a:lnTo>
                  <a:pt x="13" y="53"/>
                </a:lnTo>
                <a:lnTo>
                  <a:pt x="15" y="52"/>
                </a:lnTo>
                <a:lnTo>
                  <a:pt x="16" y="51"/>
                </a:lnTo>
                <a:lnTo>
                  <a:pt x="12" y="48"/>
                </a:lnTo>
                <a:lnTo>
                  <a:pt x="13" y="47"/>
                </a:lnTo>
                <a:lnTo>
                  <a:pt x="11" y="42"/>
                </a:lnTo>
                <a:lnTo>
                  <a:pt x="10" y="39"/>
                </a:lnTo>
                <a:lnTo>
                  <a:pt x="10" y="37"/>
                </a:lnTo>
                <a:lnTo>
                  <a:pt x="12" y="32"/>
                </a:lnTo>
                <a:lnTo>
                  <a:pt x="12" y="22"/>
                </a:lnTo>
                <a:lnTo>
                  <a:pt x="13" y="20"/>
                </a:lnTo>
                <a:lnTo>
                  <a:pt x="12" y="15"/>
                </a:lnTo>
                <a:lnTo>
                  <a:pt x="16" y="15"/>
                </a:lnTo>
                <a:lnTo>
                  <a:pt x="19" y="18"/>
                </a:lnTo>
                <a:lnTo>
                  <a:pt x="23" y="15"/>
                </a:lnTo>
                <a:lnTo>
                  <a:pt x="25" y="3"/>
                </a:lnTo>
                <a:lnTo>
                  <a:pt x="25" y="0"/>
                </a:lnTo>
                <a:lnTo>
                  <a:pt x="30" y="1"/>
                </a:lnTo>
                <a:lnTo>
                  <a:pt x="35" y="1"/>
                </a:lnTo>
                <a:lnTo>
                  <a:pt x="42" y="2"/>
                </a:lnTo>
                <a:lnTo>
                  <a:pt x="43" y="2"/>
                </a:lnTo>
                <a:lnTo>
                  <a:pt x="45" y="3"/>
                </a:lnTo>
                <a:lnTo>
                  <a:pt x="48" y="3"/>
                </a:lnTo>
                <a:lnTo>
                  <a:pt x="60" y="5"/>
                </a:lnTo>
                <a:lnTo>
                  <a:pt x="63" y="5"/>
                </a:lnTo>
                <a:lnTo>
                  <a:pt x="65" y="5"/>
                </a:lnTo>
                <a:lnTo>
                  <a:pt x="67" y="6"/>
                </a:lnTo>
                <a:lnTo>
                  <a:pt x="71" y="6"/>
                </a:lnTo>
                <a:lnTo>
                  <a:pt x="74" y="7"/>
                </a:lnTo>
                <a:lnTo>
                  <a:pt x="78" y="7"/>
                </a:lnTo>
                <a:lnTo>
                  <a:pt x="79" y="7"/>
                </a:lnTo>
                <a:lnTo>
                  <a:pt x="86" y="8"/>
                </a:lnTo>
                <a:lnTo>
                  <a:pt x="91" y="9"/>
                </a:lnTo>
                <a:lnTo>
                  <a:pt x="93" y="9"/>
                </a:lnTo>
                <a:lnTo>
                  <a:pt x="100" y="10"/>
                </a:lnTo>
                <a:lnTo>
                  <a:pt x="99" y="15"/>
                </a:lnTo>
                <a:lnTo>
                  <a:pt x="99" y="19"/>
                </a:lnTo>
                <a:lnTo>
                  <a:pt x="98" y="29"/>
                </a:lnTo>
                <a:lnTo>
                  <a:pt x="97" y="38"/>
                </a:lnTo>
                <a:lnTo>
                  <a:pt x="97" y="39"/>
                </a:lnTo>
                <a:lnTo>
                  <a:pt x="96" y="49"/>
                </a:lnTo>
                <a:lnTo>
                  <a:pt x="95" y="52"/>
                </a:lnTo>
                <a:lnTo>
                  <a:pt x="95" y="53"/>
                </a:lnTo>
                <a:lnTo>
                  <a:pt x="95" y="56"/>
                </a:lnTo>
                <a:lnTo>
                  <a:pt x="94" y="60"/>
                </a:lnTo>
                <a:lnTo>
                  <a:pt x="94" y="68"/>
                </a:lnTo>
                <a:lnTo>
                  <a:pt x="93" y="72"/>
                </a:lnTo>
                <a:lnTo>
                  <a:pt x="92" y="83"/>
                </a:lnTo>
                <a:lnTo>
                  <a:pt x="92" y="84"/>
                </a:lnTo>
                <a:lnTo>
                  <a:pt x="92" y="87"/>
                </a:lnTo>
                <a:lnTo>
                  <a:pt x="91" y="91"/>
                </a:lnTo>
                <a:lnTo>
                  <a:pt x="91" y="92"/>
                </a:lnTo>
                <a:lnTo>
                  <a:pt x="91" y="96"/>
                </a:lnTo>
                <a:lnTo>
                  <a:pt x="90" y="98"/>
                </a:lnTo>
                <a:lnTo>
                  <a:pt x="88" y="115"/>
                </a:lnTo>
                <a:lnTo>
                  <a:pt x="88" y="119"/>
                </a:lnTo>
                <a:lnTo>
                  <a:pt x="65" y="116"/>
                </a:lnTo>
                <a:lnTo>
                  <a:pt x="55" y="115"/>
                </a:lnTo>
                <a:lnTo>
                  <a:pt x="52" y="113"/>
                </a:lnTo>
                <a:lnTo>
                  <a:pt x="51" y="113"/>
                </a:lnTo>
                <a:lnTo>
                  <a:pt x="49" y="111"/>
                </a:lnTo>
                <a:lnTo>
                  <a:pt x="21" y="96"/>
                </a:lnTo>
                <a:lnTo>
                  <a:pt x="2" y="85"/>
                </a:lnTo>
                <a:lnTo>
                  <a:pt x="0" y="82"/>
                </a:lnTo>
                <a:close/>
              </a:path>
            </a:pathLst>
          </a:custGeom>
          <a:noFill/>
          <a:ln w="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304" name="Freeform 646"/>
          <p:cNvSpPr>
            <a:spLocks/>
          </p:cNvSpPr>
          <p:nvPr/>
        </p:nvSpPr>
        <p:spPr bwMode="auto">
          <a:xfrm>
            <a:off x="3917950" y="5724525"/>
            <a:ext cx="187325" cy="233363"/>
          </a:xfrm>
          <a:custGeom>
            <a:avLst/>
            <a:gdLst>
              <a:gd name="T0" fmla="*/ 0 w 21"/>
              <a:gd name="T1" fmla="*/ 2147483647 h 26"/>
              <a:gd name="T2" fmla="*/ 2147483647 w 21"/>
              <a:gd name="T3" fmla="*/ 2147483647 h 26"/>
              <a:gd name="T4" fmla="*/ 2147483647 w 21"/>
              <a:gd name="T5" fmla="*/ 2147483647 h 26"/>
              <a:gd name="T6" fmla="*/ 2147483647 w 21"/>
              <a:gd name="T7" fmla="*/ 2147483647 h 26"/>
              <a:gd name="T8" fmla="*/ 2147483647 w 21"/>
              <a:gd name="T9" fmla="*/ 2147483647 h 26"/>
              <a:gd name="T10" fmla="*/ 2147483647 w 21"/>
              <a:gd name="T11" fmla="*/ 2147483647 h 26"/>
              <a:gd name="T12" fmla="*/ 2147483647 w 21"/>
              <a:gd name="T13" fmla="*/ 2147483647 h 26"/>
              <a:gd name="T14" fmla="*/ 2147483647 w 21"/>
              <a:gd name="T15" fmla="*/ 2147483647 h 26"/>
              <a:gd name="T16" fmla="*/ 2147483647 w 21"/>
              <a:gd name="T17" fmla="*/ 2147483647 h 26"/>
              <a:gd name="T18" fmla="*/ 2147483647 w 21"/>
              <a:gd name="T19" fmla="*/ 2147483647 h 26"/>
              <a:gd name="T20" fmla="*/ 2147483647 w 21"/>
              <a:gd name="T21" fmla="*/ 2147483647 h 26"/>
              <a:gd name="T22" fmla="*/ 2147483647 w 21"/>
              <a:gd name="T23" fmla="*/ 2147483647 h 26"/>
              <a:gd name="T24" fmla="*/ 2147483647 w 21"/>
              <a:gd name="T25" fmla="*/ 2147483647 h 26"/>
              <a:gd name="T26" fmla="*/ 2147483647 w 21"/>
              <a:gd name="T27" fmla="*/ 2147483647 h 26"/>
              <a:gd name="T28" fmla="*/ 2147483647 w 21"/>
              <a:gd name="T29" fmla="*/ 2147483647 h 26"/>
              <a:gd name="T30" fmla="*/ 2147483647 w 21"/>
              <a:gd name="T31" fmla="*/ 2147483647 h 26"/>
              <a:gd name="T32" fmla="*/ 2147483647 w 21"/>
              <a:gd name="T33" fmla="*/ 2147483647 h 26"/>
              <a:gd name="T34" fmla="*/ 2147483647 w 21"/>
              <a:gd name="T35" fmla="*/ 2147483647 h 26"/>
              <a:gd name="T36" fmla="*/ 2147483647 w 21"/>
              <a:gd name="T37" fmla="*/ 2147483647 h 26"/>
              <a:gd name="T38" fmla="*/ 2147483647 w 21"/>
              <a:gd name="T39" fmla="*/ 2147483647 h 26"/>
              <a:gd name="T40" fmla="*/ 2147483647 w 21"/>
              <a:gd name="T41" fmla="*/ 0 h 26"/>
              <a:gd name="T42" fmla="*/ 2147483647 w 21"/>
              <a:gd name="T43" fmla="*/ 2147483647 h 26"/>
              <a:gd name="T44" fmla="*/ 0 w 21"/>
              <a:gd name="T45" fmla="*/ 2147483647 h 2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
              <a:gd name="T70" fmla="*/ 0 h 26"/>
              <a:gd name="T71" fmla="*/ 21 w 21"/>
              <a:gd name="T72" fmla="*/ 26 h 2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 h="26">
                <a:moveTo>
                  <a:pt x="0" y="10"/>
                </a:moveTo>
                <a:lnTo>
                  <a:pt x="3" y="18"/>
                </a:lnTo>
                <a:lnTo>
                  <a:pt x="2" y="22"/>
                </a:lnTo>
                <a:lnTo>
                  <a:pt x="3" y="24"/>
                </a:lnTo>
                <a:lnTo>
                  <a:pt x="7" y="26"/>
                </a:lnTo>
                <a:lnTo>
                  <a:pt x="9" y="22"/>
                </a:lnTo>
                <a:lnTo>
                  <a:pt x="14" y="19"/>
                </a:lnTo>
                <a:lnTo>
                  <a:pt x="15" y="19"/>
                </a:lnTo>
                <a:lnTo>
                  <a:pt x="18" y="18"/>
                </a:lnTo>
                <a:lnTo>
                  <a:pt x="20" y="16"/>
                </a:lnTo>
                <a:lnTo>
                  <a:pt x="21" y="15"/>
                </a:lnTo>
                <a:lnTo>
                  <a:pt x="20" y="14"/>
                </a:lnTo>
                <a:lnTo>
                  <a:pt x="18" y="12"/>
                </a:lnTo>
                <a:lnTo>
                  <a:pt x="18" y="11"/>
                </a:lnTo>
                <a:lnTo>
                  <a:pt x="17" y="10"/>
                </a:lnTo>
                <a:lnTo>
                  <a:pt x="17" y="8"/>
                </a:lnTo>
                <a:lnTo>
                  <a:pt x="15" y="6"/>
                </a:lnTo>
                <a:lnTo>
                  <a:pt x="11" y="4"/>
                </a:lnTo>
                <a:lnTo>
                  <a:pt x="7" y="3"/>
                </a:lnTo>
                <a:lnTo>
                  <a:pt x="5" y="1"/>
                </a:lnTo>
                <a:lnTo>
                  <a:pt x="3" y="0"/>
                </a:lnTo>
                <a:lnTo>
                  <a:pt x="4" y="5"/>
                </a:lnTo>
                <a:lnTo>
                  <a:pt x="0" y="10"/>
                </a:lnTo>
                <a:close/>
              </a:path>
            </a:pathLst>
          </a:custGeom>
          <a:solidFill>
            <a:srgbClr val="FFFF00"/>
          </a:solidFill>
          <a:ln w="0">
            <a:solidFill>
              <a:srgbClr val="000000"/>
            </a:solidFill>
            <a:round/>
            <a:headEnd/>
            <a:tailEnd/>
          </a:ln>
        </p:spPr>
        <p:txBody>
          <a:bodyPr/>
          <a:lstStyle/>
          <a:p>
            <a:endParaRPr lang="en-US"/>
          </a:p>
        </p:txBody>
      </p:sp>
      <p:sp>
        <p:nvSpPr>
          <p:cNvPr id="95305" name="Freeform 645"/>
          <p:cNvSpPr>
            <a:spLocks/>
          </p:cNvSpPr>
          <p:nvPr/>
        </p:nvSpPr>
        <p:spPr bwMode="auto">
          <a:xfrm>
            <a:off x="3819525" y="5589588"/>
            <a:ext cx="106363" cy="80962"/>
          </a:xfrm>
          <a:custGeom>
            <a:avLst/>
            <a:gdLst>
              <a:gd name="T0" fmla="*/ 0 w 12"/>
              <a:gd name="T1" fmla="*/ 2147483647 h 9"/>
              <a:gd name="T2" fmla="*/ 0 w 12"/>
              <a:gd name="T3" fmla="*/ 2147483647 h 9"/>
              <a:gd name="T4" fmla="*/ 2147483647 w 12"/>
              <a:gd name="T5" fmla="*/ 0 h 9"/>
              <a:gd name="T6" fmla="*/ 2147483647 w 12"/>
              <a:gd name="T7" fmla="*/ 2147483647 h 9"/>
              <a:gd name="T8" fmla="*/ 2147483647 w 12"/>
              <a:gd name="T9" fmla="*/ 2147483647 h 9"/>
              <a:gd name="T10" fmla="*/ 2147483647 w 12"/>
              <a:gd name="T11" fmla="*/ 2147483647 h 9"/>
              <a:gd name="T12" fmla="*/ 2147483647 w 12"/>
              <a:gd name="T13" fmla="*/ 2147483647 h 9"/>
              <a:gd name="T14" fmla="*/ 2147483647 w 12"/>
              <a:gd name="T15" fmla="*/ 2147483647 h 9"/>
              <a:gd name="T16" fmla="*/ 2147483647 w 12"/>
              <a:gd name="T17" fmla="*/ 2147483647 h 9"/>
              <a:gd name="T18" fmla="*/ 2147483647 w 12"/>
              <a:gd name="T19" fmla="*/ 2147483647 h 9"/>
              <a:gd name="T20" fmla="*/ 2147483647 w 12"/>
              <a:gd name="T21" fmla="*/ 2147483647 h 9"/>
              <a:gd name="T22" fmla="*/ 2147483647 w 12"/>
              <a:gd name="T23" fmla="*/ 2147483647 h 9"/>
              <a:gd name="T24" fmla="*/ 2147483647 w 12"/>
              <a:gd name="T25" fmla="*/ 2147483647 h 9"/>
              <a:gd name="T26" fmla="*/ 2147483647 w 12"/>
              <a:gd name="T27" fmla="*/ 2147483647 h 9"/>
              <a:gd name="T28" fmla="*/ 0 w 12"/>
              <a:gd name="T29" fmla="*/ 2147483647 h 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9"/>
              <a:gd name="T47" fmla="*/ 12 w 12"/>
              <a:gd name="T48" fmla="*/ 9 h 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9">
                <a:moveTo>
                  <a:pt x="0" y="3"/>
                </a:moveTo>
                <a:lnTo>
                  <a:pt x="0" y="1"/>
                </a:lnTo>
                <a:lnTo>
                  <a:pt x="2" y="0"/>
                </a:lnTo>
                <a:lnTo>
                  <a:pt x="4" y="3"/>
                </a:lnTo>
                <a:lnTo>
                  <a:pt x="7" y="2"/>
                </a:lnTo>
                <a:lnTo>
                  <a:pt x="8" y="2"/>
                </a:lnTo>
                <a:lnTo>
                  <a:pt x="10" y="4"/>
                </a:lnTo>
                <a:lnTo>
                  <a:pt x="12" y="5"/>
                </a:lnTo>
                <a:lnTo>
                  <a:pt x="12" y="7"/>
                </a:lnTo>
                <a:lnTo>
                  <a:pt x="10" y="8"/>
                </a:lnTo>
                <a:lnTo>
                  <a:pt x="8" y="8"/>
                </a:lnTo>
                <a:lnTo>
                  <a:pt x="7" y="9"/>
                </a:lnTo>
                <a:lnTo>
                  <a:pt x="5" y="9"/>
                </a:lnTo>
                <a:lnTo>
                  <a:pt x="4" y="6"/>
                </a:lnTo>
                <a:lnTo>
                  <a:pt x="0" y="3"/>
                </a:lnTo>
                <a:close/>
              </a:path>
            </a:pathLst>
          </a:custGeom>
          <a:solidFill>
            <a:srgbClr val="FFFF00"/>
          </a:solidFill>
          <a:ln w="0">
            <a:solidFill>
              <a:srgbClr val="000000"/>
            </a:solidFill>
            <a:round/>
            <a:headEnd/>
            <a:tailEnd/>
          </a:ln>
        </p:spPr>
        <p:txBody>
          <a:bodyPr/>
          <a:lstStyle/>
          <a:p>
            <a:endParaRPr lang="en-US"/>
          </a:p>
        </p:txBody>
      </p:sp>
      <p:sp>
        <p:nvSpPr>
          <p:cNvPr id="95306" name="Freeform 644"/>
          <p:cNvSpPr>
            <a:spLocks/>
          </p:cNvSpPr>
          <p:nvPr/>
        </p:nvSpPr>
        <p:spPr bwMode="auto">
          <a:xfrm>
            <a:off x="3578225" y="5473700"/>
            <a:ext cx="98425" cy="71438"/>
          </a:xfrm>
          <a:custGeom>
            <a:avLst/>
            <a:gdLst>
              <a:gd name="T0" fmla="*/ 0 w 11"/>
              <a:gd name="T1" fmla="*/ 2147483647 h 8"/>
              <a:gd name="T2" fmla="*/ 2147483647 w 11"/>
              <a:gd name="T3" fmla="*/ 2147483647 h 8"/>
              <a:gd name="T4" fmla="*/ 2147483647 w 11"/>
              <a:gd name="T5" fmla="*/ 2147483647 h 8"/>
              <a:gd name="T6" fmla="*/ 2147483647 w 11"/>
              <a:gd name="T7" fmla="*/ 2147483647 h 8"/>
              <a:gd name="T8" fmla="*/ 2147483647 w 11"/>
              <a:gd name="T9" fmla="*/ 2147483647 h 8"/>
              <a:gd name="T10" fmla="*/ 2147483647 w 11"/>
              <a:gd name="T11" fmla="*/ 2147483647 h 8"/>
              <a:gd name="T12" fmla="*/ 2147483647 w 11"/>
              <a:gd name="T13" fmla="*/ 2147483647 h 8"/>
              <a:gd name="T14" fmla="*/ 2147483647 w 11"/>
              <a:gd name="T15" fmla="*/ 2147483647 h 8"/>
              <a:gd name="T16" fmla="*/ 2147483647 w 11"/>
              <a:gd name="T17" fmla="*/ 2147483647 h 8"/>
              <a:gd name="T18" fmla="*/ 2147483647 w 11"/>
              <a:gd name="T19" fmla="*/ 2147483647 h 8"/>
              <a:gd name="T20" fmla="*/ 2147483647 w 11"/>
              <a:gd name="T21" fmla="*/ 2147483647 h 8"/>
              <a:gd name="T22" fmla="*/ 2147483647 w 11"/>
              <a:gd name="T23" fmla="*/ 0 h 8"/>
              <a:gd name="T24" fmla="*/ 2147483647 w 11"/>
              <a:gd name="T25" fmla="*/ 0 h 8"/>
              <a:gd name="T26" fmla="*/ 2147483647 w 11"/>
              <a:gd name="T27" fmla="*/ 2147483647 h 8"/>
              <a:gd name="T28" fmla="*/ 0 w 11"/>
              <a:gd name="T29" fmla="*/ 2147483647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
              <a:gd name="T46" fmla="*/ 0 h 8"/>
              <a:gd name="T47" fmla="*/ 11 w 11"/>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 h="8">
                <a:moveTo>
                  <a:pt x="0" y="2"/>
                </a:moveTo>
                <a:lnTo>
                  <a:pt x="3" y="7"/>
                </a:lnTo>
                <a:lnTo>
                  <a:pt x="7" y="7"/>
                </a:lnTo>
                <a:lnTo>
                  <a:pt x="8" y="8"/>
                </a:lnTo>
                <a:lnTo>
                  <a:pt x="9" y="8"/>
                </a:lnTo>
                <a:lnTo>
                  <a:pt x="10" y="8"/>
                </a:lnTo>
                <a:lnTo>
                  <a:pt x="11" y="7"/>
                </a:lnTo>
                <a:lnTo>
                  <a:pt x="10" y="6"/>
                </a:lnTo>
                <a:lnTo>
                  <a:pt x="9" y="5"/>
                </a:lnTo>
                <a:lnTo>
                  <a:pt x="8" y="4"/>
                </a:lnTo>
                <a:lnTo>
                  <a:pt x="8" y="3"/>
                </a:lnTo>
                <a:lnTo>
                  <a:pt x="6" y="0"/>
                </a:lnTo>
                <a:lnTo>
                  <a:pt x="5" y="0"/>
                </a:lnTo>
                <a:lnTo>
                  <a:pt x="3" y="2"/>
                </a:lnTo>
                <a:lnTo>
                  <a:pt x="0" y="2"/>
                </a:lnTo>
                <a:close/>
              </a:path>
            </a:pathLst>
          </a:custGeom>
          <a:solidFill>
            <a:srgbClr val="FFFF00"/>
          </a:solidFill>
          <a:ln w="0">
            <a:solidFill>
              <a:srgbClr val="000000"/>
            </a:solidFill>
            <a:round/>
            <a:headEnd/>
            <a:tailEnd/>
          </a:ln>
        </p:spPr>
        <p:txBody>
          <a:bodyPr/>
          <a:lstStyle/>
          <a:p>
            <a:endParaRPr lang="en-US"/>
          </a:p>
        </p:txBody>
      </p:sp>
      <p:sp>
        <p:nvSpPr>
          <p:cNvPr id="95307" name="Freeform 643"/>
          <p:cNvSpPr>
            <a:spLocks/>
          </p:cNvSpPr>
          <p:nvPr/>
        </p:nvSpPr>
        <p:spPr bwMode="auto">
          <a:xfrm>
            <a:off x="3354388" y="5375275"/>
            <a:ext cx="79375" cy="53975"/>
          </a:xfrm>
          <a:custGeom>
            <a:avLst/>
            <a:gdLst>
              <a:gd name="T0" fmla="*/ 0 w 9"/>
              <a:gd name="T1" fmla="*/ 2147483647 h 6"/>
              <a:gd name="T2" fmla="*/ 2147483647 w 9"/>
              <a:gd name="T3" fmla="*/ 2147483647 h 6"/>
              <a:gd name="T4" fmla="*/ 2147483647 w 9"/>
              <a:gd name="T5" fmla="*/ 2147483647 h 6"/>
              <a:gd name="T6" fmla="*/ 2147483647 w 9"/>
              <a:gd name="T7" fmla="*/ 2147483647 h 6"/>
              <a:gd name="T8" fmla="*/ 2147483647 w 9"/>
              <a:gd name="T9" fmla="*/ 2147483647 h 6"/>
              <a:gd name="T10" fmla="*/ 2147483647 w 9"/>
              <a:gd name="T11" fmla="*/ 2147483647 h 6"/>
              <a:gd name="T12" fmla="*/ 2147483647 w 9"/>
              <a:gd name="T13" fmla="*/ 2147483647 h 6"/>
              <a:gd name="T14" fmla="*/ 2147483647 w 9"/>
              <a:gd name="T15" fmla="*/ 0 h 6"/>
              <a:gd name="T16" fmla="*/ 2147483647 w 9"/>
              <a:gd name="T17" fmla="*/ 0 h 6"/>
              <a:gd name="T18" fmla="*/ 2147483647 w 9"/>
              <a:gd name="T19" fmla="*/ 0 h 6"/>
              <a:gd name="T20" fmla="*/ 0 w 9"/>
              <a:gd name="T21" fmla="*/ 2147483647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
              <a:gd name="T34" fmla="*/ 0 h 6"/>
              <a:gd name="T35" fmla="*/ 9 w 9"/>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 h="6">
                <a:moveTo>
                  <a:pt x="0" y="3"/>
                </a:moveTo>
                <a:lnTo>
                  <a:pt x="2" y="5"/>
                </a:lnTo>
                <a:lnTo>
                  <a:pt x="3" y="6"/>
                </a:lnTo>
                <a:lnTo>
                  <a:pt x="5" y="6"/>
                </a:lnTo>
                <a:lnTo>
                  <a:pt x="7" y="6"/>
                </a:lnTo>
                <a:lnTo>
                  <a:pt x="8" y="4"/>
                </a:lnTo>
                <a:lnTo>
                  <a:pt x="9" y="2"/>
                </a:lnTo>
                <a:lnTo>
                  <a:pt x="8" y="0"/>
                </a:lnTo>
                <a:lnTo>
                  <a:pt x="5" y="0"/>
                </a:lnTo>
                <a:lnTo>
                  <a:pt x="3" y="0"/>
                </a:lnTo>
                <a:lnTo>
                  <a:pt x="0" y="3"/>
                </a:lnTo>
                <a:close/>
              </a:path>
            </a:pathLst>
          </a:custGeom>
          <a:solidFill>
            <a:srgbClr val="FFFF00"/>
          </a:solidFill>
          <a:ln w="0">
            <a:solidFill>
              <a:srgbClr val="000000"/>
            </a:solidFill>
            <a:round/>
            <a:headEnd/>
            <a:tailEnd/>
          </a:ln>
        </p:spPr>
        <p:txBody>
          <a:bodyPr/>
          <a:lstStyle/>
          <a:p>
            <a:endParaRPr lang="en-US"/>
          </a:p>
        </p:txBody>
      </p:sp>
      <p:sp>
        <p:nvSpPr>
          <p:cNvPr id="95308" name="Freeform 642"/>
          <p:cNvSpPr>
            <a:spLocks/>
          </p:cNvSpPr>
          <p:nvPr/>
        </p:nvSpPr>
        <p:spPr bwMode="auto">
          <a:xfrm>
            <a:off x="3729038" y="5564188"/>
            <a:ext cx="90487" cy="25400"/>
          </a:xfrm>
          <a:custGeom>
            <a:avLst/>
            <a:gdLst>
              <a:gd name="T0" fmla="*/ 2147483647 w 10"/>
              <a:gd name="T1" fmla="*/ 0 h 3"/>
              <a:gd name="T2" fmla="*/ 2147483647 w 10"/>
              <a:gd name="T3" fmla="*/ 0 h 3"/>
              <a:gd name="T4" fmla="*/ 2147483647 w 10"/>
              <a:gd name="T5" fmla="*/ 0 h 3"/>
              <a:gd name="T6" fmla="*/ 2147483647 w 10"/>
              <a:gd name="T7" fmla="*/ 2147483647 h 3"/>
              <a:gd name="T8" fmla="*/ 2147483647 w 10"/>
              <a:gd name="T9" fmla="*/ 2147483647 h 3"/>
              <a:gd name="T10" fmla="*/ 2147483647 w 10"/>
              <a:gd name="T11" fmla="*/ 2147483647 h 3"/>
              <a:gd name="T12" fmla="*/ 2147483647 w 10"/>
              <a:gd name="T13" fmla="*/ 2147483647 h 3"/>
              <a:gd name="T14" fmla="*/ 2147483647 w 10"/>
              <a:gd name="T15" fmla="*/ 2147483647 h 3"/>
              <a:gd name="T16" fmla="*/ 0 w 10"/>
              <a:gd name="T17" fmla="*/ 2147483647 h 3"/>
              <a:gd name="T18" fmla="*/ 2147483647 w 10"/>
              <a:gd name="T19" fmla="*/ 0 h 3"/>
              <a:gd name="T20" fmla="*/ 2147483647 w 10"/>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3"/>
              <a:gd name="T35" fmla="*/ 10 w 10"/>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3">
                <a:moveTo>
                  <a:pt x="5" y="0"/>
                </a:moveTo>
                <a:lnTo>
                  <a:pt x="6" y="0"/>
                </a:lnTo>
                <a:lnTo>
                  <a:pt x="6" y="1"/>
                </a:lnTo>
                <a:lnTo>
                  <a:pt x="10" y="1"/>
                </a:lnTo>
                <a:lnTo>
                  <a:pt x="8" y="3"/>
                </a:lnTo>
                <a:lnTo>
                  <a:pt x="7" y="3"/>
                </a:lnTo>
                <a:lnTo>
                  <a:pt x="3" y="2"/>
                </a:lnTo>
                <a:lnTo>
                  <a:pt x="0" y="2"/>
                </a:lnTo>
                <a:lnTo>
                  <a:pt x="1" y="0"/>
                </a:lnTo>
                <a:lnTo>
                  <a:pt x="5" y="0"/>
                </a:lnTo>
                <a:close/>
              </a:path>
            </a:pathLst>
          </a:custGeom>
          <a:solidFill>
            <a:srgbClr val="FFFF00"/>
          </a:solidFill>
          <a:ln w="0">
            <a:solidFill>
              <a:srgbClr val="000000"/>
            </a:solidFill>
            <a:round/>
            <a:headEnd/>
            <a:tailEnd/>
          </a:ln>
        </p:spPr>
        <p:txBody>
          <a:bodyPr/>
          <a:lstStyle/>
          <a:p>
            <a:endParaRPr lang="en-US"/>
          </a:p>
        </p:txBody>
      </p:sp>
      <p:sp>
        <p:nvSpPr>
          <p:cNvPr id="95309" name="Freeform 641"/>
          <p:cNvSpPr>
            <a:spLocks/>
          </p:cNvSpPr>
          <p:nvPr/>
        </p:nvSpPr>
        <p:spPr bwMode="auto">
          <a:xfrm>
            <a:off x="3765550" y="5608638"/>
            <a:ext cx="34925" cy="34925"/>
          </a:xfrm>
          <a:custGeom>
            <a:avLst/>
            <a:gdLst>
              <a:gd name="T0" fmla="*/ 0 w 4"/>
              <a:gd name="T1" fmla="*/ 0 h 4"/>
              <a:gd name="T2" fmla="*/ 2147483647 w 4"/>
              <a:gd name="T3" fmla="*/ 2147483647 h 4"/>
              <a:gd name="T4" fmla="*/ 2147483647 w 4"/>
              <a:gd name="T5" fmla="*/ 2147483647 h 4"/>
              <a:gd name="T6" fmla="*/ 2147483647 w 4"/>
              <a:gd name="T7" fmla="*/ 2147483647 h 4"/>
              <a:gd name="T8" fmla="*/ 0 w 4"/>
              <a:gd name="T9" fmla="*/ 0 h 4"/>
              <a:gd name="T10" fmla="*/ 0 60000 65536"/>
              <a:gd name="T11" fmla="*/ 0 60000 65536"/>
              <a:gd name="T12" fmla="*/ 0 60000 65536"/>
              <a:gd name="T13" fmla="*/ 0 60000 65536"/>
              <a:gd name="T14" fmla="*/ 0 60000 65536"/>
              <a:gd name="T15" fmla="*/ 0 w 4"/>
              <a:gd name="T16" fmla="*/ 0 h 4"/>
              <a:gd name="T17" fmla="*/ 4 w 4"/>
              <a:gd name="T18" fmla="*/ 4 h 4"/>
            </a:gdLst>
            <a:ahLst/>
            <a:cxnLst>
              <a:cxn ang="T10">
                <a:pos x="T0" y="T1"/>
              </a:cxn>
              <a:cxn ang="T11">
                <a:pos x="T2" y="T3"/>
              </a:cxn>
              <a:cxn ang="T12">
                <a:pos x="T4" y="T5"/>
              </a:cxn>
              <a:cxn ang="T13">
                <a:pos x="T6" y="T7"/>
              </a:cxn>
              <a:cxn ang="T14">
                <a:pos x="T8" y="T9"/>
              </a:cxn>
            </a:cxnLst>
            <a:rect l="T15" t="T16" r="T17" b="T18"/>
            <a:pathLst>
              <a:path w="4" h="4">
                <a:moveTo>
                  <a:pt x="0" y="0"/>
                </a:moveTo>
                <a:lnTo>
                  <a:pt x="1" y="3"/>
                </a:lnTo>
                <a:lnTo>
                  <a:pt x="3" y="4"/>
                </a:lnTo>
                <a:lnTo>
                  <a:pt x="4" y="2"/>
                </a:lnTo>
                <a:lnTo>
                  <a:pt x="0" y="0"/>
                </a:lnTo>
                <a:close/>
              </a:path>
            </a:pathLst>
          </a:custGeom>
          <a:solidFill>
            <a:srgbClr val="FFFF00"/>
          </a:solidFill>
          <a:ln w="0">
            <a:solidFill>
              <a:srgbClr val="000000"/>
            </a:solidFill>
            <a:round/>
            <a:headEnd/>
            <a:tailEnd/>
          </a:ln>
        </p:spPr>
        <p:txBody>
          <a:bodyPr/>
          <a:lstStyle/>
          <a:p>
            <a:endParaRPr lang="en-US"/>
          </a:p>
        </p:txBody>
      </p:sp>
      <p:sp>
        <p:nvSpPr>
          <p:cNvPr id="95310" name="Freeform 640"/>
          <p:cNvSpPr>
            <a:spLocks/>
          </p:cNvSpPr>
          <p:nvPr/>
        </p:nvSpPr>
        <p:spPr bwMode="auto">
          <a:xfrm>
            <a:off x="3281363" y="5402263"/>
            <a:ext cx="26987" cy="44450"/>
          </a:xfrm>
          <a:custGeom>
            <a:avLst/>
            <a:gdLst>
              <a:gd name="T0" fmla="*/ 0 w 3"/>
              <a:gd name="T1" fmla="*/ 2147483647 h 5"/>
              <a:gd name="T2" fmla="*/ 2147483647 w 3"/>
              <a:gd name="T3" fmla="*/ 0 h 5"/>
              <a:gd name="T4" fmla="*/ 2147483647 w 3"/>
              <a:gd name="T5" fmla="*/ 2147483647 h 5"/>
              <a:gd name="T6" fmla="*/ 2147483647 w 3"/>
              <a:gd name="T7" fmla="*/ 2147483647 h 5"/>
              <a:gd name="T8" fmla="*/ 0 w 3"/>
              <a:gd name="T9" fmla="*/ 2147483647 h 5"/>
              <a:gd name="T10" fmla="*/ 0 60000 65536"/>
              <a:gd name="T11" fmla="*/ 0 60000 65536"/>
              <a:gd name="T12" fmla="*/ 0 60000 65536"/>
              <a:gd name="T13" fmla="*/ 0 60000 65536"/>
              <a:gd name="T14" fmla="*/ 0 60000 65536"/>
              <a:gd name="T15" fmla="*/ 0 w 3"/>
              <a:gd name="T16" fmla="*/ 0 h 5"/>
              <a:gd name="T17" fmla="*/ 3 w 3"/>
              <a:gd name="T18" fmla="*/ 5 h 5"/>
            </a:gdLst>
            <a:ahLst/>
            <a:cxnLst>
              <a:cxn ang="T10">
                <a:pos x="T0" y="T1"/>
              </a:cxn>
              <a:cxn ang="T11">
                <a:pos x="T2" y="T3"/>
              </a:cxn>
              <a:cxn ang="T12">
                <a:pos x="T4" y="T5"/>
              </a:cxn>
              <a:cxn ang="T13">
                <a:pos x="T6" y="T7"/>
              </a:cxn>
              <a:cxn ang="T14">
                <a:pos x="T8" y="T9"/>
              </a:cxn>
            </a:cxnLst>
            <a:rect l="T15" t="T16" r="T17" b="T18"/>
            <a:pathLst>
              <a:path w="3" h="5">
                <a:moveTo>
                  <a:pt x="0" y="3"/>
                </a:moveTo>
                <a:lnTo>
                  <a:pt x="3" y="0"/>
                </a:lnTo>
                <a:lnTo>
                  <a:pt x="3" y="2"/>
                </a:lnTo>
                <a:lnTo>
                  <a:pt x="1" y="5"/>
                </a:lnTo>
                <a:lnTo>
                  <a:pt x="0" y="3"/>
                </a:lnTo>
                <a:close/>
              </a:path>
            </a:pathLst>
          </a:custGeom>
          <a:solidFill>
            <a:srgbClr val="FFFF00"/>
          </a:solidFill>
          <a:ln w="0">
            <a:solidFill>
              <a:srgbClr val="000000"/>
            </a:solidFill>
            <a:round/>
            <a:headEnd/>
            <a:tailEnd/>
          </a:ln>
        </p:spPr>
        <p:txBody>
          <a:bodyPr/>
          <a:lstStyle/>
          <a:p>
            <a:endParaRPr lang="en-US"/>
          </a:p>
        </p:txBody>
      </p:sp>
      <p:sp>
        <p:nvSpPr>
          <p:cNvPr id="95311" name="Freeform 639"/>
          <p:cNvSpPr>
            <a:spLocks/>
          </p:cNvSpPr>
          <p:nvPr/>
        </p:nvSpPr>
        <p:spPr bwMode="auto">
          <a:xfrm>
            <a:off x="2601913" y="3567113"/>
            <a:ext cx="922337" cy="984250"/>
          </a:xfrm>
          <a:custGeom>
            <a:avLst/>
            <a:gdLst>
              <a:gd name="T0" fmla="*/ 2147483647 w 103"/>
              <a:gd name="T1" fmla="*/ 2147483647 h 110"/>
              <a:gd name="T2" fmla="*/ 2147483647 w 103"/>
              <a:gd name="T3" fmla="*/ 2147483647 h 110"/>
              <a:gd name="T4" fmla="*/ 2147483647 w 103"/>
              <a:gd name="T5" fmla="*/ 2147483647 h 110"/>
              <a:gd name="T6" fmla="*/ 2147483647 w 103"/>
              <a:gd name="T7" fmla="*/ 2147483647 h 110"/>
              <a:gd name="T8" fmla="*/ 2147483647 w 103"/>
              <a:gd name="T9" fmla="*/ 2147483647 h 110"/>
              <a:gd name="T10" fmla="*/ 2147483647 w 103"/>
              <a:gd name="T11" fmla="*/ 2147483647 h 110"/>
              <a:gd name="T12" fmla="*/ 2147483647 w 103"/>
              <a:gd name="T13" fmla="*/ 2147483647 h 110"/>
              <a:gd name="T14" fmla="*/ 2147483647 w 103"/>
              <a:gd name="T15" fmla="*/ 2147483647 h 110"/>
              <a:gd name="T16" fmla="*/ 2147483647 w 103"/>
              <a:gd name="T17" fmla="*/ 2147483647 h 110"/>
              <a:gd name="T18" fmla="*/ 2147483647 w 103"/>
              <a:gd name="T19" fmla="*/ 2147483647 h 110"/>
              <a:gd name="T20" fmla="*/ 2147483647 w 103"/>
              <a:gd name="T21" fmla="*/ 2147483647 h 110"/>
              <a:gd name="T22" fmla="*/ 2147483647 w 103"/>
              <a:gd name="T23" fmla="*/ 2147483647 h 110"/>
              <a:gd name="T24" fmla="*/ 2147483647 w 103"/>
              <a:gd name="T25" fmla="*/ 2147483647 h 110"/>
              <a:gd name="T26" fmla="*/ 2147483647 w 103"/>
              <a:gd name="T27" fmla="*/ 2147483647 h 110"/>
              <a:gd name="T28" fmla="*/ 2147483647 w 103"/>
              <a:gd name="T29" fmla="*/ 2147483647 h 110"/>
              <a:gd name="T30" fmla="*/ 2147483647 w 103"/>
              <a:gd name="T31" fmla="*/ 2147483647 h 110"/>
              <a:gd name="T32" fmla="*/ 2147483647 w 103"/>
              <a:gd name="T33" fmla="*/ 2147483647 h 110"/>
              <a:gd name="T34" fmla="*/ 2147483647 w 103"/>
              <a:gd name="T35" fmla="*/ 2147483647 h 110"/>
              <a:gd name="T36" fmla="*/ 2147483647 w 103"/>
              <a:gd name="T37" fmla="*/ 2147483647 h 110"/>
              <a:gd name="T38" fmla="*/ 2147483647 w 103"/>
              <a:gd name="T39" fmla="*/ 2147483647 h 110"/>
              <a:gd name="T40" fmla="*/ 2147483647 w 103"/>
              <a:gd name="T41" fmla="*/ 2147483647 h 110"/>
              <a:gd name="T42" fmla="*/ 2147483647 w 103"/>
              <a:gd name="T43" fmla="*/ 2147483647 h 110"/>
              <a:gd name="T44" fmla="*/ 2147483647 w 103"/>
              <a:gd name="T45" fmla="*/ 2147483647 h 110"/>
              <a:gd name="T46" fmla="*/ 2147483647 w 103"/>
              <a:gd name="T47" fmla="*/ 2147483647 h 110"/>
              <a:gd name="T48" fmla="*/ 2147483647 w 103"/>
              <a:gd name="T49" fmla="*/ 2147483647 h 110"/>
              <a:gd name="T50" fmla="*/ 2147483647 w 103"/>
              <a:gd name="T51" fmla="*/ 2147483647 h 110"/>
              <a:gd name="T52" fmla="*/ 2147483647 w 103"/>
              <a:gd name="T53" fmla="*/ 2147483647 h 110"/>
              <a:gd name="T54" fmla="*/ 2147483647 w 103"/>
              <a:gd name="T55" fmla="*/ 2147483647 h 110"/>
              <a:gd name="T56" fmla="*/ 2147483647 w 103"/>
              <a:gd name="T57" fmla="*/ 2147483647 h 110"/>
              <a:gd name="T58" fmla="*/ 2147483647 w 103"/>
              <a:gd name="T59" fmla="*/ 2147483647 h 110"/>
              <a:gd name="T60" fmla="*/ 2147483647 w 103"/>
              <a:gd name="T61" fmla="*/ 2147483647 h 110"/>
              <a:gd name="T62" fmla="*/ 2147483647 w 103"/>
              <a:gd name="T63" fmla="*/ 2147483647 h 110"/>
              <a:gd name="T64" fmla="*/ 2147483647 w 103"/>
              <a:gd name="T65" fmla="*/ 2147483647 h 110"/>
              <a:gd name="T66" fmla="*/ 2147483647 w 103"/>
              <a:gd name="T67" fmla="*/ 2147483647 h 110"/>
              <a:gd name="T68" fmla="*/ 2147483647 w 103"/>
              <a:gd name="T69" fmla="*/ 2147483647 h 110"/>
              <a:gd name="T70" fmla="*/ 2147483647 w 103"/>
              <a:gd name="T71" fmla="*/ 2147483647 h 110"/>
              <a:gd name="T72" fmla="*/ 2147483647 w 103"/>
              <a:gd name="T73" fmla="*/ 2147483647 h 110"/>
              <a:gd name="T74" fmla="*/ 2147483647 w 103"/>
              <a:gd name="T75" fmla="*/ 2147483647 h 110"/>
              <a:gd name="T76" fmla="*/ 2147483647 w 103"/>
              <a:gd name="T77" fmla="*/ 2147483647 h 110"/>
              <a:gd name="T78" fmla="*/ 2147483647 w 103"/>
              <a:gd name="T79" fmla="*/ 2147483647 h 110"/>
              <a:gd name="T80" fmla="*/ 2147483647 w 103"/>
              <a:gd name="T81" fmla="*/ 2147483647 h 110"/>
              <a:gd name="T82" fmla="*/ 2147483647 w 103"/>
              <a:gd name="T83" fmla="*/ 2147483647 h 110"/>
              <a:gd name="T84" fmla="*/ 2147483647 w 103"/>
              <a:gd name="T85" fmla="*/ 2147483647 h 110"/>
              <a:gd name="T86" fmla="*/ 2147483647 w 103"/>
              <a:gd name="T87" fmla="*/ 2147483647 h 110"/>
              <a:gd name="T88" fmla="*/ 2147483647 w 103"/>
              <a:gd name="T89" fmla="*/ 2147483647 h 110"/>
              <a:gd name="T90" fmla="*/ 2147483647 w 103"/>
              <a:gd name="T91" fmla="*/ 0 h 110"/>
              <a:gd name="T92" fmla="*/ 2147483647 w 103"/>
              <a:gd name="T93" fmla="*/ 2147483647 h 110"/>
              <a:gd name="T94" fmla="*/ 2147483647 w 103"/>
              <a:gd name="T95" fmla="*/ 2147483647 h 110"/>
              <a:gd name="T96" fmla="*/ 2147483647 w 103"/>
              <a:gd name="T97" fmla="*/ 2147483647 h 110"/>
              <a:gd name="T98" fmla="*/ 2147483647 w 103"/>
              <a:gd name="T99" fmla="*/ 2147483647 h 110"/>
              <a:gd name="T100" fmla="*/ 2147483647 w 103"/>
              <a:gd name="T101" fmla="*/ 2147483647 h 110"/>
              <a:gd name="T102" fmla="*/ 2147483647 w 103"/>
              <a:gd name="T103" fmla="*/ 2147483647 h 110"/>
              <a:gd name="T104" fmla="*/ 2147483647 w 103"/>
              <a:gd name="T105" fmla="*/ 2147483647 h 110"/>
              <a:gd name="T106" fmla="*/ 2147483647 w 103"/>
              <a:gd name="T107" fmla="*/ 2147483647 h 110"/>
              <a:gd name="T108" fmla="*/ 2147483647 w 103"/>
              <a:gd name="T109" fmla="*/ 2147483647 h 110"/>
              <a:gd name="T110" fmla="*/ 2147483647 w 103"/>
              <a:gd name="T111" fmla="*/ 2147483647 h 110"/>
              <a:gd name="T112" fmla="*/ 2147483647 w 103"/>
              <a:gd name="T113" fmla="*/ 2147483647 h 110"/>
              <a:gd name="T114" fmla="*/ 0 w 103"/>
              <a:gd name="T115" fmla="*/ 2147483647 h 110"/>
              <a:gd name="T116" fmla="*/ 2147483647 w 103"/>
              <a:gd name="T117" fmla="*/ 2147483647 h 11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03"/>
              <a:gd name="T178" fmla="*/ 0 h 110"/>
              <a:gd name="T179" fmla="*/ 103 w 103"/>
              <a:gd name="T180" fmla="*/ 110 h 11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03" h="110">
                <a:moveTo>
                  <a:pt x="3" y="109"/>
                </a:moveTo>
                <a:lnTo>
                  <a:pt x="14" y="110"/>
                </a:lnTo>
                <a:lnTo>
                  <a:pt x="14" y="102"/>
                </a:lnTo>
                <a:lnTo>
                  <a:pt x="29" y="103"/>
                </a:lnTo>
                <a:lnTo>
                  <a:pt x="41" y="104"/>
                </a:lnTo>
                <a:lnTo>
                  <a:pt x="40" y="102"/>
                </a:lnTo>
                <a:lnTo>
                  <a:pt x="40" y="101"/>
                </a:lnTo>
                <a:lnTo>
                  <a:pt x="40" y="100"/>
                </a:lnTo>
                <a:lnTo>
                  <a:pt x="44" y="100"/>
                </a:lnTo>
                <a:lnTo>
                  <a:pt x="46" y="100"/>
                </a:lnTo>
                <a:lnTo>
                  <a:pt x="48" y="100"/>
                </a:lnTo>
                <a:lnTo>
                  <a:pt x="50" y="101"/>
                </a:lnTo>
                <a:lnTo>
                  <a:pt x="60" y="101"/>
                </a:lnTo>
                <a:lnTo>
                  <a:pt x="65" y="102"/>
                </a:lnTo>
                <a:lnTo>
                  <a:pt x="67" y="102"/>
                </a:lnTo>
                <a:lnTo>
                  <a:pt x="69" y="102"/>
                </a:lnTo>
                <a:lnTo>
                  <a:pt x="76" y="102"/>
                </a:lnTo>
                <a:lnTo>
                  <a:pt x="78" y="103"/>
                </a:lnTo>
                <a:lnTo>
                  <a:pt x="82" y="103"/>
                </a:lnTo>
                <a:lnTo>
                  <a:pt x="86" y="103"/>
                </a:lnTo>
                <a:lnTo>
                  <a:pt x="87" y="103"/>
                </a:lnTo>
                <a:lnTo>
                  <a:pt x="88" y="103"/>
                </a:lnTo>
                <a:lnTo>
                  <a:pt x="92" y="103"/>
                </a:lnTo>
                <a:lnTo>
                  <a:pt x="93" y="103"/>
                </a:lnTo>
                <a:lnTo>
                  <a:pt x="96" y="104"/>
                </a:lnTo>
                <a:lnTo>
                  <a:pt x="97" y="104"/>
                </a:lnTo>
                <a:lnTo>
                  <a:pt x="97" y="102"/>
                </a:lnTo>
                <a:lnTo>
                  <a:pt x="97" y="99"/>
                </a:lnTo>
                <a:lnTo>
                  <a:pt x="97" y="94"/>
                </a:lnTo>
                <a:lnTo>
                  <a:pt x="98" y="93"/>
                </a:lnTo>
                <a:lnTo>
                  <a:pt x="98" y="92"/>
                </a:lnTo>
                <a:lnTo>
                  <a:pt x="98" y="88"/>
                </a:lnTo>
                <a:lnTo>
                  <a:pt x="98" y="85"/>
                </a:lnTo>
                <a:lnTo>
                  <a:pt x="98" y="82"/>
                </a:lnTo>
                <a:lnTo>
                  <a:pt x="98" y="77"/>
                </a:lnTo>
                <a:lnTo>
                  <a:pt x="99" y="77"/>
                </a:lnTo>
                <a:lnTo>
                  <a:pt x="99" y="75"/>
                </a:lnTo>
                <a:lnTo>
                  <a:pt x="99" y="74"/>
                </a:lnTo>
                <a:lnTo>
                  <a:pt x="99" y="73"/>
                </a:lnTo>
                <a:lnTo>
                  <a:pt x="99" y="71"/>
                </a:lnTo>
                <a:lnTo>
                  <a:pt x="99" y="68"/>
                </a:lnTo>
                <a:lnTo>
                  <a:pt x="99" y="65"/>
                </a:lnTo>
                <a:lnTo>
                  <a:pt x="100" y="60"/>
                </a:lnTo>
                <a:lnTo>
                  <a:pt x="100" y="59"/>
                </a:lnTo>
                <a:lnTo>
                  <a:pt x="100" y="57"/>
                </a:lnTo>
                <a:lnTo>
                  <a:pt x="100" y="55"/>
                </a:lnTo>
                <a:lnTo>
                  <a:pt x="100" y="51"/>
                </a:lnTo>
                <a:lnTo>
                  <a:pt x="100" y="48"/>
                </a:lnTo>
                <a:lnTo>
                  <a:pt x="100" y="47"/>
                </a:lnTo>
                <a:lnTo>
                  <a:pt x="100" y="46"/>
                </a:lnTo>
                <a:lnTo>
                  <a:pt x="100" y="43"/>
                </a:lnTo>
                <a:lnTo>
                  <a:pt x="100" y="42"/>
                </a:lnTo>
                <a:lnTo>
                  <a:pt x="101" y="40"/>
                </a:lnTo>
                <a:lnTo>
                  <a:pt x="101" y="39"/>
                </a:lnTo>
                <a:lnTo>
                  <a:pt x="101" y="34"/>
                </a:lnTo>
                <a:lnTo>
                  <a:pt x="101" y="31"/>
                </a:lnTo>
                <a:lnTo>
                  <a:pt x="101" y="25"/>
                </a:lnTo>
                <a:lnTo>
                  <a:pt x="102" y="17"/>
                </a:lnTo>
                <a:lnTo>
                  <a:pt x="103" y="12"/>
                </a:lnTo>
                <a:lnTo>
                  <a:pt x="103" y="9"/>
                </a:lnTo>
                <a:lnTo>
                  <a:pt x="103" y="7"/>
                </a:lnTo>
                <a:lnTo>
                  <a:pt x="102" y="7"/>
                </a:lnTo>
                <a:lnTo>
                  <a:pt x="98" y="7"/>
                </a:lnTo>
                <a:lnTo>
                  <a:pt x="97" y="7"/>
                </a:lnTo>
                <a:lnTo>
                  <a:pt x="88" y="6"/>
                </a:lnTo>
                <a:lnTo>
                  <a:pt x="82" y="6"/>
                </a:lnTo>
                <a:lnTo>
                  <a:pt x="74" y="5"/>
                </a:lnTo>
                <a:lnTo>
                  <a:pt x="70" y="5"/>
                </a:lnTo>
                <a:lnTo>
                  <a:pt x="69" y="5"/>
                </a:lnTo>
                <a:lnTo>
                  <a:pt x="62" y="5"/>
                </a:lnTo>
                <a:lnTo>
                  <a:pt x="61" y="4"/>
                </a:lnTo>
                <a:lnTo>
                  <a:pt x="60" y="4"/>
                </a:lnTo>
                <a:lnTo>
                  <a:pt x="58" y="4"/>
                </a:lnTo>
                <a:lnTo>
                  <a:pt x="51" y="4"/>
                </a:lnTo>
                <a:lnTo>
                  <a:pt x="36" y="2"/>
                </a:lnTo>
                <a:lnTo>
                  <a:pt x="35" y="2"/>
                </a:lnTo>
                <a:lnTo>
                  <a:pt x="26" y="1"/>
                </a:lnTo>
                <a:lnTo>
                  <a:pt x="22" y="1"/>
                </a:lnTo>
                <a:lnTo>
                  <a:pt x="18" y="0"/>
                </a:lnTo>
                <a:lnTo>
                  <a:pt x="16" y="0"/>
                </a:lnTo>
                <a:lnTo>
                  <a:pt x="12" y="0"/>
                </a:lnTo>
                <a:lnTo>
                  <a:pt x="11" y="5"/>
                </a:lnTo>
                <a:lnTo>
                  <a:pt x="11" y="9"/>
                </a:lnTo>
                <a:lnTo>
                  <a:pt x="10" y="19"/>
                </a:lnTo>
                <a:lnTo>
                  <a:pt x="9" y="28"/>
                </a:lnTo>
                <a:lnTo>
                  <a:pt x="9" y="29"/>
                </a:lnTo>
                <a:lnTo>
                  <a:pt x="8" y="39"/>
                </a:lnTo>
                <a:lnTo>
                  <a:pt x="7" y="42"/>
                </a:lnTo>
                <a:lnTo>
                  <a:pt x="7" y="43"/>
                </a:lnTo>
                <a:lnTo>
                  <a:pt x="7" y="46"/>
                </a:lnTo>
                <a:lnTo>
                  <a:pt x="6" y="50"/>
                </a:lnTo>
                <a:lnTo>
                  <a:pt x="6" y="58"/>
                </a:lnTo>
                <a:lnTo>
                  <a:pt x="5" y="62"/>
                </a:lnTo>
                <a:lnTo>
                  <a:pt x="4" y="73"/>
                </a:lnTo>
                <a:lnTo>
                  <a:pt x="4" y="74"/>
                </a:lnTo>
                <a:lnTo>
                  <a:pt x="4" y="77"/>
                </a:lnTo>
                <a:lnTo>
                  <a:pt x="3" y="81"/>
                </a:lnTo>
                <a:lnTo>
                  <a:pt x="3" y="82"/>
                </a:lnTo>
                <a:lnTo>
                  <a:pt x="3" y="86"/>
                </a:lnTo>
                <a:lnTo>
                  <a:pt x="2" y="88"/>
                </a:lnTo>
                <a:lnTo>
                  <a:pt x="0" y="105"/>
                </a:lnTo>
                <a:lnTo>
                  <a:pt x="0" y="109"/>
                </a:lnTo>
                <a:lnTo>
                  <a:pt x="3" y="109"/>
                </a:lnTo>
                <a:close/>
              </a:path>
            </a:pathLst>
          </a:custGeom>
          <a:solidFill>
            <a:srgbClr val="FF008C"/>
          </a:solidFill>
          <a:ln w="0">
            <a:solidFill>
              <a:schemeClr val="tx1"/>
            </a:solidFill>
            <a:round/>
            <a:headEnd/>
            <a:tailEnd/>
          </a:ln>
        </p:spPr>
        <p:txBody>
          <a:bodyPr/>
          <a:lstStyle/>
          <a:p>
            <a:endParaRPr lang="en-US"/>
          </a:p>
        </p:txBody>
      </p:sp>
      <p:sp>
        <p:nvSpPr>
          <p:cNvPr id="95312" name="Rectangle 638"/>
          <p:cNvSpPr>
            <a:spLocks noChangeArrowheads="1"/>
          </p:cNvSpPr>
          <p:nvPr/>
        </p:nvSpPr>
        <p:spPr bwMode="auto">
          <a:xfrm>
            <a:off x="6361113" y="3092450"/>
            <a:ext cx="522287"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West Virginia</a:t>
            </a:r>
            <a:endParaRPr lang="en-US" altLang="en-US"/>
          </a:p>
        </p:txBody>
      </p:sp>
      <p:sp>
        <p:nvSpPr>
          <p:cNvPr id="95313" name="Rectangle 637"/>
          <p:cNvSpPr>
            <a:spLocks noChangeArrowheads="1"/>
          </p:cNvSpPr>
          <p:nvPr/>
        </p:nvSpPr>
        <p:spPr bwMode="auto">
          <a:xfrm>
            <a:off x="7704138" y="2395538"/>
            <a:ext cx="522287" cy="1063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Rhode Island</a:t>
            </a:r>
            <a:endParaRPr lang="en-US" altLang="en-US"/>
          </a:p>
        </p:txBody>
      </p:sp>
      <p:sp>
        <p:nvSpPr>
          <p:cNvPr id="95314" name="Rectangle 636"/>
          <p:cNvSpPr>
            <a:spLocks noChangeArrowheads="1"/>
          </p:cNvSpPr>
          <p:nvPr/>
        </p:nvSpPr>
        <p:spPr bwMode="auto">
          <a:xfrm>
            <a:off x="7450138" y="2233613"/>
            <a:ext cx="59372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Massachusetts</a:t>
            </a:r>
            <a:endParaRPr lang="en-US" altLang="en-US"/>
          </a:p>
        </p:txBody>
      </p:sp>
      <p:sp>
        <p:nvSpPr>
          <p:cNvPr id="95315" name="Rectangle 635"/>
          <p:cNvSpPr>
            <a:spLocks noChangeArrowheads="1"/>
          </p:cNvSpPr>
          <p:nvPr/>
        </p:nvSpPr>
        <p:spPr bwMode="auto">
          <a:xfrm>
            <a:off x="7381875" y="2073275"/>
            <a:ext cx="630238"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New Hampshire</a:t>
            </a:r>
            <a:endParaRPr lang="en-US" altLang="en-US"/>
          </a:p>
        </p:txBody>
      </p:sp>
      <p:sp>
        <p:nvSpPr>
          <p:cNvPr id="95316" name="Rectangle 634"/>
          <p:cNvSpPr>
            <a:spLocks noChangeArrowheads="1"/>
          </p:cNvSpPr>
          <p:nvPr/>
        </p:nvSpPr>
        <p:spPr bwMode="auto">
          <a:xfrm>
            <a:off x="7551738" y="1679575"/>
            <a:ext cx="24130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Maine</a:t>
            </a:r>
            <a:endParaRPr lang="en-US" altLang="en-US"/>
          </a:p>
        </p:txBody>
      </p:sp>
      <p:sp>
        <p:nvSpPr>
          <p:cNvPr id="95317" name="Rectangle 633"/>
          <p:cNvSpPr>
            <a:spLocks noChangeArrowheads="1"/>
          </p:cNvSpPr>
          <p:nvPr/>
        </p:nvSpPr>
        <p:spPr bwMode="auto">
          <a:xfrm>
            <a:off x="7005638" y="1758950"/>
            <a:ext cx="33655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Vermont</a:t>
            </a:r>
            <a:endParaRPr lang="en-US" altLang="en-US"/>
          </a:p>
        </p:txBody>
      </p:sp>
      <p:sp>
        <p:nvSpPr>
          <p:cNvPr id="95318" name="Rectangle 631"/>
          <p:cNvSpPr>
            <a:spLocks noChangeArrowheads="1"/>
          </p:cNvSpPr>
          <p:nvPr/>
        </p:nvSpPr>
        <p:spPr bwMode="auto">
          <a:xfrm>
            <a:off x="7283450" y="2735263"/>
            <a:ext cx="46355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New Jersey</a:t>
            </a:r>
            <a:endParaRPr lang="en-US" altLang="en-US"/>
          </a:p>
        </p:txBody>
      </p:sp>
      <p:sp>
        <p:nvSpPr>
          <p:cNvPr id="95319" name="Rectangle 630"/>
          <p:cNvSpPr>
            <a:spLocks noChangeArrowheads="1"/>
          </p:cNvSpPr>
          <p:nvPr/>
        </p:nvSpPr>
        <p:spPr bwMode="auto">
          <a:xfrm>
            <a:off x="7327900" y="2986088"/>
            <a:ext cx="37306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Delaware</a:t>
            </a:r>
            <a:endParaRPr lang="en-US" altLang="en-US"/>
          </a:p>
        </p:txBody>
      </p:sp>
      <p:sp>
        <p:nvSpPr>
          <p:cNvPr id="95320" name="Rectangle 629"/>
          <p:cNvSpPr>
            <a:spLocks noChangeArrowheads="1"/>
          </p:cNvSpPr>
          <p:nvPr/>
        </p:nvSpPr>
        <p:spPr bwMode="auto">
          <a:xfrm>
            <a:off x="7327900" y="3092450"/>
            <a:ext cx="365125" cy="106363"/>
          </a:xfrm>
          <a:prstGeom prst="rect">
            <a:avLst/>
          </a:prstGeom>
          <a:solidFill>
            <a:srgbClr val="FF008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Maryland</a:t>
            </a:r>
            <a:endParaRPr lang="en-US" altLang="en-US"/>
          </a:p>
        </p:txBody>
      </p:sp>
      <p:sp>
        <p:nvSpPr>
          <p:cNvPr id="95321" name="Rectangle 628"/>
          <p:cNvSpPr>
            <a:spLocks noChangeArrowheads="1"/>
          </p:cNvSpPr>
          <p:nvPr/>
        </p:nvSpPr>
        <p:spPr bwMode="auto">
          <a:xfrm>
            <a:off x="5627688" y="4113213"/>
            <a:ext cx="350837"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t>Alabama</a:t>
            </a:r>
            <a:endParaRPr lang="en-US" altLang="en-US"/>
          </a:p>
        </p:txBody>
      </p:sp>
      <p:sp>
        <p:nvSpPr>
          <p:cNvPr id="95322" name="Rectangle 627"/>
          <p:cNvSpPr>
            <a:spLocks noChangeArrowheads="1"/>
          </p:cNvSpPr>
          <p:nvPr/>
        </p:nvSpPr>
        <p:spPr bwMode="auto">
          <a:xfrm>
            <a:off x="6181725" y="4302125"/>
            <a:ext cx="31750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Georgia</a:t>
            </a:r>
            <a:endParaRPr lang="en-US" altLang="en-US"/>
          </a:p>
        </p:txBody>
      </p:sp>
      <p:sp>
        <p:nvSpPr>
          <p:cNvPr id="95323" name="Rectangle 626"/>
          <p:cNvSpPr>
            <a:spLocks noChangeArrowheads="1"/>
          </p:cNvSpPr>
          <p:nvPr/>
        </p:nvSpPr>
        <p:spPr bwMode="auto">
          <a:xfrm>
            <a:off x="5573713" y="3719513"/>
            <a:ext cx="43815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Tennessee</a:t>
            </a:r>
            <a:endParaRPr lang="en-US" altLang="en-US"/>
          </a:p>
        </p:txBody>
      </p:sp>
      <p:sp>
        <p:nvSpPr>
          <p:cNvPr id="95324" name="Rectangle 625"/>
          <p:cNvSpPr>
            <a:spLocks noChangeArrowheads="1"/>
          </p:cNvSpPr>
          <p:nvPr/>
        </p:nvSpPr>
        <p:spPr bwMode="auto">
          <a:xfrm>
            <a:off x="5689600" y="3414713"/>
            <a:ext cx="36512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Kentucky</a:t>
            </a:r>
            <a:endParaRPr lang="en-US" altLang="en-US"/>
          </a:p>
        </p:txBody>
      </p:sp>
      <p:sp>
        <p:nvSpPr>
          <p:cNvPr id="95325" name="Rectangle 624"/>
          <p:cNvSpPr>
            <a:spLocks noChangeArrowheads="1"/>
          </p:cNvSpPr>
          <p:nvPr/>
        </p:nvSpPr>
        <p:spPr bwMode="auto">
          <a:xfrm>
            <a:off x="6648450" y="3289300"/>
            <a:ext cx="29686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t>Virginia</a:t>
            </a:r>
            <a:endParaRPr lang="en-US" altLang="en-US"/>
          </a:p>
        </p:txBody>
      </p:sp>
      <p:sp>
        <p:nvSpPr>
          <p:cNvPr id="95326" name="Rectangle 623"/>
          <p:cNvSpPr>
            <a:spLocks noChangeArrowheads="1"/>
          </p:cNvSpPr>
          <p:nvPr/>
        </p:nvSpPr>
        <p:spPr bwMode="auto">
          <a:xfrm>
            <a:off x="5180013" y="4203700"/>
            <a:ext cx="42862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t>Mississippi</a:t>
            </a:r>
            <a:endParaRPr lang="en-US" altLang="en-US"/>
          </a:p>
        </p:txBody>
      </p:sp>
      <p:sp>
        <p:nvSpPr>
          <p:cNvPr id="95327" name="Rectangle 622"/>
          <p:cNvSpPr>
            <a:spLocks noChangeArrowheads="1"/>
          </p:cNvSpPr>
          <p:nvPr/>
        </p:nvSpPr>
        <p:spPr bwMode="auto">
          <a:xfrm>
            <a:off x="5180013" y="2986088"/>
            <a:ext cx="2444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Illinois</a:t>
            </a:r>
            <a:endParaRPr lang="en-US" altLang="en-US"/>
          </a:p>
        </p:txBody>
      </p:sp>
      <p:sp>
        <p:nvSpPr>
          <p:cNvPr id="95328" name="Rectangle 621"/>
          <p:cNvSpPr>
            <a:spLocks noChangeArrowheads="1"/>
          </p:cNvSpPr>
          <p:nvPr/>
        </p:nvSpPr>
        <p:spPr bwMode="auto">
          <a:xfrm>
            <a:off x="5583238" y="3040063"/>
            <a:ext cx="28892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Indiana</a:t>
            </a:r>
            <a:endParaRPr lang="en-US" altLang="en-US"/>
          </a:p>
        </p:txBody>
      </p:sp>
      <p:sp>
        <p:nvSpPr>
          <p:cNvPr id="95329" name="Rectangle 620"/>
          <p:cNvSpPr>
            <a:spLocks noChangeArrowheads="1"/>
          </p:cNvSpPr>
          <p:nvPr/>
        </p:nvSpPr>
        <p:spPr bwMode="auto">
          <a:xfrm>
            <a:off x="6048375" y="2868613"/>
            <a:ext cx="18732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Ohio</a:t>
            </a:r>
            <a:endParaRPr lang="en-US" altLang="en-US"/>
          </a:p>
        </p:txBody>
      </p:sp>
      <p:sp>
        <p:nvSpPr>
          <p:cNvPr id="95330" name="Rectangle 619"/>
          <p:cNvSpPr>
            <a:spLocks noChangeArrowheads="1"/>
          </p:cNvSpPr>
          <p:nvPr/>
        </p:nvSpPr>
        <p:spPr bwMode="auto">
          <a:xfrm>
            <a:off x="5734050" y="2439988"/>
            <a:ext cx="35401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Michigan</a:t>
            </a:r>
            <a:endParaRPr lang="en-US" altLang="en-US"/>
          </a:p>
        </p:txBody>
      </p:sp>
      <p:sp>
        <p:nvSpPr>
          <p:cNvPr id="95331" name="Rectangle 618"/>
          <p:cNvSpPr>
            <a:spLocks noChangeArrowheads="1"/>
          </p:cNvSpPr>
          <p:nvPr/>
        </p:nvSpPr>
        <p:spPr bwMode="auto">
          <a:xfrm>
            <a:off x="5000625" y="2171700"/>
            <a:ext cx="40322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Wisconsin</a:t>
            </a:r>
            <a:endParaRPr lang="en-US" altLang="en-US"/>
          </a:p>
        </p:txBody>
      </p:sp>
      <p:sp>
        <p:nvSpPr>
          <p:cNvPr id="95332" name="Rectangle 617"/>
          <p:cNvSpPr>
            <a:spLocks noChangeArrowheads="1"/>
          </p:cNvSpPr>
          <p:nvPr/>
        </p:nvSpPr>
        <p:spPr bwMode="auto">
          <a:xfrm>
            <a:off x="4454525" y="1893888"/>
            <a:ext cx="41116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Minnesota</a:t>
            </a:r>
            <a:endParaRPr lang="en-US" altLang="en-US"/>
          </a:p>
        </p:txBody>
      </p:sp>
      <p:sp>
        <p:nvSpPr>
          <p:cNvPr id="95333" name="Rectangle 616"/>
          <p:cNvSpPr>
            <a:spLocks noChangeArrowheads="1"/>
          </p:cNvSpPr>
          <p:nvPr/>
        </p:nvSpPr>
        <p:spPr bwMode="auto">
          <a:xfrm>
            <a:off x="3711575" y="1866900"/>
            <a:ext cx="5238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North Dakota</a:t>
            </a:r>
            <a:endParaRPr lang="en-US" altLang="en-US"/>
          </a:p>
        </p:txBody>
      </p:sp>
      <p:sp>
        <p:nvSpPr>
          <p:cNvPr id="95334" name="Rectangle 615"/>
          <p:cNvSpPr>
            <a:spLocks noChangeArrowheads="1"/>
          </p:cNvSpPr>
          <p:nvPr/>
        </p:nvSpPr>
        <p:spPr bwMode="auto">
          <a:xfrm>
            <a:off x="3711575" y="2332038"/>
            <a:ext cx="538163"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South Dakota</a:t>
            </a:r>
            <a:endParaRPr lang="en-US" altLang="en-US"/>
          </a:p>
        </p:txBody>
      </p:sp>
      <p:sp>
        <p:nvSpPr>
          <p:cNvPr id="95335" name="Rectangle 614"/>
          <p:cNvSpPr>
            <a:spLocks noChangeArrowheads="1"/>
          </p:cNvSpPr>
          <p:nvPr/>
        </p:nvSpPr>
        <p:spPr bwMode="auto">
          <a:xfrm>
            <a:off x="3792538" y="2789238"/>
            <a:ext cx="379412"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Nebraska</a:t>
            </a:r>
            <a:endParaRPr lang="en-US" altLang="en-US"/>
          </a:p>
        </p:txBody>
      </p:sp>
      <p:sp>
        <p:nvSpPr>
          <p:cNvPr id="95336" name="Rectangle 613"/>
          <p:cNvSpPr>
            <a:spLocks noChangeArrowheads="1"/>
          </p:cNvSpPr>
          <p:nvPr/>
        </p:nvSpPr>
        <p:spPr bwMode="auto">
          <a:xfrm>
            <a:off x="4016375" y="3397250"/>
            <a:ext cx="2952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t>Kansas</a:t>
            </a:r>
            <a:endParaRPr lang="en-US" altLang="en-US"/>
          </a:p>
        </p:txBody>
      </p:sp>
      <p:sp>
        <p:nvSpPr>
          <p:cNvPr id="95337" name="Rectangle 612"/>
          <p:cNvSpPr>
            <a:spLocks noChangeArrowheads="1"/>
          </p:cNvSpPr>
          <p:nvPr/>
        </p:nvSpPr>
        <p:spPr bwMode="auto">
          <a:xfrm>
            <a:off x="4132263" y="3844925"/>
            <a:ext cx="404812"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t>Oklahoma</a:t>
            </a:r>
            <a:endParaRPr lang="en-US" altLang="en-US"/>
          </a:p>
        </p:txBody>
      </p:sp>
      <p:sp>
        <p:nvSpPr>
          <p:cNvPr id="95338" name="Rectangle 611"/>
          <p:cNvSpPr>
            <a:spLocks noChangeArrowheads="1"/>
          </p:cNvSpPr>
          <p:nvPr/>
        </p:nvSpPr>
        <p:spPr bwMode="auto">
          <a:xfrm>
            <a:off x="4794250" y="3325813"/>
            <a:ext cx="3302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Missouri</a:t>
            </a:r>
            <a:endParaRPr lang="en-US" altLang="en-US"/>
          </a:p>
        </p:txBody>
      </p:sp>
      <p:sp>
        <p:nvSpPr>
          <p:cNvPr id="95339" name="Rectangle 610"/>
          <p:cNvSpPr>
            <a:spLocks noChangeArrowheads="1"/>
          </p:cNvSpPr>
          <p:nvPr/>
        </p:nvSpPr>
        <p:spPr bwMode="auto">
          <a:xfrm>
            <a:off x="4678363" y="2654300"/>
            <a:ext cx="18732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Iowa</a:t>
            </a:r>
            <a:endParaRPr lang="en-US" altLang="en-US"/>
          </a:p>
        </p:txBody>
      </p:sp>
      <p:sp>
        <p:nvSpPr>
          <p:cNvPr id="95340" name="Rectangle 609"/>
          <p:cNvSpPr>
            <a:spLocks noChangeArrowheads="1"/>
          </p:cNvSpPr>
          <p:nvPr/>
        </p:nvSpPr>
        <p:spPr bwMode="auto">
          <a:xfrm>
            <a:off x="6361113" y="3898900"/>
            <a:ext cx="585787"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South Carolina</a:t>
            </a:r>
            <a:endParaRPr lang="en-US" altLang="en-US"/>
          </a:p>
        </p:txBody>
      </p:sp>
      <p:sp>
        <p:nvSpPr>
          <p:cNvPr id="95341" name="Rectangle 608"/>
          <p:cNvSpPr>
            <a:spLocks noChangeArrowheads="1"/>
          </p:cNvSpPr>
          <p:nvPr/>
        </p:nvSpPr>
        <p:spPr bwMode="auto">
          <a:xfrm>
            <a:off x="2979738" y="3092450"/>
            <a:ext cx="357187"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Colorado</a:t>
            </a:r>
            <a:endParaRPr lang="en-US" altLang="en-US"/>
          </a:p>
        </p:txBody>
      </p:sp>
      <p:sp>
        <p:nvSpPr>
          <p:cNvPr id="95342" name="Rectangle 607"/>
          <p:cNvSpPr>
            <a:spLocks noChangeArrowheads="1"/>
          </p:cNvSpPr>
          <p:nvPr/>
        </p:nvSpPr>
        <p:spPr bwMode="auto">
          <a:xfrm>
            <a:off x="2798763" y="2484438"/>
            <a:ext cx="369887"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Wyoming</a:t>
            </a:r>
            <a:endParaRPr lang="en-US" altLang="en-US"/>
          </a:p>
        </p:txBody>
      </p:sp>
      <p:sp>
        <p:nvSpPr>
          <p:cNvPr id="95343" name="Rectangle 606"/>
          <p:cNvSpPr>
            <a:spLocks noChangeArrowheads="1"/>
          </p:cNvSpPr>
          <p:nvPr/>
        </p:nvSpPr>
        <p:spPr bwMode="auto">
          <a:xfrm>
            <a:off x="2513013" y="1768475"/>
            <a:ext cx="34607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Montana</a:t>
            </a:r>
            <a:endParaRPr lang="en-US" altLang="en-US"/>
          </a:p>
        </p:txBody>
      </p:sp>
      <p:sp>
        <p:nvSpPr>
          <p:cNvPr id="95344" name="Rectangle 605"/>
          <p:cNvSpPr>
            <a:spLocks noChangeArrowheads="1"/>
          </p:cNvSpPr>
          <p:nvPr/>
        </p:nvSpPr>
        <p:spPr bwMode="auto">
          <a:xfrm>
            <a:off x="4803775" y="3898900"/>
            <a:ext cx="369888"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t>Arkansas</a:t>
            </a:r>
            <a:endParaRPr lang="en-US" altLang="en-US"/>
          </a:p>
        </p:txBody>
      </p:sp>
      <p:sp>
        <p:nvSpPr>
          <p:cNvPr id="95345" name="Rectangle 604"/>
          <p:cNvSpPr>
            <a:spLocks noChangeArrowheads="1"/>
          </p:cNvSpPr>
          <p:nvPr/>
        </p:nvSpPr>
        <p:spPr bwMode="auto">
          <a:xfrm>
            <a:off x="4803775" y="4418013"/>
            <a:ext cx="37782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t>Louisiana</a:t>
            </a:r>
            <a:endParaRPr lang="en-US" altLang="en-US"/>
          </a:p>
        </p:txBody>
      </p:sp>
      <p:sp>
        <p:nvSpPr>
          <p:cNvPr id="95346" name="Rectangle 603"/>
          <p:cNvSpPr>
            <a:spLocks noChangeArrowheads="1"/>
          </p:cNvSpPr>
          <p:nvPr/>
        </p:nvSpPr>
        <p:spPr bwMode="auto">
          <a:xfrm>
            <a:off x="3890963" y="4506913"/>
            <a:ext cx="2413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t>Texas</a:t>
            </a:r>
            <a:endParaRPr lang="en-US" altLang="en-US"/>
          </a:p>
        </p:txBody>
      </p:sp>
      <p:sp>
        <p:nvSpPr>
          <p:cNvPr id="95347" name="Rectangle 602"/>
          <p:cNvSpPr>
            <a:spLocks noChangeArrowheads="1"/>
          </p:cNvSpPr>
          <p:nvPr/>
        </p:nvSpPr>
        <p:spPr bwMode="auto">
          <a:xfrm>
            <a:off x="6361113" y="4659313"/>
            <a:ext cx="269875"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Florida</a:t>
            </a:r>
            <a:endParaRPr lang="en-US" altLang="en-US"/>
          </a:p>
        </p:txBody>
      </p:sp>
      <p:sp>
        <p:nvSpPr>
          <p:cNvPr id="95348" name="Rectangle 601"/>
          <p:cNvSpPr>
            <a:spLocks noChangeArrowheads="1"/>
          </p:cNvSpPr>
          <p:nvPr/>
        </p:nvSpPr>
        <p:spPr bwMode="auto">
          <a:xfrm>
            <a:off x="2798763" y="3997325"/>
            <a:ext cx="48260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New Mexico</a:t>
            </a:r>
            <a:endParaRPr lang="en-US" altLang="en-US"/>
          </a:p>
        </p:txBody>
      </p:sp>
      <p:sp>
        <p:nvSpPr>
          <p:cNvPr id="95349" name="Rectangle 600"/>
          <p:cNvSpPr>
            <a:spLocks noChangeArrowheads="1"/>
          </p:cNvSpPr>
          <p:nvPr/>
        </p:nvSpPr>
        <p:spPr bwMode="auto">
          <a:xfrm>
            <a:off x="2109788" y="2368550"/>
            <a:ext cx="22225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Idaho</a:t>
            </a:r>
            <a:endParaRPr lang="en-US" altLang="en-US"/>
          </a:p>
        </p:txBody>
      </p:sp>
      <p:sp>
        <p:nvSpPr>
          <p:cNvPr id="95350" name="Rectangle 599"/>
          <p:cNvSpPr>
            <a:spLocks noChangeArrowheads="1"/>
          </p:cNvSpPr>
          <p:nvPr/>
        </p:nvSpPr>
        <p:spPr bwMode="auto">
          <a:xfrm>
            <a:off x="2335213" y="3128963"/>
            <a:ext cx="185737"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Utah</a:t>
            </a:r>
            <a:endParaRPr lang="en-US" altLang="en-US"/>
          </a:p>
        </p:txBody>
      </p:sp>
      <p:sp>
        <p:nvSpPr>
          <p:cNvPr id="95351" name="Rectangle 598"/>
          <p:cNvSpPr>
            <a:spLocks noChangeArrowheads="1"/>
          </p:cNvSpPr>
          <p:nvPr/>
        </p:nvSpPr>
        <p:spPr bwMode="auto">
          <a:xfrm>
            <a:off x="2109788" y="3844925"/>
            <a:ext cx="301625"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Arizona</a:t>
            </a:r>
            <a:endParaRPr lang="en-US" altLang="en-US"/>
          </a:p>
        </p:txBody>
      </p:sp>
      <p:sp>
        <p:nvSpPr>
          <p:cNvPr id="95352" name="Rectangle 597"/>
          <p:cNvSpPr>
            <a:spLocks noChangeArrowheads="1"/>
          </p:cNvSpPr>
          <p:nvPr/>
        </p:nvSpPr>
        <p:spPr bwMode="auto">
          <a:xfrm>
            <a:off x="1795463" y="4910138"/>
            <a:ext cx="265112"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Alaska</a:t>
            </a:r>
            <a:endParaRPr lang="en-US" altLang="en-US"/>
          </a:p>
        </p:txBody>
      </p:sp>
      <p:sp>
        <p:nvSpPr>
          <p:cNvPr id="95353" name="Rectangle 595"/>
          <p:cNvSpPr>
            <a:spLocks noChangeArrowheads="1"/>
          </p:cNvSpPr>
          <p:nvPr/>
        </p:nvSpPr>
        <p:spPr bwMode="auto">
          <a:xfrm>
            <a:off x="1241425" y="2073275"/>
            <a:ext cx="296863"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Oregon</a:t>
            </a:r>
            <a:endParaRPr lang="en-US" altLang="en-US"/>
          </a:p>
        </p:txBody>
      </p:sp>
      <p:sp>
        <p:nvSpPr>
          <p:cNvPr id="95354" name="Rectangle 594"/>
          <p:cNvSpPr>
            <a:spLocks noChangeArrowheads="1"/>
          </p:cNvSpPr>
          <p:nvPr/>
        </p:nvSpPr>
        <p:spPr bwMode="auto">
          <a:xfrm>
            <a:off x="1366838" y="1571625"/>
            <a:ext cx="468312"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Washington</a:t>
            </a:r>
            <a:endParaRPr lang="en-US" altLang="en-US"/>
          </a:p>
        </p:txBody>
      </p:sp>
      <p:sp>
        <p:nvSpPr>
          <p:cNvPr id="95355" name="Rectangle 593"/>
          <p:cNvSpPr>
            <a:spLocks noChangeArrowheads="1"/>
          </p:cNvSpPr>
          <p:nvPr/>
        </p:nvSpPr>
        <p:spPr bwMode="auto">
          <a:xfrm>
            <a:off x="3890963" y="5786438"/>
            <a:ext cx="263525" cy="1063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Hawaii</a:t>
            </a:r>
            <a:endParaRPr lang="en-US" altLang="en-US"/>
          </a:p>
        </p:txBody>
      </p:sp>
      <p:sp>
        <p:nvSpPr>
          <p:cNvPr id="95356" name="Rectangle 592"/>
          <p:cNvSpPr>
            <a:spLocks noChangeArrowheads="1"/>
          </p:cNvSpPr>
          <p:nvPr/>
        </p:nvSpPr>
        <p:spPr bwMode="auto">
          <a:xfrm>
            <a:off x="6513513" y="2636838"/>
            <a:ext cx="53022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t>Pennsylvania</a:t>
            </a:r>
            <a:endParaRPr lang="en-US" altLang="en-US"/>
          </a:p>
        </p:txBody>
      </p:sp>
      <p:sp>
        <p:nvSpPr>
          <p:cNvPr id="95357" name="Rectangle 591"/>
          <p:cNvSpPr>
            <a:spLocks noChangeArrowheads="1"/>
          </p:cNvSpPr>
          <p:nvPr/>
        </p:nvSpPr>
        <p:spPr bwMode="auto">
          <a:xfrm>
            <a:off x="6557963" y="3594100"/>
            <a:ext cx="571500" cy="10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North Carolina</a:t>
            </a:r>
            <a:endParaRPr lang="en-US" altLang="en-US"/>
          </a:p>
        </p:txBody>
      </p:sp>
      <p:sp>
        <p:nvSpPr>
          <p:cNvPr id="95358" name="Rectangle 589"/>
          <p:cNvSpPr>
            <a:spLocks noChangeArrowheads="1"/>
          </p:cNvSpPr>
          <p:nvPr/>
        </p:nvSpPr>
        <p:spPr bwMode="auto">
          <a:xfrm>
            <a:off x="7534275" y="2484438"/>
            <a:ext cx="468313" cy="106362"/>
          </a:xfrm>
          <a:prstGeom prst="rect">
            <a:avLst/>
          </a:prstGeom>
          <a:solidFill>
            <a:srgbClr val="FF008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Connecticut</a:t>
            </a:r>
            <a:endParaRPr lang="en-US" altLang="en-US"/>
          </a:p>
        </p:txBody>
      </p:sp>
      <p:sp>
        <p:nvSpPr>
          <p:cNvPr id="95359" name="Line 564"/>
          <p:cNvSpPr>
            <a:spLocks noChangeShapeType="1"/>
          </p:cNvSpPr>
          <p:nvPr/>
        </p:nvSpPr>
        <p:spPr bwMode="auto">
          <a:xfrm>
            <a:off x="7381875" y="2474913"/>
            <a:ext cx="142875" cy="2698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360" name="Line 563"/>
          <p:cNvSpPr>
            <a:spLocks noChangeShapeType="1"/>
          </p:cNvSpPr>
          <p:nvPr/>
        </p:nvSpPr>
        <p:spPr bwMode="auto">
          <a:xfrm>
            <a:off x="7515225" y="2413000"/>
            <a:ext cx="179388" cy="349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361" name="Line 558"/>
          <p:cNvSpPr>
            <a:spLocks noChangeShapeType="1"/>
          </p:cNvSpPr>
          <p:nvPr/>
        </p:nvSpPr>
        <p:spPr bwMode="auto">
          <a:xfrm>
            <a:off x="7185025" y="3111500"/>
            <a:ext cx="115888" cy="793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5362" name="Rectangle 557"/>
          <p:cNvSpPr>
            <a:spLocks noChangeArrowheads="1"/>
          </p:cNvSpPr>
          <p:nvPr/>
        </p:nvSpPr>
        <p:spPr bwMode="auto">
          <a:xfrm>
            <a:off x="7327900" y="2887663"/>
            <a:ext cx="1270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DC</a:t>
            </a:r>
            <a:endParaRPr lang="en-US" altLang="en-US"/>
          </a:p>
        </p:txBody>
      </p:sp>
      <p:sp>
        <p:nvSpPr>
          <p:cNvPr id="95363" name="Line 556"/>
          <p:cNvSpPr>
            <a:spLocks noChangeShapeType="1"/>
          </p:cNvSpPr>
          <p:nvPr/>
        </p:nvSpPr>
        <p:spPr bwMode="auto">
          <a:xfrm>
            <a:off x="7310438" y="2905125"/>
            <a:ext cx="0" cy="2857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5364" name="Rectangle 1699"/>
          <p:cNvSpPr>
            <a:spLocks noChangeArrowheads="1"/>
          </p:cNvSpPr>
          <p:nvPr/>
        </p:nvSpPr>
        <p:spPr bwMode="auto">
          <a:xfrm>
            <a:off x="5964238" y="5710238"/>
            <a:ext cx="1217612"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1000"/>
              <a:t>Puerto Rico and U.S Virgin Islands</a:t>
            </a:r>
          </a:p>
        </p:txBody>
      </p:sp>
      <p:sp>
        <p:nvSpPr>
          <p:cNvPr id="95365" name="Freeform 1725"/>
          <p:cNvSpPr>
            <a:spLocks/>
          </p:cNvSpPr>
          <p:nvPr/>
        </p:nvSpPr>
        <p:spPr bwMode="auto">
          <a:xfrm>
            <a:off x="1150938" y="3827463"/>
            <a:ext cx="53975" cy="17462"/>
          </a:xfrm>
          <a:custGeom>
            <a:avLst/>
            <a:gdLst>
              <a:gd name="T0" fmla="*/ 0 w 6"/>
              <a:gd name="T1" fmla="*/ 0 h 2"/>
              <a:gd name="T2" fmla="*/ 2147483647 w 6"/>
              <a:gd name="T3" fmla="*/ 2147483647 h 2"/>
              <a:gd name="T4" fmla="*/ 2147483647 w 6"/>
              <a:gd name="T5" fmla="*/ 2147483647 h 2"/>
              <a:gd name="T6" fmla="*/ 2147483647 w 6"/>
              <a:gd name="T7" fmla="*/ 2147483647 h 2"/>
              <a:gd name="T8" fmla="*/ 2147483647 w 6"/>
              <a:gd name="T9" fmla="*/ 2147483647 h 2"/>
              <a:gd name="T10" fmla="*/ 2147483647 w 6"/>
              <a:gd name="T11" fmla="*/ 2147483647 h 2"/>
              <a:gd name="T12" fmla="*/ 0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0" y="0"/>
                </a:moveTo>
                <a:lnTo>
                  <a:pt x="4" y="2"/>
                </a:lnTo>
                <a:lnTo>
                  <a:pt x="5" y="1"/>
                </a:lnTo>
                <a:lnTo>
                  <a:pt x="6" y="2"/>
                </a:lnTo>
                <a:lnTo>
                  <a:pt x="5" y="2"/>
                </a:lnTo>
                <a:lnTo>
                  <a:pt x="1" y="2"/>
                </a:lnTo>
                <a:lnTo>
                  <a:pt x="0" y="0"/>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366" name="Freeform 1726"/>
          <p:cNvSpPr>
            <a:spLocks/>
          </p:cNvSpPr>
          <p:nvPr/>
        </p:nvSpPr>
        <p:spPr bwMode="auto">
          <a:xfrm>
            <a:off x="1106488" y="3827463"/>
            <a:ext cx="36512" cy="17462"/>
          </a:xfrm>
          <a:custGeom>
            <a:avLst/>
            <a:gdLst>
              <a:gd name="T0" fmla="*/ 0 w 4"/>
              <a:gd name="T1" fmla="*/ 0 h 2"/>
              <a:gd name="T2" fmla="*/ 2147483647 w 4"/>
              <a:gd name="T3" fmla="*/ 2147483647 h 2"/>
              <a:gd name="T4" fmla="*/ 2147483647 w 4"/>
              <a:gd name="T5" fmla="*/ 2147483647 h 2"/>
              <a:gd name="T6" fmla="*/ 2147483647 w 4"/>
              <a:gd name="T7" fmla="*/ 2147483647 h 2"/>
              <a:gd name="T8" fmla="*/ 2147483647 w 4"/>
              <a:gd name="T9" fmla="*/ 0 h 2"/>
              <a:gd name="T10" fmla="*/ 0 w 4"/>
              <a:gd name="T11" fmla="*/ 0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0" y="0"/>
                </a:moveTo>
                <a:lnTo>
                  <a:pt x="1" y="2"/>
                </a:lnTo>
                <a:lnTo>
                  <a:pt x="4" y="2"/>
                </a:lnTo>
                <a:lnTo>
                  <a:pt x="3" y="1"/>
                </a:lnTo>
                <a:lnTo>
                  <a:pt x="3" y="0"/>
                </a:lnTo>
                <a:lnTo>
                  <a:pt x="0" y="0"/>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367" name="Freeform 1727"/>
          <p:cNvSpPr>
            <a:spLocks/>
          </p:cNvSpPr>
          <p:nvPr/>
        </p:nvSpPr>
        <p:spPr bwMode="auto">
          <a:xfrm>
            <a:off x="1312863" y="3960813"/>
            <a:ext cx="36512" cy="36512"/>
          </a:xfrm>
          <a:custGeom>
            <a:avLst/>
            <a:gdLst>
              <a:gd name="T0" fmla="*/ 0 w 4"/>
              <a:gd name="T1" fmla="*/ 0 h 4"/>
              <a:gd name="T2" fmla="*/ 0 w 4"/>
              <a:gd name="T3" fmla="*/ 2147483647 h 4"/>
              <a:gd name="T4" fmla="*/ 2147483647 w 4"/>
              <a:gd name="T5" fmla="*/ 2147483647 h 4"/>
              <a:gd name="T6" fmla="*/ 2147483647 w 4"/>
              <a:gd name="T7" fmla="*/ 2147483647 h 4"/>
              <a:gd name="T8" fmla="*/ 2147483647 w 4"/>
              <a:gd name="T9" fmla="*/ 2147483647 h 4"/>
              <a:gd name="T10" fmla="*/ 2147483647 w 4"/>
              <a:gd name="T11" fmla="*/ 2147483647 h 4"/>
              <a:gd name="T12" fmla="*/ 0 w 4"/>
              <a:gd name="T13" fmla="*/ 0 h 4"/>
              <a:gd name="T14" fmla="*/ 0 60000 65536"/>
              <a:gd name="T15" fmla="*/ 0 60000 65536"/>
              <a:gd name="T16" fmla="*/ 0 60000 65536"/>
              <a:gd name="T17" fmla="*/ 0 60000 65536"/>
              <a:gd name="T18" fmla="*/ 0 60000 65536"/>
              <a:gd name="T19" fmla="*/ 0 60000 65536"/>
              <a:gd name="T20" fmla="*/ 0 60000 65536"/>
              <a:gd name="T21" fmla="*/ 0 w 4"/>
              <a:gd name="T22" fmla="*/ 0 h 4"/>
              <a:gd name="T23" fmla="*/ 4 w 4"/>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4">
                <a:moveTo>
                  <a:pt x="0" y="0"/>
                </a:moveTo>
                <a:lnTo>
                  <a:pt x="0" y="1"/>
                </a:lnTo>
                <a:lnTo>
                  <a:pt x="1" y="2"/>
                </a:lnTo>
                <a:lnTo>
                  <a:pt x="2" y="4"/>
                </a:lnTo>
                <a:lnTo>
                  <a:pt x="4" y="4"/>
                </a:lnTo>
                <a:lnTo>
                  <a:pt x="3" y="2"/>
                </a:lnTo>
                <a:lnTo>
                  <a:pt x="0" y="0"/>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368" name="Freeform 1728"/>
          <p:cNvSpPr>
            <a:spLocks/>
          </p:cNvSpPr>
          <p:nvPr/>
        </p:nvSpPr>
        <p:spPr bwMode="auto">
          <a:xfrm>
            <a:off x="1295400" y="4041775"/>
            <a:ext cx="26988" cy="36513"/>
          </a:xfrm>
          <a:custGeom>
            <a:avLst/>
            <a:gdLst>
              <a:gd name="T0" fmla="*/ 0 w 3"/>
              <a:gd name="T1" fmla="*/ 0 h 4"/>
              <a:gd name="T2" fmla="*/ 2147483647 w 3"/>
              <a:gd name="T3" fmla="*/ 2147483647 h 4"/>
              <a:gd name="T4" fmla="*/ 2147483647 w 3"/>
              <a:gd name="T5" fmla="*/ 2147483647 h 4"/>
              <a:gd name="T6" fmla="*/ 0 w 3"/>
              <a:gd name="T7" fmla="*/ 0 h 4"/>
              <a:gd name="T8" fmla="*/ 0 60000 65536"/>
              <a:gd name="T9" fmla="*/ 0 60000 65536"/>
              <a:gd name="T10" fmla="*/ 0 60000 65536"/>
              <a:gd name="T11" fmla="*/ 0 60000 65536"/>
              <a:gd name="T12" fmla="*/ 0 w 3"/>
              <a:gd name="T13" fmla="*/ 0 h 4"/>
              <a:gd name="T14" fmla="*/ 3 w 3"/>
              <a:gd name="T15" fmla="*/ 4 h 4"/>
            </a:gdLst>
            <a:ahLst/>
            <a:cxnLst>
              <a:cxn ang="T8">
                <a:pos x="T0" y="T1"/>
              </a:cxn>
              <a:cxn ang="T9">
                <a:pos x="T2" y="T3"/>
              </a:cxn>
              <a:cxn ang="T10">
                <a:pos x="T4" y="T5"/>
              </a:cxn>
              <a:cxn ang="T11">
                <a:pos x="T6" y="T7"/>
              </a:cxn>
            </a:cxnLst>
            <a:rect l="T12" t="T13" r="T14" b="T15"/>
            <a:pathLst>
              <a:path w="3" h="4">
                <a:moveTo>
                  <a:pt x="0" y="0"/>
                </a:moveTo>
                <a:lnTo>
                  <a:pt x="2" y="4"/>
                </a:lnTo>
                <a:lnTo>
                  <a:pt x="3" y="4"/>
                </a:lnTo>
                <a:lnTo>
                  <a:pt x="0" y="0"/>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369" name="Freeform 1732"/>
          <p:cNvSpPr>
            <a:spLocks/>
          </p:cNvSpPr>
          <p:nvPr/>
        </p:nvSpPr>
        <p:spPr bwMode="auto">
          <a:xfrm>
            <a:off x="1322388" y="2493963"/>
            <a:ext cx="858837" cy="1323975"/>
          </a:xfrm>
          <a:custGeom>
            <a:avLst/>
            <a:gdLst>
              <a:gd name="T0" fmla="*/ 2147483647 w 96"/>
              <a:gd name="T1" fmla="*/ 2147483647 h 148"/>
              <a:gd name="T2" fmla="*/ 2147483647 w 96"/>
              <a:gd name="T3" fmla="*/ 2147483647 h 148"/>
              <a:gd name="T4" fmla="*/ 2147483647 w 96"/>
              <a:gd name="T5" fmla="*/ 2147483647 h 148"/>
              <a:gd name="T6" fmla="*/ 2147483647 w 96"/>
              <a:gd name="T7" fmla="*/ 2147483647 h 148"/>
              <a:gd name="T8" fmla="*/ 2147483647 w 96"/>
              <a:gd name="T9" fmla="*/ 2147483647 h 148"/>
              <a:gd name="T10" fmla="*/ 2147483647 w 96"/>
              <a:gd name="T11" fmla="*/ 2147483647 h 148"/>
              <a:gd name="T12" fmla="*/ 2147483647 w 96"/>
              <a:gd name="T13" fmla="*/ 2147483647 h 148"/>
              <a:gd name="T14" fmla="*/ 2147483647 w 96"/>
              <a:gd name="T15" fmla="*/ 2147483647 h 148"/>
              <a:gd name="T16" fmla="*/ 2147483647 w 96"/>
              <a:gd name="T17" fmla="*/ 2147483647 h 148"/>
              <a:gd name="T18" fmla="*/ 2147483647 w 96"/>
              <a:gd name="T19" fmla="*/ 2147483647 h 148"/>
              <a:gd name="T20" fmla="*/ 2147483647 w 96"/>
              <a:gd name="T21" fmla="*/ 2147483647 h 148"/>
              <a:gd name="T22" fmla="*/ 2147483647 w 96"/>
              <a:gd name="T23" fmla="*/ 2147483647 h 148"/>
              <a:gd name="T24" fmla="*/ 2147483647 w 96"/>
              <a:gd name="T25" fmla="*/ 2147483647 h 148"/>
              <a:gd name="T26" fmla="*/ 2147483647 w 96"/>
              <a:gd name="T27" fmla="*/ 2147483647 h 148"/>
              <a:gd name="T28" fmla="*/ 2147483647 w 96"/>
              <a:gd name="T29" fmla="*/ 2147483647 h 148"/>
              <a:gd name="T30" fmla="*/ 2147483647 w 96"/>
              <a:gd name="T31" fmla="*/ 2147483647 h 148"/>
              <a:gd name="T32" fmla="*/ 2147483647 w 96"/>
              <a:gd name="T33" fmla="*/ 2147483647 h 148"/>
              <a:gd name="T34" fmla="*/ 2147483647 w 96"/>
              <a:gd name="T35" fmla="*/ 2147483647 h 148"/>
              <a:gd name="T36" fmla="*/ 2147483647 w 96"/>
              <a:gd name="T37" fmla="*/ 2147483647 h 148"/>
              <a:gd name="T38" fmla="*/ 2147483647 w 96"/>
              <a:gd name="T39" fmla="*/ 2147483647 h 148"/>
              <a:gd name="T40" fmla="*/ 2147483647 w 96"/>
              <a:gd name="T41" fmla="*/ 2147483647 h 148"/>
              <a:gd name="T42" fmla="*/ 2147483647 w 96"/>
              <a:gd name="T43" fmla="*/ 2147483647 h 148"/>
              <a:gd name="T44" fmla="*/ 2147483647 w 96"/>
              <a:gd name="T45" fmla="*/ 2147483647 h 148"/>
              <a:gd name="T46" fmla="*/ 2147483647 w 96"/>
              <a:gd name="T47" fmla="*/ 2147483647 h 148"/>
              <a:gd name="T48" fmla="*/ 2147483647 w 96"/>
              <a:gd name="T49" fmla="*/ 2147483647 h 148"/>
              <a:gd name="T50" fmla="*/ 2147483647 w 96"/>
              <a:gd name="T51" fmla="*/ 2147483647 h 148"/>
              <a:gd name="T52" fmla="*/ 2147483647 w 96"/>
              <a:gd name="T53" fmla="*/ 2147483647 h 148"/>
              <a:gd name="T54" fmla="*/ 2147483647 w 96"/>
              <a:gd name="T55" fmla="*/ 2147483647 h 148"/>
              <a:gd name="T56" fmla="*/ 2147483647 w 96"/>
              <a:gd name="T57" fmla="*/ 2147483647 h 148"/>
              <a:gd name="T58" fmla="*/ 2147483647 w 96"/>
              <a:gd name="T59" fmla="*/ 2147483647 h 148"/>
              <a:gd name="T60" fmla="*/ 2147483647 w 96"/>
              <a:gd name="T61" fmla="*/ 2147483647 h 148"/>
              <a:gd name="T62" fmla="*/ 2147483647 w 96"/>
              <a:gd name="T63" fmla="*/ 2147483647 h 148"/>
              <a:gd name="T64" fmla="*/ 2147483647 w 96"/>
              <a:gd name="T65" fmla="*/ 2147483647 h 148"/>
              <a:gd name="T66" fmla="*/ 2147483647 w 96"/>
              <a:gd name="T67" fmla="*/ 2147483647 h 148"/>
              <a:gd name="T68" fmla="*/ 2147483647 w 96"/>
              <a:gd name="T69" fmla="*/ 2147483647 h 148"/>
              <a:gd name="T70" fmla="*/ 2147483647 w 96"/>
              <a:gd name="T71" fmla="*/ 2147483647 h 148"/>
              <a:gd name="T72" fmla="*/ 2147483647 w 96"/>
              <a:gd name="T73" fmla="*/ 2147483647 h 148"/>
              <a:gd name="T74" fmla="*/ 2147483647 w 96"/>
              <a:gd name="T75" fmla="*/ 2147483647 h 148"/>
              <a:gd name="T76" fmla="*/ 2147483647 w 96"/>
              <a:gd name="T77" fmla="*/ 2147483647 h 148"/>
              <a:gd name="T78" fmla="*/ 2147483647 w 96"/>
              <a:gd name="T79" fmla="*/ 2147483647 h 148"/>
              <a:gd name="T80" fmla="*/ 2147483647 w 96"/>
              <a:gd name="T81" fmla="*/ 0 h 148"/>
              <a:gd name="T82" fmla="*/ 2147483647 w 96"/>
              <a:gd name="T83" fmla="*/ 2147483647 h 148"/>
              <a:gd name="T84" fmla="*/ 2147483647 w 96"/>
              <a:gd name="T85" fmla="*/ 2147483647 h 148"/>
              <a:gd name="T86" fmla="*/ 2147483647 w 96"/>
              <a:gd name="T87" fmla="*/ 2147483647 h 148"/>
              <a:gd name="T88" fmla="*/ 2147483647 w 96"/>
              <a:gd name="T89" fmla="*/ 2147483647 h 148"/>
              <a:gd name="T90" fmla="*/ 2147483647 w 96"/>
              <a:gd name="T91" fmla="*/ 2147483647 h 148"/>
              <a:gd name="T92" fmla="*/ 2147483647 w 96"/>
              <a:gd name="T93" fmla="*/ 2147483647 h 148"/>
              <a:gd name="T94" fmla="*/ 2147483647 w 96"/>
              <a:gd name="T95" fmla="*/ 2147483647 h 148"/>
              <a:gd name="T96" fmla="*/ 2147483647 w 96"/>
              <a:gd name="T97" fmla="*/ 2147483647 h 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6"/>
              <a:gd name="T148" fmla="*/ 0 h 148"/>
              <a:gd name="T149" fmla="*/ 96 w 96"/>
              <a:gd name="T150" fmla="*/ 148 h 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6" h="148">
                <a:moveTo>
                  <a:pt x="1" y="54"/>
                </a:moveTo>
                <a:lnTo>
                  <a:pt x="1" y="55"/>
                </a:lnTo>
                <a:lnTo>
                  <a:pt x="0" y="56"/>
                </a:lnTo>
                <a:lnTo>
                  <a:pt x="1" y="57"/>
                </a:lnTo>
                <a:lnTo>
                  <a:pt x="2" y="58"/>
                </a:lnTo>
                <a:lnTo>
                  <a:pt x="2" y="59"/>
                </a:lnTo>
                <a:lnTo>
                  <a:pt x="5" y="62"/>
                </a:lnTo>
                <a:lnTo>
                  <a:pt x="5" y="63"/>
                </a:lnTo>
                <a:lnTo>
                  <a:pt x="6" y="64"/>
                </a:lnTo>
                <a:lnTo>
                  <a:pt x="8" y="67"/>
                </a:lnTo>
                <a:lnTo>
                  <a:pt x="9" y="68"/>
                </a:lnTo>
                <a:lnTo>
                  <a:pt x="10" y="70"/>
                </a:lnTo>
                <a:lnTo>
                  <a:pt x="13" y="74"/>
                </a:lnTo>
                <a:lnTo>
                  <a:pt x="15" y="77"/>
                </a:lnTo>
                <a:lnTo>
                  <a:pt x="19" y="82"/>
                </a:lnTo>
                <a:lnTo>
                  <a:pt x="23" y="88"/>
                </a:lnTo>
                <a:lnTo>
                  <a:pt x="25" y="91"/>
                </a:lnTo>
                <a:lnTo>
                  <a:pt x="26" y="92"/>
                </a:lnTo>
                <a:lnTo>
                  <a:pt x="29" y="96"/>
                </a:lnTo>
                <a:lnTo>
                  <a:pt x="29" y="97"/>
                </a:lnTo>
                <a:lnTo>
                  <a:pt x="34" y="103"/>
                </a:lnTo>
                <a:lnTo>
                  <a:pt x="41" y="114"/>
                </a:lnTo>
                <a:lnTo>
                  <a:pt x="45" y="119"/>
                </a:lnTo>
                <a:lnTo>
                  <a:pt x="49" y="125"/>
                </a:lnTo>
                <a:lnTo>
                  <a:pt x="51" y="128"/>
                </a:lnTo>
                <a:lnTo>
                  <a:pt x="53" y="130"/>
                </a:lnTo>
                <a:lnTo>
                  <a:pt x="57" y="137"/>
                </a:lnTo>
                <a:lnTo>
                  <a:pt x="62" y="142"/>
                </a:lnTo>
                <a:lnTo>
                  <a:pt x="65" y="148"/>
                </a:lnTo>
                <a:lnTo>
                  <a:pt x="67" y="143"/>
                </a:lnTo>
                <a:lnTo>
                  <a:pt x="67" y="133"/>
                </a:lnTo>
                <a:lnTo>
                  <a:pt x="68" y="131"/>
                </a:lnTo>
                <a:lnTo>
                  <a:pt x="67" y="126"/>
                </a:lnTo>
                <a:lnTo>
                  <a:pt x="71" y="126"/>
                </a:lnTo>
                <a:lnTo>
                  <a:pt x="74" y="129"/>
                </a:lnTo>
                <a:lnTo>
                  <a:pt x="78" y="126"/>
                </a:lnTo>
                <a:lnTo>
                  <a:pt x="80" y="114"/>
                </a:lnTo>
                <a:lnTo>
                  <a:pt x="80" y="111"/>
                </a:lnTo>
                <a:lnTo>
                  <a:pt x="81" y="109"/>
                </a:lnTo>
                <a:lnTo>
                  <a:pt x="82" y="103"/>
                </a:lnTo>
                <a:lnTo>
                  <a:pt x="82" y="99"/>
                </a:lnTo>
                <a:lnTo>
                  <a:pt x="83" y="96"/>
                </a:lnTo>
                <a:lnTo>
                  <a:pt x="84" y="89"/>
                </a:lnTo>
                <a:lnTo>
                  <a:pt x="84" y="86"/>
                </a:lnTo>
                <a:lnTo>
                  <a:pt x="85" y="82"/>
                </a:lnTo>
                <a:lnTo>
                  <a:pt x="85" y="81"/>
                </a:lnTo>
                <a:lnTo>
                  <a:pt x="85" y="80"/>
                </a:lnTo>
                <a:lnTo>
                  <a:pt x="85" y="79"/>
                </a:lnTo>
                <a:lnTo>
                  <a:pt x="86" y="75"/>
                </a:lnTo>
                <a:lnTo>
                  <a:pt x="88" y="63"/>
                </a:lnTo>
                <a:lnTo>
                  <a:pt x="88" y="62"/>
                </a:lnTo>
                <a:lnTo>
                  <a:pt x="89" y="58"/>
                </a:lnTo>
                <a:lnTo>
                  <a:pt x="89" y="55"/>
                </a:lnTo>
                <a:lnTo>
                  <a:pt x="89" y="53"/>
                </a:lnTo>
                <a:lnTo>
                  <a:pt x="90" y="51"/>
                </a:lnTo>
                <a:lnTo>
                  <a:pt x="91" y="47"/>
                </a:lnTo>
                <a:lnTo>
                  <a:pt x="91" y="42"/>
                </a:lnTo>
                <a:lnTo>
                  <a:pt x="93" y="34"/>
                </a:lnTo>
                <a:lnTo>
                  <a:pt x="94" y="28"/>
                </a:lnTo>
                <a:lnTo>
                  <a:pt x="95" y="18"/>
                </a:lnTo>
                <a:lnTo>
                  <a:pt x="96" y="15"/>
                </a:lnTo>
                <a:lnTo>
                  <a:pt x="93" y="15"/>
                </a:lnTo>
                <a:lnTo>
                  <a:pt x="92" y="15"/>
                </a:lnTo>
                <a:lnTo>
                  <a:pt x="88" y="14"/>
                </a:lnTo>
                <a:lnTo>
                  <a:pt x="86" y="14"/>
                </a:lnTo>
                <a:lnTo>
                  <a:pt x="82" y="13"/>
                </a:lnTo>
                <a:lnTo>
                  <a:pt x="68" y="11"/>
                </a:lnTo>
                <a:lnTo>
                  <a:pt x="55" y="8"/>
                </a:lnTo>
                <a:lnTo>
                  <a:pt x="54" y="8"/>
                </a:lnTo>
                <a:lnTo>
                  <a:pt x="51" y="8"/>
                </a:lnTo>
                <a:lnTo>
                  <a:pt x="50" y="7"/>
                </a:lnTo>
                <a:lnTo>
                  <a:pt x="38" y="5"/>
                </a:lnTo>
                <a:lnTo>
                  <a:pt x="34" y="4"/>
                </a:lnTo>
                <a:lnTo>
                  <a:pt x="31" y="4"/>
                </a:lnTo>
                <a:lnTo>
                  <a:pt x="22" y="2"/>
                </a:lnTo>
                <a:lnTo>
                  <a:pt x="20" y="1"/>
                </a:lnTo>
                <a:lnTo>
                  <a:pt x="15" y="0"/>
                </a:lnTo>
                <a:lnTo>
                  <a:pt x="13" y="0"/>
                </a:lnTo>
                <a:lnTo>
                  <a:pt x="12" y="4"/>
                </a:lnTo>
                <a:lnTo>
                  <a:pt x="10" y="12"/>
                </a:lnTo>
                <a:lnTo>
                  <a:pt x="10" y="15"/>
                </a:lnTo>
                <a:lnTo>
                  <a:pt x="7" y="28"/>
                </a:lnTo>
                <a:lnTo>
                  <a:pt x="5" y="38"/>
                </a:lnTo>
                <a:lnTo>
                  <a:pt x="3" y="43"/>
                </a:lnTo>
                <a:lnTo>
                  <a:pt x="3" y="44"/>
                </a:lnTo>
                <a:lnTo>
                  <a:pt x="3" y="47"/>
                </a:lnTo>
                <a:lnTo>
                  <a:pt x="2" y="48"/>
                </a:lnTo>
                <a:lnTo>
                  <a:pt x="2" y="49"/>
                </a:lnTo>
                <a:lnTo>
                  <a:pt x="2" y="50"/>
                </a:lnTo>
                <a:lnTo>
                  <a:pt x="1" y="52"/>
                </a:lnTo>
                <a:lnTo>
                  <a:pt x="1" y="53"/>
                </a:lnTo>
                <a:lnTo>
                  <a:pt x="1" y="54"/>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5370" name="Rectangle 1736"/>
          <p:cNvSpPr>
            <a:spLocks noChangeArrowheads="1"/>
          </p:cNvSpPr>
          <p:nvPr/>
        </p:nvSpPr>
        <p:spPr bwMode="auto">
          <a:xfrm>
            <a:off x="1563688" y="2878138"/>
            <a:ext cx="304800" cy="10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700">
                <a:solidFill>
                  <a:srgbClr val="000000"/>
                </a:solidFill>
              </a:rPr>
              <a:t>Nevada</a:t>
            </a:r>
            <a:endParaRPr lang="en-US" altLang="en-US"/>
          </a:p>
        </p:txBody>
      </p:sp>
      <p:sp>
        <p:nvSpPr>
          <p:cNvPr id="95371" name="Rectangle 1739"/>
          <p:cNvSpPr>
            <a:spLocks noChangeArrowheads="1"/>
          </p:cNvSpPr>
          <p:nvPr/>
        </p:nvSpPr>
        <p:spPr bwMode="auto">
          <a:xfrm>
            <a:off x="6867525" y="2233613"/>
            <a:ext cx="352425"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a:r>
              <a:rPr lang="en-US" altLang="en-US" sz="700"/>
              <a:t>New York</a:t>
            </a:r>
          </a:p>
        </p:txBody>
      </p:sp>
      <p:sp>
        <p:nvSpPr>
          <p:cNvPr id="95372" name="Freeform 1740"/>
          <p:cNvSpPr>
            <a:spLocks/>
          </p:cNvSpPr>
          <p:nvPr/>
        </p:nvSpPr>
        <p:spPr bwMode="auto">
          <a:xfrm>
            <a:off x="828675" y="2368550"/>
            <a:ext cx="1138238" cy="1835150"/>
          </a:xfrm>
          <a:custGeom>
            <a:avLst/>
            <a:gdLst>
              <a:gd name="T0" fmla="*/ 2147483647 w 127"/>
              <a:gd name="T1" fmla="*/ 2147483647 h 205"/>
              <a:gd name="T2" fmla="*/ 2147483647 w 127"/>
              <a:gd name="T3" fmla="*/ 2147483647 h 205"/>
              <a:gd name="T4" fmla="*/ 2147483647 w 127"/>
              <a:gd name="T5" fmla="*/ 2147483647 h 205"/>
              <a:gd name="T6" fmla="*/ 2147483647 w 127"/>
              <a:gd name="T7" fmla="*/ 2147483647 h 205"/>
              <a:gd name="T8" fmla="*/ 2147483647 w 127"/>
              <a:gd name="T9" fmla="*/ 2147483647 h 205"/>
              <a:gd name="T10" fmla="*/ 2147483647 w 127"/>
              <a:gd name="T11" fmla="*/ 2147483647 h 205"/>
              <a:gd name="T12" fmla="*/ 2147483647 w 127"/>
              <a:gd name="T13" fmla="*/ 2147483647 h 205"/>
              <a:gd name="T14" fmla="*/ 2147483647 w 127"/>
              <a:gd name="T15" fmla="*/ 2147483647 h 205"/>
              <a:gd name="T16" fmla="*/ 2147483647 w 127"/>
              <a:gd name="T17" fmla="*/ 2147483647 h 205"/>
              <a:gd name="T18" fmla="*/ 2147483647 w 127"/>
              <a:gd name="T19" fmla="*/ 2147483647 h 205"/>
              <a:gd name="T20" fmla="*/ 2147483647 w 127"/>
              <a:gd name="T21" fmla="*/ 2147483647 h 205"/>
              <a:gd name="T22" fmla="*/ 2147483647 w 127"/>
              <a:gd name="T23" fmla="*/ 2147483647 h 205"/>
              <a:gd name="T24" fmla="*/ 2147483647 w 127"/>
              <a:gd name="T25" fmla="*/ 2147483647 h 205"/>
              <a:gd name="T26" fmla="*/ 2147483647 w 127"/>
              <a:gd name="T27" fmla="*/ 2147483647 h 205"/>
              <a:gd name="T28" fmla="*/ 2147483647 w 127"/>
              <a:gd name="T29" fmla="*/ 2147483647 h 205"/>
              <a:gd name="T30" fmla="*/ 2147483647 w 127"/>
              <a:gd name="T31" fmla="*/ 2147483647 h 205"/>
              <a:gd name="T32" fmla="*/ 2147483647 w 127"/>
              <a:gd name="T33" fmla="*/ 2147483647 h 205"/>
              <a:gd name="T34" fmla="*/ 2147483647 w 127"/>
              <a:gd name="T35" fmla="*/ 2147483647 h 205"/>
              <a:gd name="T36" fmla="*/ 2147483647 w 127"/>
              <a:gd name="T37" fmla="*/ 2147483647 h 205"/>
              <a:gd name="T38" fmla="*/ 2147483647 w 127"/>
              <a:gd name="T39" fmla="*/ 2147483647 h 205"/>
              <a:gd name="T40" fmla="*/ 2147483647 w 127"/>
              <a:gd name="T41" fmla="*/ 2147483647 h 205"/>
              <a:gd name="T42" fmla="*/ 2147483647 w 127"/>
              <a:gd name="T43" fmla="*/ 2147483647 h 205"/>
              <a:gd name="T44" fmla="*/ 2147483647 w 127"/>
              <a:gd name="T45" fmla="*/ 2147483647 h 205"/>
              <a:gd name="T46" fmla="*/ 2147483647 w 127"/>
              <a:gd name="T47" fmla="*/ 2147483647 h 205"/>
              <a:gd name="T48" fmla="*/ 2147483647 w 127"/>
              <a:gd name="T49" fmla="*/ 2147483647 h 205"/>
              <a:gd name="T50" fmla="*/ 2147483647 w 127"/>
              <a:gd name="T51" fmla="*/ 2147483647 h 205"/>
              <a:gd name="T52" fmla="*/ 2147483647 w 127"/>
              <a:gd name="T53" fmla="*/ 2147483647 h 205"/>
              <a:gd name="T54" fmla="*/ 2147483647 w 127"/>
              <a:gd name="T55" fmla="*/ 2147483647 h 205"/>
              <a:gd name="T56" fmla="*/ 2147483647 w 127"/>
              <a:gd name="T57" fmla="*/ 2147483647 h 205"/>
              <a:gd name="T58" fmla="*/ 2147483647 w 127"/>
              <a:gd name="T59" fmla="*/ 2147483647 h 205"/>
              <a:gd name="T60" fmla="*/ 2147483647 w 127"/>
              <a:gd name="T61" fmla="*/ 2147483647 h 205"/>
              <a:gd name="T62" fmla="*/ 2147483647 w 127"/>
              <a:gd name="T63" fmla="*/ 2147483647 h 205"/>
              <a:gd name="T64" fmla="*/ 0 w 127"/>
              <a:gd name="T65" fmla="*/ 2147483647 h 205"/>
              <a:gd name="T66" fmla="*/ 2147483647 w 127"/>
              <a:gd name="T67" fmla="*/ 2147483647 h 205"/>
              <a:gd name="T68" fmla="*/ 2147483647 w 127"/>
              <a:gd name="T69" fmla="*/ 2147483647 h 205"/>
              <a:gd name="T70" fmla="*/ 2147483647 w 127"/>
              <a:gd name="T71" fmla="*/ 2147483647 h 205"/>
              <a:gd name="T72" fmla="*/ 2147483647 w 127"/>
              <a:gd name="T73" fmla="*/ 2147483647 h 205"/>
              <a:gd name="T74" fmla="*/ 2147483647 w 127"/>
              <a:gd name="T75" fmla="*/ 2147483647 h 205"/>
              <a:gd name="T76" fmla="*/ 2147483647 w 127"/>
              <a:gd name="T77" fmla="*/ 2147483647 h 205"/>
              <a:gd name="T78" fmla="*/ 2147483647 w 127"/>
              <a:gd name="T79" fmla="*/ 2147483647 h 205"/>
              <a:gd name="T80" fmla="*/ 2147483647 w 127"/>
              <a:gd name="T81" fmla="*/ 2147483647 h 205"/>
              <a:gd name="T82" fmla="*/ 2147483647 w 127"/>
              <a:gd name="T83" fmla="*/ 2147483647 h 205"/>
              <a:gd name="T84" fmla="*/ 2147483647 w 127"/>
              <a:gd name="T85" fmla="*/ 2147483647 h 205"/>
              <a:gd name="T86" fmla="*/ 2147483647 w 127"/>
              <a:gd name="T87" fmla="*/ 2147483647 h 205"/>
              <a:gd name="T88" fmla="*/ 2147483647 w 127"/>
              <a:gd name="T89" fmla="*/ 2147483647 h 205"/>
              <a:gd name="T90" fmla="*/ 2147483647 w 127"/>
              <a:gd name="T91" fmla="*/ 2147483647 h 205"/>
              <a:gd name="T92" fmla="*/ 2147483647 w 127"/>
              <a:gd name="T93" fmla="*/ 2147483647 h 205"/>
              <a:gd name="T94" fmla="*/ 2147483647 w 127"/>
              <a:gd name="T95" fmla="*/ 2147483647 h 205"/>
              <a:gd name="T96" fmla="*/ 2147483647 w 127"/>
              <a:gd name="T97" fmla="*/ 2147483647 h 205"/>
              <a:gd name="T98" fmla="*/ 2147483647 w 127"/>
              <a:gd name="T99" fmla="*/ 2147483647 h 205"/>
              <a:gd name="T100" fmla="*/ 2147483647 w 127"/>
              <a:gd name="T101" fmla="*/ 2147483647 h 205"/>
              <a:gd name="T102" fmla="*/ 2147483647 w 127"/>
              <a:gd name="T103" fmla="*/ 2147483647 h 205"/>
              <a:gd name="T104" fmla="*/ 2147483647 w 127"/>
              <a:gd name="T105" fmla="*/ 2147483647 h 205"/>
              <a:gd name="T106" fmla="*/ 2147483647 w 127"/>
              <a:gd name="T107" fmla="*/ 2147483647 h 205"/>
              <a:gd name="T108" fmla="*/ 2147483647 w 127"/>
              <a:gd name="T109" fmla="*/ 2147483647 h 205"/>
              <a:gd name="T110" fmla="*/ 2147483647 w 127"/>
              <a:gd name="T111" fmla="*/ 2147483647 h 205"/>
              <a:gd name="T112" fmla="*/ 2147483647 w 127"/>
              <a:gd name="T113" fmla="*/ 2147483647 h 205"/>
              <a:gd name="T114" fmla="*/ 2147483647 w 127"/>
              <a:gd name="T115" fmla="*/ 2147483647 h 205"/>
              <a:gd name="T116" fmla="*/ 2147483647 w 127"/>
              <a:gd name="T117" fmla="*/ 2147483647 h 2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7"/>
              <a:gd name="T178" fmla="*/ 0 h 205"/>
              <a:gd name="T179" fmla="*/ 127 w 127"/>
              <a:gd name="T180" fmla="*/ 205 h 20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7" h="205">
                <a:moveTo>
                  <a:pt x="112" y="205"/>
                </a:moveTo>
                <a:lnTo>
                  <a:pt x="113" y="205"/>
                </a:lnTo>
                <a:lnTo>
                  <a:pt x="116" y="205"/>
                </a:lnTo>
                <a:lnTo>
                  <a:pt x="117" y="200"/>
                </a:lnTo>
                <a:lnTo>
                  <a:pt x="116" y="199"/>
                </a:lnTo>
                <a:lnTo>
                  <a:pt x="114" y="198"/>
                </a:lnTo>
                <a:lnTo>
                  <a:pt x="115" y="192"/>
                </a:lnTo>
                <a:lnTo>
                  <a:pt x="116" y="191"/>
                </a:lnTo>
                <a:lnTo>
                  <a:pt x="119" y="187"/>
                </a:lnTo>
                <a:lnTo>
                  <a:pt x="120" y="182"/>
                </a:lnTo>
                <a:lnTo>
                  <a:pt x="121" y="181"/>
                </a:lnTo>
                <a:lnTo>
                  <a:pt x="121" y="180"/>
                </a:lnTo>
                <a:lnTo>
                  <a:pt x="124" y="178"/>
                </a:lnTo>
                <a:lnTo>
                  <a:pt x="126" y="177"/>
                </a:lnTo>
                <a:lnTo>
                  <a:pt x="127" y="176"/>
                </a:lnTo>
                <a:lnTo>
                  <a:pt x="123" y="173"/>
                </a:lnTo>
                <a:lnTo>
                  <a:pt x="124" y="172"/>
                </a:lnTo>
                <a:lnTo>
                  <a:pt x="122" y="167"/>
                </a:lnTo>
                <a:lnTo>
                  <a:pt x="121" y="164"/>
                </a:lnTo>
                <a:lnTo>
                  <a:pt x="121" y="162"/>
                </a:lnTo>
                <a:lnTo>
                  <a:pt x="118" y="156"/>
                </a:lnTo>
                <a:lnTo>
                  <a:pt x="113" y="151"/>
                </a:lnTo>
                <a:lnTo>
                  <a:pt x="109" y="144"/>
                </a:lnTo>
                <a:lnTo>
                  <a:pt x="107" y="142"/>
                </a:lnTo>
                <a:lnTo>
                  <a:pt x="105" y="139"/>
                </a:lnTo>
                <a:lnTo>
                  <a:pt x="101" y="133"/>
                </a:lnTo>
                <a:lnTo>
                  <a:pt x="97" y="128"/>
                </a:lnTo>
                <a:lnTo>
                  <a:pt x="90" y="117"/>
                </a:lnTo>
                <a:lnTo>
                  <a:pt x="85" y="111"/>
                </a:lnTo>
                <a:lnTo>
                  <a:pt x="85" y="110"/>
                </a:lnTo>
                <a:lnTo>
                  <a:pt x="82" y="106"/>
                </a:lnTo>
                <a:lnTo>
                  <a:pt x="81" y="105"/>
                </a:lnTo>
                <a:lnTo>
                  <a:pt x="79" y="102"/>
                </a:lnTo>
                <a:lnTo>
                  <a:pt x="75" y="96"/>
                </a:lnTo>
                <a:lnTo>
                  <a:pt x="71" y="91"/>
                </a:lnTo>
                <a:lnTo>
                  <a:pt x="69" y="88"/>
                </a:lnTo>
                <a:lnTo>
                  <a:pt x="66" y="84"/>
                </a:lnTo>
                <a:lnTo>
                  <a:pt x="65" y="82"/>
                </a:lnTo>
                <a:lnTo>
                  <a:pt x="64" y="81"/>
                </a:lnTo>
                <a:lnTo>
                  <a:pt x="62" y="78"/>
                </a:lnTo>
                <a:lnTo>
                  <a:pt x="61" y="77"/>
                </a:lnTo>
                <a:lnTo>
                  <a:pt x="61" y="76"/>
                </a:lnTo>
                <a:lnTo>
                  <a:pt x="58" y="73"/>
                </a:lnTo>
                <a:lnTo>
                  <a:pt x="58" y="72"/>
                </a:lnTo>
                <a:lnTo>
                  <a:pt x="57" y="71"/>
                </a:lnTo>
                <a:lnTo>
                  <a:pt x="56" y="70"/>
                </a:lnTo>
                <a:lnTo>
                  <a:pt x="57" y="69"/>
                </a:lnTo>
                <a:lnTo>
                  <a:pt x="57" y="68"/>
                </a:lnTo>
                <a:lnTo>
                  <a:pt x="57" y="67"/>
                </a:lnTo>
                <a:lnTo>
                  <a:pt x="57" y="66"/>
                </a:lnTo>
                <a:lnTo>
                  <a:pt x="58" y="64"/>
                </a:lnTo>
                <a:lnTo>
                  <a:pt x="58" y="63"/>
                </a:lnTo>
                <a:lnTo>
                  <a:pt x="58" y="62"/>
                </a:lnTo>
                <a:lnTo>
                  <a:pt x="59" y="61"/>
                </a:lnTo>
                <a:lnTo>
                  <a:pt x="59" y="58"/>
                </a:lnTo>
                <a:lnTo>
                  <a:pt x="59" y="57"/>
                </a:lnTo>
                <a:lnTo>
                  <a:pt x="61" y="52"/>
                </a:lnTo>
                <a:lnTo>
                  <a:pt x="63" y="42"/>
                </a:lnTo>
                <a:lnTo>
                  <a:pt x="66" y="29"/>
                </a:lnTo>
                <a:lnTo>
                  <a:pt x="66" y="26"/>
                </a:lnTo>
                <a:lnTo>
                  <a:pt x="68" y="18"/>
                </a:lnTo>
                <a:lnTo>
                  <a:pt x="69" y="14"/>
                </a:lnTo>
                <a:lnTo>
                  <a:pt x="66" y="13"/>
                </a:lnTo>
                <a:lnTo>
                  <a:pt x="65" y="13"/>
                </a:lnTo>
                <a:lnTo>
                  <a:pt x="57" y="11"/>
                </a:lnTo>
                <a:lnTo>
                  <a:pt x="54" y="10"/>
                </a:lnTo>
                <a:lnTo>
                  <a:pt x="51" y="10"/>
                </a:lnTo>
                <a:lnTo>
                  <a:pt x="49" y="9"/>
                </a:lnTo>
                <a:lnTo>
                  <a:pt x="41" y="7"/>
                </a:lnTo>
                <a:lnTo>
                  <a:pt x="39" y="7"/>
                </a:lnTo>
                <a:lnTo>
                  <a:pt x="38" y="6"/>
                </a:lnTo>
                <a:lnTo>
                  <a:pt x="27" y="4"/>
                </a:lnTo>
                <a:lnTo>
                  <a:pt x="26" y="3"/>
                </a:lnTo>
                <a:lnTo>
                  <a:pt x="25" y="3"/>
                </a:lnTo>
                <a:lnTo>
                  <a:pt x="23" y="3"/>
                </a:lnTo>
                <a:lnTo>
                  <a:pt x="22" y="2"/>
                </a:lnTo>
                <a:lnTo>
                  <a:pt x="21" y="2"/>
                </a:lnTo>
                <a:lnTo>
                  <a:pt x="19" y="2"/>
                </a:lnTo>
                <a:lnTo>
                  <a:pt x="16" y="1"/>
                </a:lnTo>
                <a:lnTo>
                  <a:pt x="14" y="1"/>
                </a:lnTo>
                <a:lnTo>
                  <a:pt x="12" y="0"/>
                </a:lnTo>
                <a:lnTo>
                  <a:pt x="11" y="0"/>
                </a:lnTo>
                <a:lnTo>
                  <a:pt x="9" y="4"/>
                </a:lnTo>
                <a:lnTo>
                  <a:pt x="11" y="5"/>
                </a:lnTo>
                <a:lnTo>
                  <a:pt x="11" y="10"/>
                </a:lnTo>
                <a:lnTo>
                  <a:pt x="10" y="12"/>
                </a:lnTo>
                <a:lnTo>
                  <a:pt x="8" y="16"/>
                </a:lnTo>
                <a:lnTo>
                  <a:pt x="7" y="16"/>
                </a:lnTo>
                <a:lnTo>
                  <a:pt x="7" y="18"/>
                </a:lnTo>
                <a:lnTo>
                  <a:pt x="8" y="18"/>
                </a:lnTo>
                <a:lnTo>
                  <a:pt x="8" y="19"/>
                </a:lnTo>
                <a:lnTo>
                  <a:pt x="6" y="21"/>
                </a:lnTo>
                <a:lnTo>
                  <a:pt x="1" y="27"/>
                </a:lnTo>
                <a:lnTo>
                  <a:pt x="1" y="29"/>
                </a:lnTo>
                <a:lnTo>
                  <a:pt x="0" y="31"/>
                </a:lnTo>
                <a:lnTo>
                  <a:pt x="3" y="35"/>
                </a:lnTo>
                <a:lnTo>
                  <a:pt x="4" y="38"/>
                </a:lnTo>
                <a:lnTo>
                  <a:pt x="5" y="43"/>
                </a:lnTo>
                <a:lnTo>
                  <a:pt x="5" y="46"/>
                </a:lnTo>
                <a:lnTo>
                  <a:pt x="4" y="50"/>
                </a:lnTo>
                <a:lnTo>
                  <a:pt x="4" y="60"/>
                </a:lnTo>
                <a:lnTo>
                  <a:pt x="5" y="62"/>
                </a:lnTo>
                <a:lnTo>
                  <a:pt x="8" y="68"/>
                </a:lnTo>
                <a:lnTo>
                  <a:pt x="9" y="70"/>
                </a:lnTo>
                <a:lnTo>
                  <a:pt x="9" y="73"/>
                </a:lnTo>
                <a:lnTo>
                  <a:pt x="10" y="73"/>
                </a:lnTo>
                <a:lnTo>
                  <a:pt x="11" y="74"/>
                </a:lnTo>
                <a:lnTo>
                  <a:pt x="10" y="74"/>
                </a:lnTo>
                <a:lnTo>
                  <a:pt x="10" y="77"/>
                </a:lnTo>
                <a:lnTo>
                  <a:pt x="9" y="79"/>
                </a:lnTo>
                <a:lnTo>
                  <a:pt x="10" y="79"/>
                </a:lnTo>
                <a:lnTo>
                  <a:pt x="11" y="79"/>
                </a:lnTo>
                <a:lnTo>
                  <a:pt x="12" y="81"/>
                </a:lnTo>
                <a:lnTo>
                  <a:pt x="14" y="82"/>
                </a:lnTo>
                <a:lnTo>
                  <a:pt x="15" y="84"/>
                </a:lnTo>
                <a:lnTo>
                  <a:pt x="16" y="84"/>
                </a:lnTo>
                <a:lnTo>
                  <a:pt x="15" y="85"/>
                </a:lnTo>
                <a:lnTo>
                  <a:pt x="15" y="86"/>
                </a:lnTo>
                <a:lnTo>
                  <a:pt x="14" y="90"/>
                </a:lnTo>
                <a:lnTo>
                  <a:pt x="15" y="93"/>
                </a:lnTo>
                <a:lnTo>
                  <a:pt x="14" y="95"/>
                </a:lnTo>
                <a:lnTo>
                  <a:pt x="14" y="98"/>
                </a:lnTo>
                <a:lnTo>
                  <a:pt x="15" y="98"/>
                </a:lnTo>
                <a:lnTo>
                  <a:pt x="16" y="100"/>
                </a:lnTo>
                <a:lnTo>
                  <a:pt x="18" y="102"/>
                </a:lnTo>
                <a:lnTo>
                  <a:pt x="20" y="102"/>
                </a:lnTo>
                <a:lnTo>
                  <a:pt x="21" y="105"/>
                </a:lnTo>
                <a:lnTo>
                  <a:pt x="20" y="108"/>
                </a:lnTo>
                <a:lnTo>
                  <a:pt x="19" y="109"/>
                </a:lnTo>
                <a:lnTo>
                  <a:pt x="18" y="108"/>
                </a:lnTo>
                <a:lnTo>
                  <a:pt x="17" y="109"/>
                </a:lnTo>
                <a:lnTo>
                  <a:pt x="18" y="116"/>
                </a:lnTo>
                <a:lnTo>
                  <a:pt x="19" y="117"/>
                </a:lnTo>
                <a:lnTo>
                  <a:pt x="22" y="122"/>
                </a:lnTo>
                <a:lnTo>
                  <a:pt x="22" y="124"/>
                </a:lnTo>
                <a:lnTo>
                  <a:pt x="23" y="126"/>
                </a:lnTo>
                <a:lnTo>
                  <a:pt x="23" y="128"/>
                </a:lnTo>
                <a:lnTo>
                  <a:pt x="25" y="130"/>
                </a:lnTo>
                <a:lnTo>
                  <a:pt x="26" y="133"/>
                </a:lnTo>
                <a:lnTo>
                  <a:pt x="28" y="135"/>
                </a:lnTo>
                <a:lnTo>
                  <a:pt x="28" y="136"/>
                </a:lnTo>
                <a:lnTo>
                  <a:pt x="27" y="138"/>
                </a:lnTo>
                <a:lnTo>
                  <a:pt x="29" y="140"/>
                </a:lnTo>
                <a:lnTo>
                  <a:pt x="31" y="141"/>
                </a:lnTo>
                <a:lnTo>
                  <a:pt x="30" y="144"/>
                </a:lnTo>
                <a:lnTo>
                  <a:pt x="30" y="146"/>
                </a:lnTo>
                <a:lnTo>
                  <a:pt x="28" y="152"/>
                </a:lnTo>
                <a:lnTo>
                  <a:pt x="32" y="155"/>
                </a:lnTo>
                <a:lnTo>
                  <a:pt x="38" y="156"/>
                </a:lnTo>
                <a:lnTo>
                  <a:pt x="39" y="157"/>
                </a:lnTo>
                <a:lnTo>
                  <a:pt x="43" y="158"/>
                </a:lnTo>
                <a:lnTo>
                  <a:pt x="45" y="159"/>
                </a:lnTo>
                <a:lnTo>
                  <a:pt x="48" y="162"/>
                </a:lnTo>
                <a:lnTo>
                  <a:pt x="49" y="165"/>
                </a:lnTo>
                <a:lnTo>
                  <a:pt x="52" y="167"/>
                </a:lnTo>
                <a:lnTo>
                  <a:pt x="57" y="169"/>
                </a:lnTo>
                <a:lnTo>
                  <a:pt x="59" y="170"/>
                </a:lnTo>
                <a:lnTo>
                  <a:pt x="59" y="172"/>
                </a:lnTo>
                <a:lnTo>
                  <a:pt x="60" y="175"/>
                </a:lnTo>
                <a:lnTo>
                  <a:pt x="61" y="176"/>
                </a:lnTo>
                <a:lnTo>
                  <a:pt x="63" y="176"/>
                </a:lnTo>
                <a:lnTo>
                  <a:pt x="65" y="178"/>
                </a:lnTo>
                <a:lnTo>
                  <a:pt x="67" y="179"/>
                </a:lnTo>
                <a:lnTo>
                  <a:pt x="70" y="184"/>
                </a:lnTo>
                <a:lnTo>
                  <a:pt x="71" y="185"/>
                </a:lnTo>
                <a:lnTo>
                  <a:pt x="73" y="190"/>
                </a:lnTo>
                <a:lnTo>
                  <a:pt x="73" y="197"/>
                </a:lnTo>
                <a:lnTo>
                  <a:pt x="75" y="200"/>
                </a:lnTo>
                <a:lnTo>
                  <a:pt x="74" y="202"/>
                </a:lnTo>
                <a:lnTo>
                  <a:pt x="91" y="203"/>
                </a:lnTo>
                <a:lnTo>
                  <a:pt x="112" y="205"/>
                </a:lnTo>
                <a:close/>
              </a:path>
            </a:pathLst>
          </a:custGeom>
          <a:solidFill>
            <a:srgbClr val="FF008C"/>
          </a:solidFill>
          <a:ln w="0" cap="flat" cmpd="sng">
            <a:solidFill>
              <a:srgbClr val="000000"/>
            </a:solidFill>
            <a:prstDash val="solid"/>
            <a:round/>
            <a:headEnd/>
            <a:tailEnd/>
          </a:ln>
        </p:spPr>
        <p:txBody>
          <a:bodyPr/>
          <a:lstStyle/>
          <a:p>
            <a:endParaRPr lang="en-US"/>
          </a:p>
        </p:txBody>
      </p:sp>
      <p:sp>
        <p:nvSpPr>
          <p:cNvPr id="95373" name="Rectangle 1741"/>
          <p:cNvSpPr>
            <a:spLocks noChangeArrowheads="1"/>
          </p:cNvSpPr>
          <p:nvPr/>
        </p:nvSpPr>
        <p:spPr bwMode="auto">
          <a:xfrm>
            <a:off x="1123950" y="3309938"/>
            <a:ext cx="373063"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a:r>
              <a:rPr lang="en-US" altLang="en-US" sz="700"/>
              <a:t>California</a:t>
            </a:r>
          </a:p>
          <a:p>
            <a:pPr algn="ctr"/>
            <a:endParaRPr lang="en-US" altLang="en-US" sz="700" b="1"/>
          </a:p>
        </p:txBody>
      </p:sp>
      <p:grpSp>
        <p:nvGrpSpPr>
          <p:cNvPr id="95374" name="Group 1752"/>
          <p:cNvGrpSpPr>
            <a:grpSpLocks/>
          </p:cNvGrpSpPr>
          <p:nvPr/>
        </p:nvGrpSpPr>
        <p:grpSpPr bwMode="auto">
          <a:xfrm>
            <a:off x="7470775" y="3741738"/>
            <a:ext cx="1597025" cy="1858962"/>
            <a:chOff x="4499" y="2224"/>
            <a:chExt cx="903" cy="1176"/>
          </a:xfrm>
        </p:grpSpPr>
        <p:sp>
          <p:nvSpPr>
            <p:cNvPr id="95375" name="Rectangle 588"/>
            <p:cNvSpPr>
              <a:spLocks noChangeArrowheads="1"/>
            </p:cNvSpPr>
            <p:nvPr/>
          </p:nvSpPr>
          <p:spPr bwMode="auto">
            <a:xfrm>
              <a:off x="4499" y="2368"/>
              <a:ext cx="749" cy="10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en-US" altLang="en-US"/>
            </a:p>
          </p:txBody>
        </p:sp>
        <p:sp>
          <p:nvSpPr>
            <p:cNvPr id="95376" name="Rectangle 584"/>
            <p:cNvSpPr>
              <a:spLocks noChangeArrowheads="1"/>
            </p:cNvSpPr>
            <p:nvPr/>
          </p:nvSpPr>
          <p:spPr bwMode="auto">
            <a:xfrm>
              <a:off x="5203" y="2805"/>
              <a:ext cx="4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1000">
                  <a:solidFill>
                    <a:srgbClr val="000000"/>
                  </a:solidFill>
                </a:rPr>
                <a:t>  </a:t>
              </a:r>
              <a:endParaRPr lang="en-US" altLang="en-US"/>
            </a:p>
          </p:txBody>
        </p:sp>
        <p:sp>
          <p:nvSpPr>
            <p:cNvPr id="95377" name="Rectangle 581"/>
            <p:cNvSpPr>
              <a:spLocks noChangeArrowheads="1"/>
            </p:cNvSpPr>
            <p:nvPr/>
          </p:nvSpPr>
          <p:spPr bwMode="auto">
            <a:xfrm>
              <a:off x="5203" y="2802"/>
              <a:ext cx="4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1000">
                  <a:solidFill>
                    <a:srgbClr val="000000"/>
                  </a:solidFill>
                </a:rPr>
                <a:t>  </a:t>
              </a:r>
              <a:endParaRPr lang="en-US" altLang="en-US"/>
            </a:p>
          </p:txBody>
        </p:sp>
        <p:sp>
          <p:nvSpPr>
            <p:cNvPr id="95378" name="Rectangle 566"/>
            <p:cNvSpPr>
              <a:spLocks noChangeArrowheads="1"/>
            </p:cNvSpPr>
            <p:nvPr/>
          </p:nvSpPr>
          <p:spPr bwMode="auto">
            <a:xfrm>
              <a:off x="4561" y="2823"/>
              <a:ext cx="67" cy="73"/>
            </a:xfrm>
            <a:prstGeom prst="rect">
              <a:avLst/>
            </a:prstGeom>
            <a:solidFill>
              <a:srgbClr val="FFFF00"/>
            </a:solidFill>
            <a:ln w="0">
              <a:solidFill>
                <a:srgbClr val="000000"/>
              </a:solidFill>
              <a:miter lim="800000"/>
              <a:headEnd/>
              <a:tailEnd/>
            </a:ln>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en-US" altLang="en-US"/>
            </a:p>
          </p:txBody>
        </p:sp>
        <p:sp>
          <p:nvSpPr>
            <p:cNvPr id="95379" name="Rectangle 565"/>
            <p:cNvSpPr>
              <a:spLocks noChangeArrowheads="1"/>
            </p:cNvSpPr>
            <p:nvPr/>
          </p:nvSpPr>
          <p:spPr bwMode="auto">
            <a:xfrm>
              <a:off x="4662" y="2798"/>
              <a:ext cx="740" cy="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1000">
                  <a:solidFill>
                    <a:srgbClr val="000000"/>
                  </a:solidFill>
                </a:rPr>
                <a:t>Higher Education Board Policy</a:t>
              </a:r>
              <a:endParaRPr lang="en-US" altLang="en-US"/>
            </a:p>
          </p:txBody>
        </p:sp>
        <p:sp>
          <p:nvSpPr>
            <p:cNvPr id="95380" name="Rectangle 562"/>
            <p:cNvSpPr>
              <a:spLocks noChangeArrowheads="1"/>
            </p:cNvSpPr>
            <p:nvPr/>
          </p:nvSpPr>
          <p:spPr bwMode="auto">
            <a:xfrm>
              <a:off x="4561" y="2583"/>
              <a:ext cx="67" cy="73"/>
            </a:xfrm>
            <a:prstGeom prst="rect">
              <a:avLst/>
            </a:prstGeom>
            <a:solidFill>
              <a:srgbClr val="FF008C"/>
            </a:solidFill>
            <a:ln w="0">
              <a:solidFill>
                <a:srgbClr val="000000"/>
              </a:solidFill>
              <a:miter lim="800000"/>
              <a:headEnd/>
              <a:tailEnd/>
            </a:ln>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en-US" altLang="en-US"/>
            </a:p>
          </p:txBody>
        </p:sp>
        <p:sp>
          <p:nvSpPr>
            <p:cNvPr id="95381" name="Rectangle 561"/>
            <p:cNvSpPr>
              <a:spLocks noChangeArrowheads="1"/>
            </p:cNvSpPr>
            <p:nvPr/>
          </p:nvSpPr>
          <p:spPr bwMode="auto">
            <a:xfrm>
              <a:off x="4650" y="2560"/>
              <a:ext cx="66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r>
                <a:rPr lang="en-US" altLang="en-US" sz="1000">
                  <a:solidFill>
                    <a:srgbClr val="000000"/>
                  </a:solidFill>
                </a:rPr>
                <a:t>State Law</a:t>
              </a:r>
              <a:endParaRPr lang="en-US" altLang="en-US"/>
            </a:p>
          </p:txBody>
        </p:sp>
        <p:sp>
          <p:nvSpPr>
            <p:cNvPr id="95382" name="Rectangle 559"/>
            <p:cNvSpPr>
              <a:spLocks noChangeArrowheads="1"/>
            </p:cNvSpPr>
            <p:nvPr/>
          </p:nvSpPr>
          <p:spPr bwMode="auto">
            <a:xfrm>
              <a:off x="4662" y="2224"/>
              <a:ext cx="0"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endParaRPr lang="en-US" altLang="en-US" sz="1000">
                <a:solidFill>
                  <a:srgbClr val="000000"/>
                </a:solidFill>
              </a:endParaRPr>
            </a:p>
          </p:txBody>
        </p:sp>
      </p:grpSp>
    </p:spTree>
    <p:extLst>
      <p:ext uri="{BB962C8B-B14F-4D97-AF65-F5344CB8AC3E}">
        <p14:creationId xmlns:p14="http://schemas.microsoft.com/office/powerpoint/2010/main" val="4106324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i="1" dirty="0" smtClean="0"/>
              <a:t>CA Dream Act</a:t>
            </a:r>
            <a:endParaRPr lang="en-US" b="1" i="1" dirty="0"/>
          </a:p>
        </p:txBody>
      </p:sp>
      <p:sp>
        <p:nvSpPr>
          <p:cNvPr id="3" name="Content Placeholder 2"/>
          <p:cNvSpPr>
            <a:spLocks noGrp="1"/>
          </p:cNvSpPr>
          <p:nvPr>
            <p:ph idx="1"/>
          </p:nvPr>
        </p:nvSpPr>
        <p:spPr/>
        <p:txBody>
          <a:bodyPr>
            <a:normAutofit fontScale="62500" lnSpcReduction="20000"/>
          </a:bodyPr>
          <a:lstStyle/>
          <a:p>
            <a:pPr marL="0" indent="0">
              <a:buNone/>
            </a:pPr>
            <a:r>
              <a:rPr lang="en-US" sz="5100" dirty="0" smtClean="0"/>
              <a:t>AB </a:t>
            </a:r>
            <a:r>
              <a:rPr lang="en-US" sz="5100" dirty="0"/>
              <a:t>540 – 2001 </a:t>
            </a:r>
            <a:endParaRPr lang="en-US" sz="5100" dirty="0" smtClean="0"/>
          </a:p>
          <a:p>
            <a:endParaRPr lang="en-US" dirty="0"/>
          </a:p>
          <a:p>
            <a:r>
              <a:rPr lang="en-US" dirty="0" smtClean="0"/>
              <a:t>Assembly </a:t>
            </a:r>
            <a:r>
              <a:rPr lang="en-US" dirty="0"/>
              <a:t>Bill 540 (Firebaugh, 2001) created the first state authorized benefit for undocumented students in California – exemption from non-resident tuition at public postsecondary institutions </a:t>
            </a:r>
          </a:p>
          <a:p>
            <a:pPr marL="0" indent="0">
              <a:buNone/>
            </a:pPr>
            <a:endParaRPr lang="en-US" sz="5100" dirty="0" smtClean="0"/>
          </a:p>
          <a:p>
            <a:pPr marL="0" indent="0">
              <a:buNone/>
            </a:pPr>
            <a:r>
              <a:rPr lang="en-US" sz="5100" dirty="0" smtClean="0"/>
              <a:t>AB </a:t>
            </a:r>
            <a:r>
              <a:rPr lang="en-US" sz="5100" dirty="0"/>
              <a:t>130 – July 2011 </a:t>
            </a:r>
          </a:p>
          <a:p>
            <a:r>
              <a:rPr lang="en-US" sz="3300" dirty="0" smtClean="0"/>
              <a:t>Private </a:t>
            </a:r>
            <a:r>
              <a:rPr lang="en-US" sz="3300" dirty="0"/>
              <a:t>s</a:t>
            </a:r>
            <a:r>
              <a:rPr lang="en-US" sz="3300" dirty="0" smtClean="0"/>
              <a:t>cholarships </a:t>
            </a:r>
            <a:r>
              <a:rPr lang="en-US" sz="3300" dirty="0"/>
              <a:t>can be administered by public colleges </a:t>
            </a:r>
          </a:p>
          <a:p>
            <a:pPr marL="0" indent="0">
              <a:buNone/>
            </a:pPr>
            <a:endParaRPr lang="en-US" sz="3300" dirty="0"/>
          </a:p>
          <a:p>
            <a:pPr marL="0" indent="0">
              <a:buNone/>
            </a:pPr>
            <a:r>
              <a:rPr lang="en-US" sz="5100" dirty="0" smtClean="0"/>
              <a:t>AB </a:t>
            </a:r>
            <a:r>
              <a:rPr lang="en-US" sz="5100" dirty="0"/>
              <a:t>131 – October 2011 </a:t>
            </a:r>
          </a:p>
          <a:p>
            <a:r>
              <a:rPr lang="en-US" sz="3300" dirty="0" smtClean="0"/>
              <a:t>State </a:t>
            </a:r>
            <a:r>
              <a:rPr lang="en-US" sz="3300" dirty="0"/>
              <a:t>funded grants including Cal Grants </a:t>
            </a:r>
          </a:p>
        </p:txBody>
      </p:sp>
    </p:spTree>
    <p:extLst>
      <p:ext uri="{BB962C8B-B14F-4D97-AF65-F5344CB8AC3E}">
        <p14:creationId xmlns:p14="http://schemas.microsoft.com/office/powerpoint/2010/main" val="11556032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chor="t"/>
          <a:lstStyle/>
          <a:p>
            <a:pPr algn="l"/>
            <a:r>
              <a:rPr lang="en-US" b="1" i="1" dirty="0" smtClean="0"/>
              <a:t>AB540</a:t>
            </a:r>
            <a:endParaRPr lang="en-US" b="1" i="1" dirty="0"/>
          </a:p>
        </p:txBody>
      </p:sp>
      <p:sp>
        <p:nvSpPr>
          <p:cNvPr id="3" name="Content Placeholder 2"/>
          <p:cNvSpPr>
            <a:spLocks noGrp="1"/>
          </p:cNvSpPr>
          <p:nvPr>
            <p:ph idx="1"/>
          </p:nvPr>
        </p:nvSpPr>
        <p:spPr/>
        <p:txBody>
          <a:bodyPr>
            <a:normAutofit/>
          </a:bodyPr>
          <a:lstStyle/>
          <a:p>
            <a:r>
              <a:rPr lang="en-US" sz="2800" dirty="0" smtClean="0"/>
              <a:t>Students </a:t>
            </a:r>
            <a:r>
              <a:rPr lang="en-US" sz="2800" dirty="0"/>
              <a:t>who are undocumented </a:t>
            </a:r>
          </a:p>
          <a:p>
            <a:r>
              <a:rPr lang="en-US" sz="2800" dirty="0" smtClean="0"/>
              <a:t>Students </a:t>
            </a:r>
            <a:r>
              <a:rPr lang="en-US" sz="2800" dirty="0"/>
              <a:t>who are U.S. citizens, but who are not CA residents </a:t>
            </a:r>
          </a:p>
          <a:p>
            <a:r>
              <a:rPr lang="en-US" sz="2800" dirty="0" smtClean="0"/>
              <a:t>Usually </a:t>
            </a:r>
            <a:r>
              <a:rPr lang="en-US" sz="2800" dirty="0"/>
              <a:t>dependent students living in the state whose parents are not CA residents </a:t>
            </a:r>
          </a:p>
          <a:p>
            <a:r>
              <a:rPr lang="en-US" sz="2800" dirty="0" smtClean="0"/>
              <a:t>Sometimes </a:t>
            </a:r>
            <a:r>
              <a:rPr lang="en-US" sz="2800" dirty="0"/>
              <a:t>former CA residents </a:t>
            </a:r>
          </a:p>
          <a:p>
            <a:r>
              <a:rPr lang="en-US" sz="2800" dirty="0" smtClean="0"/>
              <a:t>In </a:t>
            </a:r>
            <a:r>
              <a:rPr lang="en-US" sz="2800" dirty="0"/>
              <a:t>any case, the students must meet the AB 540 criteria on the previous slide </a:t>
            </a:r>
          </a:p>
          <a:p>
            <a:endParaRPr lang="en-US" dirty="0"/>
          </a:p>
        </p:txBody>
      </p:sp>
    </p:spTree>
    <p:extLst>
      <p:ext uri="{BB962C8B-B14F-4D97-AF65-F5344CB8AC3E}">
        <p14:creationId xmlns:p14="http://schemas.microsoft.com/office/powerpoint/2010/main" val="4101103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i="1" dirty="0" smtClean="0"/>
              <a:t>CA Dream Act Resources</a:t>
            </a:r>
            <a:endParaRPr lang="en-US" b="1"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011" y="1295400"/>
            <a:ext cx="7662965"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8599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itle 2"/>
          <p:cNvSpPr>
            <a:spLocks noGrp="1"/>
          </p:cNvSpPr>
          <p:nvPr>
            <p:ph type="title"/>
          </p:nvPr>
        </p:nvSpPr>
        <p:spPr bwMode="auto">
          <a:xfrm>
            <a:off x="457200" y="457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b="1" i="1" dirty="0" smtClean="0"/>
              <a:t>Agenda</a:t>
            </a:r>
          </a:p>
        </p:txBody>
      </p:sp>
      <p:sp>
        <p:nvSpPr>
          <p:cNvPr id="74754" name="Content Placeholder 3"/>
          <p:cNvSpPr>
            <a:spLocks noGrp="1"/>
          </p:cNvSpPr>
          <p:nvPr>
            <p:ph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smtClean="0"/>
              <a:t>Understanding culture</a:t>
            </a:r>
          </a:p>
          <a:p>
            <a:r>
              <a:rPr lang="en-US" altLang="en-US" sz="2800" dirty="0" smtClean="0"/>
              <a:t>Latino barriers to higher education</a:t>
            </a:r>
          </a:p>
          <a:p>
            <a:r>
              <a:rPr lang="en-US" altLang="en-US" sz="2800" dirty="0" smtClean="0"/>
              <a:t>Implications for action</a:t>
            </a:r>
          </a:p>
          <a:p>
            <a:endParaRPr lang="en-US" altLang="en-US" dirty="0" smtClean="0"/>
          </a:p>
        </p:txBody>
      </p:sp>
    </p:spTree>
    <p:extLst>
      <p:ext uri="{BB962C8B-B14F-4D97-AF65-F5344CB8AC3E}">
        <p14:creationId xmlns:p14="http://schemas.microsoft.com/office/powerpoint/2010/main" val="4007653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bwMode="auto">
          <a:xfrm>
            <a:off x="457200" y="457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b="1" i="1" dirty="0" smtClean="0"/>
              <a:t>Undocumented Students</a:t>
            </a:r>
          </a:p>
        </p:txBody>
      </p:sp>
      <p:sp>
        <p:nvSpPr>
          <p:cNvPr id="96259"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HB1079 – Washington (2003)</a:t>
            </a:r>
          </a:p>
          <a:p>
            <a:pPr lvl="1"/>
            <a:r>
              <a:rPr lang="en-US" altLang="en-US" sz="2000" dirty="0" smtClean="0"/>
              <a:t>Allows undocumented students to pay in-state tuition at state colleges and universities.</a:t>
            </a:r>
          </a:p>
          <a:p>
            <a:pPr lvl="1"/>
            <a:r>
              <a:rPr lang="en-US" altLang="en-US" sz="2000" dirty="0" smtClean="0"/>
              <a:t>Must reside in WA for the 3 years immediately prior to receiving a high school diploma, and completed the full senior year at a WA high school (or equivalent).</a:t>
            </a:r>
          </a:p>
          <a:p>
            <a:pPr lvl="1"/>
            <a:r>
              <a:rPr lang="en-US" altLang="en-US" sz="2000" dirty="0" smtClean="0"/>
              <a:t>Continuously resided in state since receiving diploma or equivalent.</a:t>
            </a:r>
          </a:p>
          <a:p>
            <a:r>
              <a:rPr lang="en-US" altLang="en-US" sz="2800" dirty="0" smtClean="0"/>
              <a:t>HB2737 – Oregon (2013)</a:t>
            </a:r>
          </a:p>
          <a:p>
            <a:pPr lvl="1"/>
            <a:r>
              <a:rPr lang="en-US" altLang="en-US" sz="2000" dirty="0" smtClean="0"/>
              <a:t>In-state tuition at 7 state universities for undocumented students who have studied in an Oregon school for 3 years and graduated;</a:t>
            </a:r>
          </a:p>
          <a:p>
            <a:pPr lvl="1"/>
            <a:r>
              <a:rPr lang="en-US" altLang="en-US" sz="2000" dirty="0" smtClean="0"/>
              <a:t>Must have attended school in the US for at least 5 years.</a:t>
            </a:r>
          </a:p>
          <a:p>
            <a:pPr lvl="1"/>
            <a:r>
              <a:rPr lang="en-US" altLang="en-US" sz="2000" dirty="0" smtClean="0"/>
              <a:t>Must plan to become a resident of the US.</a:t>
            </a:r>
          </a:p>
        </p:txBody>
      </p:sp>
    </p:spTree>
    <p:extLst>
      <p:ext uri="{BB962C8B-B14F-4D97-AF65-F5344CB8AC3E}">
        <p14:creationId xmlns:p14="http://schemas.microsoft.com/office/powerpoint/2010/main" val="2371383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Implications for Action</a:t>
            </a:r>
          </a:p>
        </p:txBody>
      </p:sp>
    </p:spTree>
    <p:extLst>
      <p:ext uri="{BB962C8B-B14F-4D97-AF65-F5344CB8AC3E}">
        <p14:creationId xmlns:p14="http://schemas.microsoft.com/office/powerpoint/2010/main" val="713586204"/>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rrowheads="1"/>
          </p:cNvSpPr>
          <p:nvPr>
            <p:ph type="title"/>
          </p:nvPr>
        </p:nvSpPr>
        <p:spPr bwMode="auto">
          <a:xfrm>
            <a:off x="457200" y="457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b="1" i="1" dirty="0" smtClean="0"/>
              <a:t>Profile of Latino Undergrads</a:t>
            </a:r>
          </a:p>
        </p:txBody>
      </p:sp>
      <p:sp>
        <p:nvSpPr>
          <p:cNvPr id="92163" name="Rectangle 3"/>
          <p:cNvSpPr>
            <a:spLocks noGrp="1" noChangeArrowheads="1"/>
          </p:cNvSpPr>
          <p:nvPr>
            <p:ph idx="1"/>
          </p:nvPr>
        </p:nvSpPr>
        <p:spPr bwMode="auto">
          <a:xfrm>
            <a:off x="457200" y="13716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Majority of Latino undergraduates enrolled in college in 2003-04 were traditional college-age and financially dependent on parents.  They varied from all other undergraduates in that they were more likely to be:</a:t>
            </a:r>
            <a:endParaRPr lang="en-US" altLang="en-US" sz="2400" dirty="0" smtClean="0"/>
          </a:p>
          <a:p>
            <a:pPr lvl="1"/>
            <a:r>
              <a:rPr lang="en-US" altLang="en-US" sz="2000" dirty="0" smtClean="0"/>
              <a:t>First-generation (almost 50% versus 30%)</a:t>
            </a:r>
          </a:p>
          <a:p>
            <a:pPr lvl="1"/>
            <a:r>
              <a:rPr lang="en-US" altLang="en-US" sz="2000" dirty="0" smtClean="0"/>
              <a:t>Living with parents (1/3 compared to less than 1/4)</a:t>
            </a:r>
          </a:p>
          <a:p>
            <a:pPr lvl="1"/>
            <a:r>
              <a:rPr lang="en-US" altLang="en-US" sz="2000" dirty="0" smtClean="0"/>
              <a:t>Enrolled part-time</a:t>
            </a:r>
          </a:p>
          <a:p>
            <a:pPr lvl="1"/>
            <a:r>
              <a:rPr lang="en-US" altLang="en-US" sz="2000" dirty="0" smtClean="0"/>
              <a:t>In households with relatively low incomes (25% under $40,000 compared to 16%, and 25% under $20,000 versus $16%)</a:t>
            </a:r>
          </a:p>
          <a:p>
            <a:pPr lvl="1"/>
            <a:r>
              <a:rPr lang="en-US" altLang="en-US" sz="2000" dirty="0" smtClean="0"/>
              <a:t>In EFC range of $1000 or less (42% compared to 30%)</a:t>
            </a:r>
          </a:p>
          <a:p>
            <a:pPr lvl="1">
              <a:lnSpc>
                <a:spcPct val="90000"/>
              </a:lnSpc>
            </a:pPr>
            <a:endParaRPr lang="en-US" altLang="en-US" sz="2000" dirty="0" smtClean="0"/>
          </a:p>
          <a:p>
            <a:pPr>
              <a:lnSpc>
                <a:spcPct val="90000"/>
              </a:lnSpc>
            </a:pPr>
            <a:endParaRPr lang="en-US" altLang="en-US" sz="2200" dirty="0" smtClean="0"/>
          </a:p>
        </p:txBody>
      </p:sp>
      <p:sp>
        <p:nvSpPr>
          <p:cNvPr id="92164" name="Rectangle 3"/>
          <p:cNvSpPr>
            <a:spLocks noChangeArrowheads="1"/>
          </p:cNvSpPr>
          <p:nvPr/>
        </p:nvSpPr>
        <p:spPr bwMode="auto">
          <a:xfrm>
            <a:off x="-304800" y="5867400"/>
            <a:ext cx="91440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MS PGothic" pitchFamily="34" charset="-128"/>
              </a:defRPr>
            </a:lvl1pPr>
            <a:lvl2pPr>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lvl="1" eaLnBrk="1" hangingPunct="1">
              <a:lnSpc>
                <a:spcPct val="90000"/>
              </a:lnSpc>
              <a:buFont typeface="Wingdings" pitchFamily="2" charset="2"/>
              <a:buNone/>
            </a:pPr>
            <a:r>
              <a:rPr lang="en-US" altLang="en-US" sz="1600" i="1" dirty="0"/>
              <a:t>Source: How Latinos Pay for College: Patterns of Financial Aid in 2003-04</a:t>
            </a:r>
          </a:p>
          <a:p>
            <a:pPr lvl="1" eaLnBrk="1" hangingPunct="1">
              <a:lnSpc>
                <a:spcPct val="90000"/>
              </a:lnSpc>
              <a:buFont typeface="Wingdings" pitchFamily="2" charset="2"/>
              <a:buNone/>
            </a:pPr>
            <a:r>
              <a:rPr lang="en-US" altLang="en-US" sz="1600" i="1" dirty="0" err="1"/>
              <a:t>Excelencia</a:t>
            </a:r>
            <a:r>
              <a:rPr lang="en-US" altLang="en-US" sz="1600" i="1" dirty="0"/>
              <a:t> in Education and the Institute for Higher Education Policy, August 2005</a:t>
            </a:r>
          </a:p>
        </p:txBody>
      </p:sp>
    </p:spTree>
    <p:extLst>
      <p:ext uri="{BB962C8B-B14F-4D97-AF65-F5344CB8AC3E}">
        <p14:creationId xmlns:p14="http://schemas.microsoft.com/office/powerpoint/2010/main" val="2608653863"/>
      </p:ext>
    </p:extLst>
  </p:cSld>
  <p:clrMapOvr>
    <a:masterClrMapping/>
  </p:clrMapOvr>
  <mc:AlternateContent xmlns:mc="http://schemas.openxmlformats.org/markup-compatibility/2006" xmlns:p14="http://schemas.microsoft.com/office/powerpoint/2010/main">
    <mc:Choice Requires="p14">
      <p:transition spd="slow" p14:dur="2000" advTm="15062"/>
    </mc:Choice>
    <mc:Fallback xmlns="">
      <p:transition spd="slow" advTm="15062"/>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Rot="1" noChangeArrowheads="1"/>
          </p:cNvSpPr>
          <p:nvPr>
            <p:ph type="title"/>
          </p:nvPr>
        </p:nvSpPr>
        <p:spPr bwMode="auto">
          <a:xfrm>
            <a:off x="457200" y="457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en-US" b="1" i="1" dirty="0" smtClean="0"/>
              <a:t>Latino College Choices</a:t>
            </a:r>
          </a:p>
        </p:txBody>
      </p:sp>
      <p:sp>
        <p:nvSpPr>
          <p:cNvPr id="23555" name="Rectangle 3"/>
          <p:cNvSpPr>
            <a:spLocks noGrp="1" noChangeArrowheads="1"/>
          </p:cNvSpPr>
          <p:nvPr>
            <p:ph idx="1"/>
          </p:nvPr>
        </p:nvSpPr>
        <p:spPr/>
        <p:txBody>
          <a:bodyPr>
            <a:normAutofit/>
          </a:bodyPr>
          <a:lstStyle/>
          <a:p>
            <a:pPr eaLnBrk="1" hangingPunct="1">
              <a:lnSpc>
                <a:spcPct val="90000"/>
              </a:lnSpc>
              <a:defRPr/>
            </a:pPr>
            <a:r>
              <a:rPr lang="en-US" sz="2800" dirty="0" smtClean="0"/>
              <a:t>Latinos are significantly less likely than Anglos to graduate from a research-intensive university and significantly more likely to graduate from a master’s university.</a:t>
            </a:r>
            <a:endParaRPr lang="en-US" sz="2800" dirty="0"/>
          </a:p>
          <a:p>
            <a:pPr marL="0" indent="0" eaLnBrk="1" hangingPunct="1">
              <a:lnSpc>
                <a:spcPct val="90000"/>
              </a:lnSpc>
              <a:buFont typeface="Arial" charset="0"/>
              <a:buNone/>
              <a:defRPr/>
            </a:pPr>
            <a:r>
              <a:rPr lang="en-US" sz="2800" i="1" dirty="0" smtClean="0"/>
              <a:t>	</a:t>
            </a:r>
          </a:p>
          <a:p>
            <a:pPr marL="0" indent="0" eaLnBrk="1" hangingPunct="1">
              <a:lnSpc>
                <a:spcPct val="90000"/>
              </a:lnSpc>
              <a:buFont typeface="Arial" charset="0"/>
              <a:buNone/>
              <a:defRPr/>
            </a:pPr>
            <a:endParaRPr lang="en-US" sz="2800" i="1" dirty="0"/>
          </a:p>
          <a:p>
            <a:pPr marL="0" indent="0" eaLnBrk="1" hangingPunct="1">
              <a:lnSpc>
                <a:spcPct val="90000"/>
              </a:lnSpc>
              <a:buFont typeface="Arial" charset="0"/>
              <a:buNone/>
              <a:defRPr/>
            </a:pPr>
            <a:endParaRPr lang="en-US" sz="2800" i="1" dirty="0" smtClean="0"/>
          </a:p>
          <a:p>
            <a:pPr marL="0" indent="0" eaLnBrk="1" hangingPunct="1">
              <a:lnSpc>
                <a:spcPct val="90000"/>
              </a:lnSpc>
              <a:buFont typeface="Arial" charset="0"/>
              <a:buNone/>
              <a:defRPr/>
            </a:pPr>
            <a:endParaRPr lang="en-US" sz="2800" i="1" dirty="0"/>
          </a:p>
          <a:p>
            <a:pPr marL="0" indent="0" eaLnBrk="1" hangingPunct="1">
              <a:lnSpc>
                <a:spcPct val="90000"/>
              </a:lnSpc>
              <a:buFont typeface="Arial" charset="0"/>
              <a:buNone/>
              <a:defRPr/>
            </a:pPr>
            <a:endParaRPr lang="en-US" sz="2800" i="1" dirty="0" smtClean="0"/>
          </a:p>
          <a:p>
            <a:pPr marL="0" indent="0" eaLnBrk="1" hangingPunct="1">
              <a:lnSpc>
                <a:spcPct val="90000"/>
              </a:lnSpc>
              <a:buFont typeface="Arial" charset="0"/>
              <a:buNone/>
              <a:defRPr/>
            </a:pPr>
            <a:r>
              <a:rPr lang="en-US" sz="2800" i="1" dirty="0"/>
              <a:t> </a:t>
            </a:r>
            <a:r>
              <a:rPr lang="en-US" sz="2800" i="1" dirty="0" smtClean="0"/>
              <a:t>   </a:t>
            </a:r>
            <a:endParaRPr lang="en-US" sz="1600" i="1" dirty="0" smtClean="0"/>
          </a:p>
        </p:txBody>
      </p:sp>
      <p:sp>
        <p:nvSpPr>
          <p:cNvPr id="86020" name="Rectangle 3"/>
          <p:cNvSpPr>
            <a:spLocks noChangeArrowheads="1"/>
          </p:cNvSpPr>
          <p:nvPr/>
        </p:nvSpPr>
        <p:spPr bwMode="auto">
          <a:xfrm>
            <a:off x="-304800" y="5867400"/>
            <a:ext cx="78486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MS PGothic" pitchFamily="34" charset="-128"/>
              </a:defRPr>
            </a:lvl1pPr>
            <a:lvl2pPr>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lvl="1" eaLnBrk="1" hangingPunct="1">
              <a:lnSpc>
                <a:spcPct val="90000"/>
              </a:lnSpc>
              <a:buFont typeface="Wingdings" pitchFamily="2" charset="2"/>
              <a:buNone/>
            </a:pPr>
            <a:r>
              <a:rPr lang="en-US" altLang="en-US" sz="1600" i="1" dirty="0"/>
              <a:t>Source: College Choices Among Latinos: Issues of Leaving Home</a:t>
            </a:r>
          </a:p>
          <a:p>
            <a:pPr lvl="1" eaLnBrk="1" hangingPunct="1">
              <a:lnSpc>
                <a:spcPct val="90000"/>
              </a:lnSpc>
              <a:buFont typeface="Wingdings" pitchFamily="2" charset="2"/>
              <a:buNone/>
            </a:pPr>
            <a:r>
              <a:rPr lang="en-US" altLang="en-US" sz="1600" i="1" dirty="0" err="1"/>
              <a:t>Tomás</a:t>
            </a:r>
            <a:r>
              <a:rPr lang="en-US" altLang="en-US" sz="1600" i="1" dirty="0"/>
              <a:t> Rivera Policy Institute, June 2003</a:t>
            </a:r>
          </a:p>
        </p:txBody>
      </p:sp>
    </p:spTree>
    <p:extLst>
      <p:ext uri="{BB962C8B-B14F-4D97-AF65-F5344CB8AC3E}">
        <p14:creationId xmlns:p14="http://schemas.microsoft.com/office/powerpoint/2010/main" val="426600341"/>
      </p:ext>
    </p:extLst>
  </p:cSld>
  <p:clrMapOvr>
    <a:masterClrMapping/>
  </p:clrMapOvr>
  <p:transition advTm="6578"/>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Title 1"/>
          <p:cNvSpPr>
            <a:spLocks noGrp="1"/>
          </p:cNvSpPr>
          <p:nvPr>
            <p:ph type="title"/>
          </p:nvPr>
        </p:nvSpPr>
        <p:spPr bwMode="auto">
          <a:xfrm>
            <a:off x="457200" y="457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l"/>
            <a:r>
              <a:rPr lang="en-US" altLang="en-US" b="1" i="1" dirty="0" smtClean="0"/>
              <a:t>Latino College Choices</a:t>
            </a:r>
          </a:p>
        </p:txBody>
      </p:sp>
      <p:sp>
        <p:nvSpPr>
          <p:cNvPr id="3" name="Content Placeholder 2"/>
          <p:cNvSpPr>
            <a:spLocks noGrp="1"/>
          </p:cNvSpPr>
          <p:nvPr>
            <p:ph idx="1"/>
          </p:nvPr>
        </p:nvSpPr>
        <p:spPr/>
        <p:txBody>
          <a:bodyPr>
            <a:normAutofit/>
          </a:bodyPr>
          <a:lstStyle/>
          <a:p>
            <a:pPr>
              <a:defRPr/>
            </a:pPr>
            <a:r>
              <a:rPr lang="en-US" sz="2800" dirty="0" smtClean="0"/>
              <a:t>Overall males are more likely than females to graduate from a research intensive university.</a:t>
            </a:r>
          </a:p>
          <a:p>
            <a:pPr lvl="1">
              <a:defRPr/>
            </a:pPr>
            <a:r>
              <a:rPr lang="en-US" sz="2400" dirty="0" smtClean="0"/>
              <a:t>Latinas are significantly less likely than Anglo females to graduate from a research intensive university.</a:t>
            </a:r>
            <a:endParaRPr lang="en-US" sz="2400" dirty="0"/>
          </a:p>
          <a:p>
            <a:pPr marL="0" indent="0">
              <a:buFont typeface="Arial" charset="0"/>
              <a:buNone/>
              <a:defRPr/>
            </a:pPr>
            <a:endParaRPr lang="en-US" sz="2800" i="1" dirty="0" smtClean="0"/>
          </a:p>
          <a:p>
            <a:pPr marL="0" indent="0">
              <a:buFont typeface="Arial" charset="0"/>
              <a:buNone/>
              <a:defRPr/>
            </a:pPr>
            <a:endParaRPr lang="en-US" sz="2800" i="1" dirty="0"/>
          </a:p>
          <a:p>
            <a:pPr marL="0" indent="0">
              <a:buFont typeface="Arial" charset="0"/>
              <a:buNone/>
              <a:defRPr/>
            </a:pPr>
            <a:endParaRPr lang="en-US" sz="2800" i="1" dirty="0" smtClean="0"/>
          </a:p>
          <a:p>
            <a:pPr marL="0" indent="0">
              <a:buFont typeface="Arial" charset="0"/>
              <a:buNone/>
              <a:defRPr/>
            </a:pPr>
            <a:r>
              <a:rPr lang="en-US" sz="2800" i="1" dirty="0" smtClean="0"/>
              <a:t>     </a:t>
            </a:r>
            <a:endParaRPr lang="en-US" sz="1800" dirty="0"/>
          </a:p>
        </p:txBody>
      </p:sp>
      <p:sp>
        <p:nvSpPr>
          <p:cNvPr id="87044" name="Rectangle 5"/>
          <p:cNvSpPr>
            <a:spLocks noChangeArrowheads="1"/>
          </p:cNvSpPr>
          <p:nvPr/>
        </p:nvSpPr>
        <p:spPr bwMode="auto">
          <a:xfrm>
            <a:off x="-304800" y="5867400"/>
            <a:ext cx="78486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MS PGothic" pitchFamily="34" charset="-128"/>
              </a:defRPr>
            </a:lvl1pPr>
            <a:lvl2pPr>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lvl="1" eaLnBrk="1" hangingPunct="1">
              <a:lnSpc>
                <a:spcPct val="90000"/>
              </a:lnSpc>
              <a:buFont typeface="Wingdings" pitchFamily="2" charset="2"/>
              <a:buNone/>
            </a:pPr>
            <a:r>
              <a:rPr lang="en-US" altLang="en-US" sz="1600" i="1" dirty="0"/>
              <a:t>Source: College Choices Among Latinos: Issues of Leaving Home</a:t>
            </a:r>
          </a:p>
          <a:p>
            <a:pPr lvl="1" eaLnBrk="1" hangingPunct="1">
              <a:lnSpc>
                <a:spcPct val="90000"/>
              </a:lnSpc>
              <a:buFont typeface="Wingdings" pitchFamily="2" charset="2"/>
              <a:buNone/>
            </a:pPr>
            <a:r>
              <a:rPr lang="en-US" altLang="en-US" sz="1600" i="1" dirty="0" err="1"/>
              <a:t>Tomás</a:t>
            </a:r>
            <a:r>
              <a:rPr lang="en-US" altLang="en-US" sz="1600" i="1" dirty="0"/>
              <a:t> Rivera Policy Institute, June 2003</a:t>
            </a:r>
          </a:p>
        </p:txBody>
      </p:sp>
    </p:spTree>
    <p:extLst>
      <p:ext uri="{BB962C8B-B14F-4D97-AF65-F5344CB8AC3E}">
        <p14:creationId xmlns:p14="http://schemas.microsoft.com/office/powerpoint/2010/main" val="1327833809"/>
      </p:ext>
    </p:extLst>
  </p:cSld>
  <p:clrMapOvr>
    <a:masterClrMapping/>
  </p:clrMapOvr>
  <p:transition advTm="6672"/>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Rot="1" noChangeArrowheads="1"/>
          </p:cNvSpPr>
          <p:nvPr>
            <p:ph type="title"/>
          </p:nvPr>
        </p:nvSpPr>
        <p:spPr bwMode="auto">
          <a:xfrm>
            <a:off x="457200" y="457200"/>
            <a:ext cx="8686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l"/>
            <a:r>
              <a:rPr lang="en-US" altLang="en-US" b="1" i="1" dirty="0" smtClean="0"/>
              <a:t>How Latino Students Pay for College</a:t>
            </a:r>
          </a:p>
        </p:txBody>
      </p:sp>
      <p:sp>
        <p:nvSpPr>
          <p:cNvPr id="89090"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smtClean="0"/>
              <a:t>Almost 80% applied, of which 63% received some form of aid.</a:t>
            </a:r>
          </a:p>
          <a:p>
            <a:r>
              <a:rPr lang="en-US" altLang="en-US" sz="2800" dirty="0" smtClean="0"/>
              <a:t>Overall, Latinos received the lowest average financial aid award ($6,250) than all ($6,890).</a:t>
            </a:r>
          </a:p>
          <a:p>
            <a:r>
              <a:rPr lang="en-US" altLang="en-US" sz="2800" dirty="0" smtClean="0"/>
              <a:t>Overall, more likely to receive grants (50%) than loans (30%).</a:t>
            </a:r>
          </a:p>
          <a:p>
            <a:r>
              <a:rPr lang="en-US" altLang="en-US" sz="2800" dirty="0" smtClean="0"/>
              <a:t>By sector, public two-year and four-year:</a:t>
            </a:r>
          </a:p>
          <a:p>
            <a:pPr lvl="1"/>
            <a:r>
              <a:rPr lang="en-US" altLang="en-US" sz="2400" dirty="0" smtClean="0"/>
              <a:t>At two-year, less likely to receive aid (43% versus 47%).</a:t>
            </a:r>
          </a:p>
          <a:p>
            <a:pPr lvl="1"/>
            <a:r>
              <a:rPr lang="en-US" altLang="en-US" sz="2400" dirty="0" smtClean="0"/>
              <a:t>At four-year, more likely to receive aid(75% versus 68%).</a:t>
            </a:r>
          </a:p>
          <a:p>
            <a:pPr lvl="1">
              <a:lnSpc>
                <a:spcPct val="80000"/>
              </a:lnSpc>
              <a:buFont typeface="Wingdings" pitchFamily="2" charset="2"/>
              <a:buNone/>
            </a:pPr>
            <a:endParaRPr lang="en-US" altLang="en-US" sz="2000" i="1" dirty="0" smtClean="0"/>
          </a:p>
          <a:p>
            <a:pPr lvl="1">
              <a:lnSpc>
                <a:spcPct val="80000"/>
              </a:lnSpc>
            </a:pPr>
            <a:endParaRPr lang="en-US" altLang="en-US" sz="2000" dirty="0" smtClean="0"/>
          </a:p>
          <a:p>
            <a:pPr lvl="1">
              <a:lnSpc>
                <a:spcPct val="80000"/>
              </a:lnSpc>
              <a:buFont typeface="Wingdings" pitchFamily="2" charset="2"/>
              <a:buNone/>
            </a:pPr>
            <a:endParaRPr lang="en-US" altLang="en-US" sz="2400" dirty="0" smtClean="0"/>
          </a:p>
        </p:txBody>
      </p:sp>
      <p:sp>
        <p:nvSpPr>
          <p:cNvPr id="89092" name="Rectangle 3"/>
          <p:cNvSpPr>
            <a:spLocks noChangeArrowheads="1"/>
          </p:cNvSpPr>
          <p:nvPr/>
        </p:nvSpPr>
        <p:spPr bwMode="auto">
          <a:xfrm>
            <a:off x="-304800" y="5867400"/>
            <a:ext cx="9144000"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MS PGothic" pitchFamily="34" charset="-128"/>
              </a:defRPr>
            </a:lvl1pPr>
            <a:lvl2pPr>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lvl="1" eaLnBrk="1" hangingPunct="1">
              <a:lnSpc>
                <a:spcPct val="90000"/>
              </a:lnSpc>
              <a:buFont typeface="Wingdings" pitchFamily="2" charset="2"/>
              <a:buNone/>
            </a:pPr>
            <a:r>
              <a:rPr lang="en-US" altLang="en-US" sz="1600" i="1" dirty="0"/>
              <a:t>Source: How Latinos Pay for College: Patterns of Financial Aid in 2003-04</a:t>
            </a:r>
          </a:p>
          <a:p>
            <a:pPr lvl="1" eaLnBrk="1" hangingPunct="1">
              <a:lnSpc>
                <a:spcPct val="90000"/>
              </a:lnSpc>
              <a:buFont typeface="Wingdings" pitchFamily="2" charset="2"/>
              <a:buNone/>
            </a:pPr>
            <a:r>
              <a:rPr lang="en-US" altLang="en-US" sz="1600" i="1" dirty="0" err="1"/>
              <a:t>Excelencia</a:t>
            </a:r>
            <a:r>
              <a:rPr lang="en-US" altLang="en-US" sz="1600" i="1" dirty="0"/>
              <a:t> in Education and the Institute for Higher Education Policy, August 2005</a:t>
            </a:r>
          </a:p>
        </p:txBody>
      </p:sp>
    </p:spTree>
    <p:extLst>
      <p:ext uri="{BB962C8B-B14F-4D97-AF65-F5344CB8AC3E}">
        <p14:creationId xmlns:p14="http://schemas.microsoft.com/office/powerpoint/2010/main" val="1108587867"/>
      </p:ext>
    </p:extLst>
  </p:cSld>
  <p:clrMapOvr>
    <a:masterClrMapping/>
  </p:clrMapOvr>
  <p:transition advTm="12281"/>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3"/>
          <p:cNvSpPr>
            <a:spLocks noGrp="1"/>
          </p:cNvSpPr>
          <p:nvPr>
            <p:ph type="title"/>
          </p:nvPr>
        </p:nvSpPr>
        <p:spPr bwMode="auto">
          <a:xfrm>
            <a:off x="457200" y="457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b="1" i="1" dirty="0" smtClean="0"/>
              <a:t>Educational Desires</a:t>
            </a:r>
          </a:p>
        </p:txBody>
      </p:sp>
      <p:sp>
        <p:nvSpPr>
          <p:cNvPr id="98307" name="Content Placeholder 4"/>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dirty="0" smtClean="0"/>
              <a:t>Through expert – in a community center (not official “institution”)</a:t>
            </a:r>
          </a:p>
          <a:p>
            <a:r>
              <a:rPr lang="en-US" altLang="en-US" sz="2800" dirty="0" smtClean="0"/>
              <a:t>In language-specific workshops with language-specific materials</a:t>
            </a:r>
          </a:p>
          <a:p>
            <a:r>
              <a:rPr lang="en-US" altLang="en-US" sz="2800" dirty="0" smtClean="0"/>
              <a:t>New counseling tools</a:t>
            </a:r>
          </a:p>
          <a:p>
            <a:pPr lvl="1"/>
            <a:r>
              <a:rPr lang="en-US" altLang="en-US" sz="2400" dirty="0" smtClean="0"/>
              <a:t>Step-by-step</a:t>
            </a:r>
          </a:p>
          <a:p>
            <a:pPr lvl="1"/>
            <a:r>
              <a:rPr lang="en-US" altLang="en-US" sz="2400" dirty="0" smtClean="0"/>
              <a:t>Personalized</a:t>
            </a:r>
          </a:p>
          <a:p>
            <a:pPr lvl="1"/>
            <a:r>
              <a:rPr lang="en-US" altLang="en-US" sz="2400" dirty="0" smtClean="0"/>
              <a:t>Different modes of information</a:t>
            </a:r>
          </a:p>
          <a:p>
            <a:pPr lvl="1"/>
            <a:r>
              <a:rPr lang="en-US" altLang="en-US" sz="2400" dirty="0" smtClean="0"/>
              <a:t>Tangible ideas about process and goals</a:t>
            </a:r>
          </a:p>
          <a:p>
            <a:pPr lvl="1"/>
            <a:endParaRPr lang="en-US" altLang="en-US" sz="2400" dirty="0" smtClean="0"/>
          </a:p>
        </p:txBody>
      </p:sp>
    </p:spTree>
    <p:extLst>
      <p:ext uri="{BB962C8B-B14F-4D97-AF65-F5344CB8AC3E}">
        <p14:creationId xmlns:p14="http://schemas.microsoft.com/office/powerpoint/2010/main" val="1958956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bwMode="auto">
          <a:xfrm>
            <a:off x="381000" y="457200"/>
            <a:ext cx="7162800" cy="749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l"/>
            <a:r>
              <a:rPr lang="en-US" altLang="en-US" sz="4400" b="1" i="1" dirty="0" smtClean="0"/>
              <a:t>CET Case Study</a:t>
            </a:r>
          </a:p>
        </p:txBody>
      </p:sp>
      <p:sp>
        <p:nvSpPr>
          <p:cNvPr id="97283" name="Content Placeholder 2"/>
          <p:cNvSpPr>
            <a:spLocks noGrp="1"/>
          </p:cNvSpPr>
          <p:nvPr>
            <p:ph idx="1"/>
          </p:nvPr>
        </p:nvSpPr>
        <p:spPr bwMode="auto">
          <a:xfrm>
            <a:off x="3575050" y="2057400"/>
            <a:ext cx="5111750" cy="4068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endParaRPr lang="en-US" altLang="en-US" sz="2400" dirty="0" smtClean="0"/>
          </a:p>
          <a:p>
            <a:endParaRPr lang="en-US" altLang="en-US" sz="2800" dirty="0" smtClean="0"/>
          </a:p>
        </p:txBody>
      </p:sp>
      <p:sp>
        <p:nvSpPr>
          <p:cNvPr id="3" name="Text Placeholder 2"/>
          <p:cNvSpPr>
            <a:spLocks noGrp="1"/>
          </p:cNvSpPr>
          <p:nvPr>
            <p:ph type="body" sz="half" idx="2"/>
          </p:nvPr>
        </p:nvSpPr>
        <p:spPr>
          <a:xfrm>
            <a:off x="381000" y="1633537"/>
            <a:ext cx="2819399" cy="4691063"/>
          </a:xfrm>
        </p:spPr>
        <p:txBody>
          <a:bodyPr>
            <a:normAutofit/>
          </a:bodyPr>
          <a:lstStyle/>
          <a:p>
            <a:r>
              <a:rPr lang="en-US" altLang="en-US" sz="2800" dirty="0"/>
              <a:t>Staffing</a:t>
            </a:r>
            <a:endParaRPr lang="en-US" altLang="en-US" sz="2400" dirty="0"/>
          </a:p>
          <a:p>
            <a:pPr lvl="1" indent="-342900">
              <a:buFont typeface="Arial" panose="020B0604020202020204" pitchFamily="34" charset="0"/>
              <a:buChar char="•"/>
            </a:pPr>
            <a:r>
              <a:rPr lang="en-US" altLang="en-US" sz="2400" dirty="0"/>
              <a:t>Bilingual Bicultural Financial Aid Counselor</a:t>
            </a:r>
          </a:p>
          <a:p>
            <a:pPr lvl="1" indent="-342900">
              <a:buFont typeface="Arial" panose="020B0604020202020204" pitchFamily="34" charset="0"/>
              <a:buChar char="•"/>
            </a:pPr>
            <a:r>
              <a:rPr lang="en-US" altLang="en-US" sz="2400" dirty="0"/>
              <a:t>Understand parent/student </a:t>
            </a:r>
            <a:r>
              <a:rPr lang="en-US" altLang="en-US" sz="2400" dirty="0" smtClean="0"/>
              <a:t>relationships</a:t>
            </a:r>
            <a:endParaRPr lang="en-US" altLang="en-US" sz="2400" dirty="0" smtClean="0"/>
          </a:p>
          <a:p>
            <a:pPr lvl="1" indent="-342900">
              <a:buFont typeface="Arial" panose="020B0604020202020204" pitchFamily="34" charset="0"/>
              <a:buChar char="•"/>
            </a:pPr>
            <a:r>
              <a:rPr lang="en-US" altLang="en-US" sz="2400" dirty="0" smtClean="0"/>
              <a:t>It is about jobs </a:t>
            </a:r>
            <a:endParaRPr lang="en-US" altLang="en-US" sz="2400"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752600"/>
            <a:ext cx="5700753"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6243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bwMode="auto">
          <a:xfrm>
            <a:off x="457200" y="457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b="1" i="1" dirty="0" smtClean="0"/>
              <a:t>Actions</a:t>
            </a:r>
          </a:p>
        </p:txBody>
      </p:sp>
      <p:sp>
        <p:nvSpPr>
          <p:cNvPr id="99331" name="Content Placeholder 2"/>
          <p:cNvSpPr>
            <a:spLocks noGrp="1"/>
          </p:cNvSpPr>
          <p:nvPr>
            <p:ph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buFont typeface="Arial" charset="0"/>
              <a:buChar char="•"/>
            </a:pPr>
            <a:r>
              <a:rPr lang="en-US" altLang="en-US" sz="2800" dirty="0" smtClean="0"/>
              <a:t>Get in to the </a:t>
            </a:r>
            <a:r>
              <a:rPr lang="en-US" altLang="en-US" sz="2800" dirty="0" smtClean="0"/>
              <a:t>community</a:t>
            </a:r>
            <a:endParaRPr lang="en-US" altLang="en-US" sz="2800" dirty="0" smtClean="0"/>
          </a:p>
          <a:p>
            <a:pPr marL="457200" indent="-457200">
              <a:buFont typeface="Arial" charset="0"/>
              <a:buChar char="•"/>
            </a:pPr>
            <a:r>
              <a:rPr lang="en-US" altLang="en-US" sz="2800" dirty="0" smtClean="0"/>
              <a:t>Establish mentoring </a:t>
            </a:r>
            <a:r>
              <a:rPr lang="en-US" altLang="en-US" sz="2800" dirty="0" smtClean="0"/>
              <a:t>opportunities</a:t>
            </a:r>
            <a:endParaRPr lang="en-US" altLang="en-US" sz="2800" dirty="0" smtClean="0"/>
          </a:p>
          <a:p>
            <a:pPr marL="457200" indent="-457200">
              <a:buFont typeface="Arial" charset="0"/>
              <a:buChar char="•"/>
            </a:pPr>
            <a:r>
              <a:rPr lang="en-US" altLang="en-US" sz="2800" dirty="0" smtClean="0"/>
              <a:t>Provide information in English and </a:t>
            </a:r>
            <a:r>
              <a:rPr lang="en-US" altLang="en-US" sz="2800" dirty="0" smtClean="0"/>
              <a:t>Spanish</a:t>
            </a:r>
            <a:endParaRPr lang="en-US" altLang="en-US" sz="2800" dirty="0" smtClean="0"/>
          </a:p>
          <a:p>
            <a:pPr marL="457200" indent="-457200">
              <a:buFont typeface="Arial" charset="0"/>
              <a:buChar char="•"/>
            </a:pPr>
            <a:r>
              <a:rPr lang="en-US" altLang="en-US" sz="2800" dirty="0" smtClean="0"/>
              <a:t>Involve students </a:t>
            </a:r>
            <a:r>
              <a:rPr lang="en-US" altLang="en-US" sz="2800" i="1" dirty="0" smtClean="0"/>
              <a:t>and </a:t>
            </a:r>
            <a:r>
              <a:rPr lang="en-US" altLang="en-US" sz="2800" dirty="0" smtClean="0"/>
              <a:t>parents</a:t>
            </a:r>
            <a:endParaRPr lang="en-US" altLang="en-US" sz="2800" dirty="0" smtClean="0"/>
          </a:p>
          <a:p>
            <a:pPr marL="457200" indent="-457200">
              <a:buFont typeface="Arial" charset="0"/>
              <a:buChar char="•"/>
            </a:pPr>
            <a:r>
              <a:rPr lang="en-US" altLang="en-US" sz="2800" dirty="0" smtClean="0"/>
              <a:t>Address information gap in college pricing and </a:t>
            </a:r>
            <a:r>
              <a:rPr lang="en-US" altLang="en-US" sz="2800" dirty="0" smtClean="0"/>
              <a:t>affordability</a:t>
            </a:r>
            <a:endParaRPr lang="en-US" altLang="en-US" sz="2800" dirty="0" smtClean="0"/>
          </a:p>
        </p:txBody>
      </p:sp>
    </p:spTree>
    <p:extLst>
      <p:ext uri="{BB962C8B-B14F-4D97-AF65-F5344CB8AC3E}">
        <p14:creationId xmlns:p14="http://schemas.microsoft.com/office/powerpoint/2010/main" val="5845981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400" smtClean="0">
                <a:ea typeface="MS PGothic" pitchFamily="34" charset="-128"/>
              </a:rPr>
              <a:t>THANK YOU!</a:t>
            </a:r>
          </a:p>
        </p:txBody>
      </p:sp>
      <p:sp>
        <p:nvSpPr>
          <p:cNvPr id="2" name="Subtitle 1"/>
          <p:cNvSpPr>
            <a:spLocks noGrp="1"/>
          </p:cNvSpPr>
          <p:nvPr>
            <p:ph type="subTitle" idx="1"/>
          </p:nvPr>
        </p:nvSpPr>
        <p:spPr/>
        <p:txBody>
          <a:bodyPr>
            <a:normAutofit lnSpcReduction="10000"/>
          </a:bodyPr>
          <a:lstStyle/>
          <a:p>
            <a:r>
              <a:rPr lang="en-US" sz="2000" b="1" dirty="0"/>
              <a:t>Elsa Garcia de Leon, </a:t>
            </a:r>
            <a:r>
              <a:rPr lang="en-US" sz="2000" b="1" dirty="0" smtClean="0"/>
              <a:t>CET</a:t>
            </a:r>
          </a:p>
          <a:p>
            <a:r>
              <a:rPr lang="en-US" sz="2000" b="1" dirty="0" smtClean="0"/>
              <a:t>ewellsgarcia@eei.edu</a:t>
            </a:r>
            <a:endParaRPr lang="en-US" sz="2000" b="1" dirty="0"/>
          </a:p>
          <a:p>
            <a:endParaRPr lang="en-US" sz="2000" b="1" dirty="0" smtClean="0"/>
          </a:p>
          <a:p>
            <a:r>
              <a:rPr lang="en-US" sz="2000" b="1" dirty="0" smtClean="0"/>
              <a:t>Jacquie </a:t>
            </a:r>
            <a:r>
              <a:rPr lang="en-US" sz="2000" b="1" dirty="0"/>
              <a:t>Carroll, American Student </a:t>
            </a:r>
            <a:r>
              <a:rPr lang="en-US" sz="2000" b="1" dirty="0" smtClean="0"/>
              <a:t>Assistance</a:t>
            </a:r>
          </a:p>
          <a:p>
            <a:r>
              <a:rPr lang="en-US" sz="2000" b="1" dirty="0" smtClean="0"/>
              <a:t>jcarroll@asa.org</a:t>
            </a:r>
            <a:endParaRPr lang="en-US" sz="2000" dirty="0"/>
          </a:p>
          <a:p>
            <a:endParaRPr lang="en-US" sz="2000" dirty="0"/>
          </a:p>
        </p:txBody>
      </p:sp>
    </p:spTree>
    <p:extLst>
      <p:ext uri="{BB962C8B-B14F-4D97-AF65-F5344CB8AC3E}">
        <p14:creationId xmlns:p14="http://schemas.microsoft.com/office/powerpoint/2010/main" val="2806587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i="1" dirty="0" smtClean="0"/>
              <a:t>Para </a:t>
            </a:r>
            <a:r>
              <a:rPr lang="en-US" b="1" i="1" dirty="0" err="1" smtClean="0"/>
              <a:t>ti</a:t>
            </a:r>
            <a:r>
              <a:rPr lang="en-US" b="1" i="1" dirty="0" smtClean="0"/>
              <a:t>!</a:t>
            </a:r>
            <a:endParaRPr lang="en-US" b="1" i="1" dirty="0"/>
          </a:p>
        </p:txBody>
      </p:sp>
      <p:sp>
        <p:nvSpPr>
          <p:cNvPr id="3" name="Content Placeholder 2"/>
          <p:cNvSpPr>
            <a:spLocks noGrp="1"/>
          </p:cNvSpPr>
          <p:nvPr>
            <p:ph idx="1"/>
          </p:nvPr>
        </p:nvSpPr>
        <p:spPr/>
        <p:txBody>
          <a:bodyPr>
            <a:normAutofit/>
          </a:bodyPr>
          <a:lstStyle/>
          <a:p>
            <a:r>
              <a:rPr lang="en-US" sz="2800" dirty="0" err="1" smtClean="0"/>
              <a:t>Que</a:t>
            </a:r>
            <a:r>
              <a:rPr lang="en-US" sz="2800" dirty="0" smtClean="0"/>
              <a:t> </a:t>
            </a:r>
            <a:r>
              <a:rPr lang="en-US" sz="2800" dirty="0" err="1" smtClean="0"/>
              <a:t>quieres</a:t>
            </a:r>
            <a:r>
              <a:rPr lang="en-US" sz="2800" dirty="0" smtClean="0"/>
              <a:t> </a:t>
            </a:r>
            <a:r>
              <a:rPr lang="en-US" sz="2800" dirty="0" err="1" smtClean="0"/>
              <a:t>sabes</a:t>
            </a:r>
            <a:r>
              <a:rPr lang="en-US" sz="2800" dirty="0" smtClean="0"/>
              <a:t>?</a:t>
            </a:r>
            <a:endParaRPr lang="en-US" sz="2800" dirty="0"/>
          </a:p>
        </p:txBody>
      </p:sp>
    </p:spTree>
    <p:extLst>
      <p:ext uri="{BB962C8B-B14F-4D97-AF65-F5344CB8AC3E}">
        <p14:creationId xmlns:p14="http://schemas.microsoft.com/office/powerpoint/2010/main" val="330128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Understanding Culture</a:t>
            </a:r>
          </a:p>
        </p:txBody>
      </p:sp>
    </p:spTree>
    <p:extLst>
      <p:ext uri="{BB962C8B-B14F-4D97-AF65-F5344CB8AC3E}">
        <p14:creationId xmlns:p14="http://schemas.microsoft.com/office/powerpoint/2010/main" val="1871634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4"/>
          <p:cNvSpPr>
            <a:spLocks noGrp="1"/>
          </p:cNvSpPr>
          <p:nvPr>
            <p:ph type="title"/>
          </p:nvPr>
        </p:nvSpPr>
        <p:spPr bwMode="auto">
          <a:xfrm>
            <a:off x="457200" y="457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b="1" i="1" dirty="0" smtClean="0"/>
              <a:t>Cultural Background</a:t>
            </a:r>
          </a:p>
        </p:txBody>
      </p:sp>
      <p:graphicFrame>
        <p:nvGraphicFramePr>
          <p:cNvPr id="2" name="Diagram 1"/>
          <p:cNvGraphicFramePr/>
          <p:nvPr>
            <p:extLst>
              <p:ext uri="{D42A27DB-BD31-4B8C-83A1-F6EECF244321}">
                <p14:modId xmlns:p14="http://schemas.microsoft.com/office/powerpoint/2010/main" val="2082700084"/>
              </p:ext>
            </p:extLst>
          </p:nvPr>
        </p:nvGraphicFramePr>
        <p:xfrm>
          <a:off x="3429000" y="2743200"/>
          <a:ext cx="2438400" cy="182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4033478716"/>
              </p:ext>
            </p:extLst>
          </p:nvPr>
        </p:nvGraphicFramePr>
        <p:xfrm>
          <a:off x="1143000" y="914400"/>
          <a:ext cx="7162800" cy="533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74528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4"/>
          <p:cNvSpPr>
            <a:spLocks noGrp="1"/>
          </p:cNvSpPr>
          <p:nvPr>
            <p:ph type="title"/>
          </p:nvPr>
        </p:nvSpPr>
        <p:spPr bwMode="auto">
          <a:xfrm>
            <a:off x="228600" y="457200"/>
            <a:ext cx="8915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b="1" i="1" dirty="0" smtClean="0"/>
              <a:t>History of Financial Institutions</a:t>
            </a:r>
          </a:p>
        </p:txBody>
      </p:sp>
      <p:sp>
        <p:nvSpPr>
          <p:cNvPr id="77827" name="Content Placeholder 5"/>
          <p:cNvSpPr>
            <a:spLocks noGrp="1"/>
          </p:cNvSpPr>
          <p:nvPr>
            <p:ph idx="1"/>
          </p:nvPr>
        </p:nvSpPr>
        <p:spPr bwMode="auto">
          <a:xfrm>
            <a:off x="228600" y="16002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800" smtClean="0"/>
              <a:t>Consider the history the countries of origin of the Latino community.</a:t>
            </a:r>
          </a:p>
          <a:p>
            <a:r>
              <a:rPr lang="en-US" altLang="en-US" sz="2800" smtClean="0"/>
              <a:t>Distrust of banks – exacerbated by overall confidence in stability of financial institutions.</a:t>
            </a:r>
          </a:p>
        </p:txBody>
      </p:sp>
    </p:spTree>
    <p:extLst>
      <p:ext uri="{BB962C8B-B14F-4D97-AF65-F5344CB8AC3E}">
        <p14:creationId xmlns:p14="http://schemas.microsoft.com/office/powerpoint/2010/main" val="2042070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Title 2"/>
          <p:cNvSpPr>
            <a:spLocks noGrp="1"/>
          </p:cNvSpPr>
          <p:nvPr>
            <p:ph type="title"/>
          </p:nvPr>
        </p:nvSpPr>
        <p:spPr bwMode="auto">
          <a:xfrm>
            <a:off x="457200" y="457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b="1" i="1" dirty="0" smtClean="0"/>
              <a:t>Perspective</a:t>
            </a:r>
          </a:p>
        </p:txBody>
      </p:sp>
      <p:sp>
        <p:nvSpPr>
          <p:cNvPr id="94210" name="Content Placeholder 3"/>
          <p:cNvSpPr>
            <a:spLocks noGrp="1"/>
          </p:cNvSpPr>
          <p:nvPr>
            <p:ph idx="1"/>
          </p:nvPr>
        </p:nvSpPr>
        <p:spPr/>
        <p:txBody>
          <a:bodyPr/>
          <a:lstStyle/>
          <a:p>
            <a:pPr>
              <a:defRPr/>
            </a:pPr>
            <a:r>
              <a:rPr lang="en-US" sz="2800" dirty="0" smtClean="0"/>
              <a:t>Potential for distrust of institutions – financial, educational, government.</a:t>
            </a:r>
          </a:p>
          <a:p>
            <a:pPr>
              <a:defRPr/>
            </a:pPr>
            <a:r>
              <a:rPr lang="en-US" sz="2800" dirty="0" smtClean="0"/>
              <a:t>High percentage of first generation college students.</a:t>
            </a:r>
          </a:p>
          <a:p>
            <a:pPr lvl="1">
              <a:defRPr/>
            </a:pPr>
            <a:r>
              <a:rPr lang="en-US" sz="2400" dirty="0" smtClean="0"/>
              <a:t>Young adults look to siblings, peers, relatives for information.</a:t>
            </a:r>
          </a:p>
          <a:p>
            <a:pPr lvl="1">
              <a:defRPr/>
            </a:pPr>
            <a:r>
              <a:rPr lang="en-US" sz="2400" dirty="0" smtClean="0"/>
              <a:t>More likely to not be informed (or be misinformed) about financial aid opportunities.</a:t>
            </a:r>
          </a:p>
          <a:p>
            <a:pPr marL="0" indent="0">
              <a:buFont typeface="Arial" charset="0"/>
              <a:buNone/>
              <a:defRPr/>
            </a:pPr>
            <a:endParaRPr lang="en-US" dirty="0"/>
          </a:p>
        </p:txBody>
      </p:sp>
    </p:spTree>
    <p:extLst>
      <p:ext uri="{BB962C8B-B14F-4D97-AF65-F5344CB8AC3E}">
        <p14:creationId xmlns:p14="http://schemas.microsoft.com/office/powerpoint/2010/main" val="15891607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228600" y="457200"/>
            <a:ext cx="84582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b="1" i="1" dirty="0" smtClean="0"/>
              <a:t>History of Educational Institutions</a:t>
            </a:r>
          </a:p>
        </p:txBody>
      </p:sp>
      <p:sp>
        <p:nvSpPr>
          <p:cNvPr id="78851" name="Content Placeholder 2"/>
          <p:cNvSpPr>
            <a:spLocks noGrp="1"/>
          </p:cNvSpPr>
          <p:nvPr>
            <p:ph idx="1"/>
          </p:nvPr>
        </p:nvSpPr>
        <p:spPr bwMode="auto">
          <a:xfrm>
            <a:off x="304800" y="1600200"/>
            <a:ext cx="83820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The educational system is slowly developing.</a:t>
            </a:r>
          </a:p>
        </p:txBody>
      </p:sp>
      <p:graphicFrame>
        <p:nvGraphicFramePr>
          <p:cNvPr id="4" name="Content Placeholder 1"/>
          <p:cNvGraphicFramePr>
            <a:graphicFrameLocks/>
          </p:cNvGraphicFramePr>
          <p:nvPr>
            <p:extLst>
              <p:ext uri="{D42A27DB-BD31-4B8C-83A1-F6EECF244321}">
                <p14:modId xmlns:p14="http://schemas.microsoft.com/office/powerpoint/2010/main" val="3420827859"/>
              </p:ext>
            </p:extLst>
          </p:nvPr>
        </p:nvGraphicFramePr>
        <p:xfrm>
          <a:off x="685800" y="2362200"/>
          <a:ext cx="7772400" cy="3611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4400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Rot="1" noChangeArrowheads="1"/>
          </p:cNvSpPr>
          <p:nvPr>
            <p:ph type="title"/>
          </p:nvPr>
        </p:nvSpPr>
        <p:spPr bwMode="auto">
          <a:xfrm>
            <a:off x="457200" y="4572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gn="l" eaLnBrk="1" hangingPunct="1"/>
            <a:r>
              <a:rPr lang="en-US" altLang="en-US" b="1" i="1" dirty="0" smtClean="0"/>
              <a:t>Hispanic Educational Attitudes </a:t>
            </a:r>
          </a:p>
        </p:txBody>
      </p:sp>
      <p:sp>
        <p:nvSpPr>
          <p:cNvPr id="88066" name="Rectangle 3"/>
          <p:cNvSpPr>
            <a:spLocks noGrp="1" noChangeArrowheads="1"/>
          </p:cNvSpPr>
          <p:nvPr>
            <p:ph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800" dirty="0" smtClean="0"/>
              <a:t>Hispanic young adults are more likely to voice concerns about getting enough money to go to college.</a:t>
            </a:r>
          </a:p>
          <a:p>
            <a:pPr lvl="1" eaLnBrk="1" hangingPunct="1"/>
            <a:r>
              <a:rPr lang="en-US" altLang="en-US" sz="2400" dirty="0" smtClean="0"/>
              <a:t>Less than half believe qualified students can find a way to pay for college.</a:t>
            </a:r>
          </a:p>
          <a:p>
            <a:pPr lvl="1" eaLnBrk="1" hangingPunct="1"/>
            <a:r>
              <a:rPr lang="en-US" altLang="en-US" sz="2400" dirty="0" smtClean="0"/>
              <a:t>Over half who go to college say they would have gone to a different college or university if money hadn’t been an issue.</a:t>
            </a:r>
          </a:p>
          <a:p>
            <a:pPr lvl="1" eaLnBrk="1" hangingPunct="1">
              <a:buFont typeface="Wingdings" pitchFamily="2" charset="2"/>
              <a:buNone/>
            </a:pPr>
            <a:endParaRPr lang="en-US" altLang="en-US" sz="2000" i="1" dirty="0" smtClean="0"/>
          </a:p>
          <a:p>
            <a:pPr lvl="1" eaLnBrk="1" hangingPunct="1">
              <a:buFont typeface="Wingdings" pitchFamily="2" charset="2"/>
              <a:buNone/>
            </a:pPr>
            <a:endParaRPr lang="en-US" altLang="en-US" sz="2000" i="1" dirty="0" smtClean="0"/>
          </a:p>
          <a:p>
            <a:pPr eaLnBrk="1" hangingPunct="1"/>
            <a:endParaRPr lang="en-US" altLang="en-US" sz="2000" i="1" dirty="0" smtClean="0"/>
          </a:p>
        </p:txBody>
      </p:sp>
      <p:sp>
        <p:nvSpPr>
          <p:cNvPr id="88068" name="Rectangle 3"/>
          <p:cNvSpPr>
            <a:spLocks noChangeArrowheads="1"/>
          </p:cNvSpPr>
          <p:nvPr/>
        </p:nvSpPr>
        <p:spPr bwMode="auto">
          <a:xfrm>
            <a:off x="-304800" y="5562600"/>
            <a:ext cx="9296400" cy="100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Arial" charset="0"/>
                <a:ea typeface="MS PGothic" pitchFamily="34" charset="-128"/>
              </a:defRPr>
            </a:lvl1pPr>
            <a:lvl2pPr>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lvl="1" eaLnBrk="1" hangingPunct="1">
              <a:lnSpc>
                <a:spcPct val="90000"/>
              </a:lnSpc>
              <a:buFont typeface="Wingdings" pitchFamily="2" charset="2"/>
              <a:buNone/>
            </a:pPr>
            <a:r>
              <a:rPr lang="en-US" altLang="en-US" sz="1600" i="1" dirty="0"/>
              <a:t>Source: A Matter of Trust: 10 Key Insights from Recent Public Opinion Research on Attitudes About Education among Hispanic Parents, Students and Young Adults</a:t>
            </a:r>
          </a:p>
          <a:p>
            <a:pPr lvl="1" eaLnBrk="1" hangingPunct="1">
              <a:lnSpc>
                <a:spcPct val="90000"/>
              </a:lnSpc>
            </a:pPr>
            <a:r>
              <a:rPr lang="en-US" altLang="en-US" sz="1600" i="1" dirty="0"/>
              <a:t>Public Agenda, May 2008</a:t>
            </a:r>
          </a:p>
          <a:p>
            <a:pPr lvl="1" eaLnBrk="1" hangingPunct="1">
              <a:lnSpc>
                <a:spcPct val="90000"/>
              </a:lnSpc>
              <a:buFont typeface="Wingdings" pitchFamily="2" charset="2"/>
              <a:buNone/>
            </a:pPr>
            <a:endParaRPr lang="en-US" altLang="en-US" sz="1800" i="1" dirty="0"/>
          </a:p>
        </p:txBody>
      </p:sp>
    </p:spTree>
    <p:extLst>
      <p:ext uri="{BB962C8B-B14F-4D97-AF65-F5344CB8AC3E}">
        <p14:creationId xmlns:p14="http://schemas.microsoft.com/office/powerpoint/2010/main" val="3107634414"/>
      </p:ext>
    </p:extLst>
  </p:cSld>
  <p:clrMapOvr>
    <a:masterClrMapping/>
  </p:clrMapOvr>
  <p:transition advTm="10469"/>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1889</Words>
  <Application>Microsoft Office PowerPoint</Application>
  <PresentationFormat>On-screen Show (4:3)</PresentationFormat>
  <Paragraphs>332</Paragraphs>
  <Slides>29</Slides>
  <Notes>14</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1_Office Theme</vt:lpstr>
      <vt:lpstr>Presented by:</vt:lpstr>
      <vt:lpstr>Agenda</vt:lpstr>
      <vt:lpstr>Para ti!</vt:lpstr>
      <vt:lpstr>Understanding Culture</vt:lpstr>
      <vt:lpstr>Cultural Background</vt:lpstr>
      <vt:lpstr>History of Financial Institutions</vt:lpstr>
      <vt:lpstr>Perspective</vt:lpstr>
      <vt:lpstr>History of Educational Institutions</vt:lpstr>
      <vt:lpstr>Hispanic Educational Attitudes </vt:lpstr>
      <vt:lpstr>Latino Barriers to Higher Education </vt:lpstr>
      <vt:lpstr>Latinos and Financial Aid </vt:lpstr>
      <vt:lpstr>Latinos and Financial Aid</vt:lpstr>
      <vt:lpstr>Latinos and Financial Aid</vt:lpstr>
      <vt:lpstr>Latinos and Financial Aid</vt:lpstr>
      <vt:lpstr>First Gen &amp; Undocumented Barriers </vt:lpstr>
      <vt:lpstr>Undocumented Students</vt:lpstr>
      <vt:lpstr>CA Dream Act</vt:lpstr>
      <vt:lpstr>AB540</vt:lpstr>
      <vt:lpstr>CA Dream Act Resources</vt:lpstr>
      <vt:lpstr>Undocumented Students</vt:lpstr>
      <vt:lpstr>Implications for Action</vt:lpstr>
      <vt:lpstr>Profile of Latino Undergrads</vt:lpstr>
      <vt:lpstr>Latino College Choices</vt:lpstr>
      <vt:lpstr>Latino College Choices</vt:lpstr>
      <vt:lpstr>How Latino Students Pay for College</vt:lpstr>
      <vt:lpstr>Educational Desires</vt:lpstr>
      <vt:lpstr>CET Case Study</vt:lpstr>
      <vt:lpstr>Actions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User_Account</dc:creator>
  <cp:lastModifiedBy>Thaden, Lyssa</cp:lastModifiedBy>
  <cp:revision>24</cp:revision>
  <dcterms:created xsi:type="dcterms:W3CDTF">2013-11-12T20:03:38Z</dcterms:created>
  <dcterms:modified xsi:type="dcterms:W3CDTF">2013-12-10T04:19:40Z</dcterms:modified>
</cp:coreProperties>
</file>